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This business case asks a narrow question: should Rellune fund an AI onboarding assistant for one quarter? All customer records, quotes, product data, competitors, and financial assumptions in this showcase are synthetic. The analysis is designed to demonstrate how mixed research inputs can be turned into a committee-ready decision narrative.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The recommendation is to fund a bounded twelve-week pilot, not a general autonomous onboarding platform. The first release should solve credential diagnosis and first-workflow selection, while preserving explicit approval before any production write. This is analysis based on the synthetic evidence; expansion is conditional on measurable product, economics, repeatability, and safety gates.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The evidence base combines eighteen interviews, two hundred forty support tickets, one hundred eighty-six survey responses, twelve hundred account records, and four fictional competitor profiles. Across those sources, the same pattern repeats: time-to-value is long, high-intent interest in assistance is substantial, and most support demand concentrates in four setup categories. The datasets intentionally model onboarding friction for a showcase and should not be interpreted as external market research.</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The product data shows a steep sequential loss: two-thirds connect a source, fewer than half launch a first workflow by day seven, and only twenty-six point four percent activate by day fourteen. Activated accounts show eighty-one point four percent day-sixty retention versus forty-eight percent for non-activated accounts. That thirty-three point four point gap is an association, not evidence that improving activation alone will cause the full retention lift.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The qualitative evidence explains the funnel. Customers struggle to identify safe credentials, choose the workflow most likely to prove value, and trust automation without evidence or approval. The shared job is not more documentation; it is a context-aware recommendation that shows its reasoning and preserves customer control.</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Frequency and impact point to two initial problems. Integration credentials are the largest surveyed blocker, generate the most tickets, and correlate with long time-to-value. First-workflow choice has the lowest observed activation rate, even though customers do not always describe it as the most technical problem. The point placement is analytical synthesis across the survey, ticket, and usage datasets.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The root causes sit upstream of individual errors. Prerequisites surface too late, recommendations ignore the customer’s systems and goal, technical completion is accepted without verifying value, and support handoffs discard context. Together these conditions make customers spend time discovering the path rather than completing it.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The proposed journey begins with the outcome, then verifies access, previews configuration, proves first value, and hands off with full context. The assistant is useful because it can read product state and explain the next step, but it remains bounded by read-only diagnosis and explicit approval. This journey is a product hypothesis to test, not a committed end-state architecture.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The MVP includes only the capabilities needed to test the central thesis: context intake, checks for two connectors, one recommended workflow, read-only diagnosis, evidence-linked explanations, preview, approval, and rollback. Mapping exceptions and adoption nudges can follow if the core loop works. Custom connectors, migration services, unrestricted production changes, and standalone monetization are explicitly out of scope.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The scenario suggests that the annualized gross-margin upside could exceed one quarter of build cost. It assumes activation rises from twenty-six point four to thirty-six percent, applies the observed retention association, and uses a twelve-thousand-dollar annual contract value with seventy percent contribution margin. This is not a forecast: causality, willingness to pay, and repeatable integration cost remain unproven.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The pilot earns expansion only if five gates pass. Median time-to-value must fall to one hundred twenty minutes or less, day-fourteen activation must reach at least thirty-six percent, onboarding tickets per account must fall twenty-five percent, verified completion must reach eighty-five percent, and unapproved production writes must remain at zero. A holdout or matched comparison is necessary because the current retention relationship is correlational.</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The committee is being asked to fund one cross-functional squad for twelve weeks, with named product, engineering, safety, and design-partner owners. The largest risks are trust failure, bespoke integration work, weak context intake, and the absence of a standalone budget owner. The recommended vote is go with gates, with formal reviews at weeks six and twelve and an explicit stop if the evidence does not support expansion.</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4F2EE"/>
            </a:solidFill>
            <a:ln>
              <a:noFill/>
            </a:ln>
          </p:spPr>
        </p:sp>
        <p:sp>
          <p:nvSpPr>
            <p:cNvPr id="3" name="Line 3"/>
            <p:cNvSpPr/>
            <p:nvPr/>
          </p:nvSpPr>
          <p:spPr>
            <a:xfrm>
              <a:off x="342900" y="400050"/>
              <a:ext cx="11506200" cy="9525"/>
            </a:xfrm>
            <a:custGeom>
              <a:avLst/>
              <a:gdLst/>
              <a:ahLst/>
              <a:cxnLst/>
              <a:rect l="l" t="t" r="r" b="b"/>
              <a:pathLst>
                <a:path w="11506200" h="9525">
                  <a:moveTo>
                    <a:pt x="0" y="0"/>
                  </a:moveTo>
                  <a:lnTo>
                    <a:pt x="11506200" y="0"/>
                  </a:lnTo>
                </a:path>
              </a:pathLst>
            </a:custGeom>
            <a:noFill/>
            <a:ln w="9525">
              <a:solidFill>
                <a:srgbClr val="171717"/>
              </a:solidFill>
            </a:ln>
          </p:spPr>
        </p:sp>
      </p:grpSp>
      <p:grpSp>
        <p:nvGrpSpPr>
          <p:cNvPr id="8" name="Group 8"/>
          <p:cNvGrpSpPr/>
          <p:nvPr/>
        </p:nvGrpSpPr>
        <p:grpSpPr>
          <a:xfrm>
            <a:off x="334328" y="190500"/>
            <a:ext cx="11523345" cy="457200"/>
            <a:chOff x="334328" y="190500"/>
            <a:chExt cx="11523345" cy="457200"/>
          </a:xfrm>
        </p:grpSpPr>
        <p:sp>
          <p:nvSpPr>
            <p:cNvPr id="5" name="Rectangle 5"/>
            <p:cNvSpPr/>
            <p:nvPr/>
          </p:nvSpPr>
          <p:spPr>
            <a:xfrm>
              <a:off x="342900" y="190500"/>
              <a:ext cx="11506200" cy="457200"/>
            </a:xfrm>
            <a:prstGeom prst="rect">
              <a:avLst/>
            </a:prstGeom>
            <a:noFill/>
            <a:ln>
              <a:noFill/>
            </a:ln>
          </p:spPr>
        </p:sp>
        <p:sp>
          <p:nvSpPr>
            <p:cNvPr id="6" name="TextBox 6"/>
            <p:cNvSpPr txBox="1"/>
            <p:nvPr/>
          </p:nvSpPr>
          <p:spPr>
            <a:xfrm>
              <a:off x="334328" y="222409"/>
              <a:ext cx="2979587" cy="137160"/>
            </a:xfrm>
            <a:prstGeom prst="rect">
              <a:avLst/>
            </a:prstGeom>
            <a:noFill/>
            <a:ln>
              <a:noFill/>
            </a:ln>
          </p:spPr>
          <p:txBody>
            <a:bodyPr wrap="none" lIns="0" tIns="0" rIns="0" bIns="0" anchor="t" anchorCtr="0">
              <a:spAutoFit/>
            </a:bodyPr>
            <a:lstStyle/>
            <a:p>
              <a:pPr algn="l"/>
              <a:r>
                <a:rPr lang="en-US" sz="675" dirty="0">
                  <a:solidFill>
                    <a:srgbClr val="57534E"/>
                  </a:solidFill>
                  <a:latin typeface="Arial"/>
                  <a:ea typeface="Microsoft YaHei"/>
                  <a:cs typeface="Arial"/>
                </a:rPr>
                <a:t>RELLUNE · PRODUCT REVIEW COMMITTEE · NEXT-QUARTER FUNDING</a:t>
              </a:r>
            </a:p>
          </p:txBody>
        </p:sp>
        <p:sp>
          <p:nvSpPr>
            <p:cNvPr id="7" name="TextBox 7"/>
            <p:cNvSpPr txBox="1"/>
            <p:nvPr/>
          </p:nvSpPr>
          <p:spPr>
            <a:xfrm>
              <a:off x="11559564" y="222409"/>
              <a:ext cx="298109" cy="137160"/>
            </a:xfrm>
            <a:prstGeom prst="rect">
              <a:avLst/>
            </a:prstGeom>
            <a:noFill/>
            <a:ln>
              <a:noFill/>
            </a:ln>
          </p:spPr>
          <p:txBody>
            <a:bodyPr wrap="none" lIns="0" tIns="0" rIns="0" bIns="0" anchor="t" anchorCtr="0">
              <a:spAutoFit/>
            </a:bodyPr>
            <a:lstStyle/>
            <a:p>
              <a:pPr algn="r"/>
              <a:r>
                <a:rPr lang="en-US" sz="675" dirty="0">
                  <a:solidFill>
                    <a:srgbClr val="817C72"/>
                  </a:solidFill>
                  <a:latin typeface="Consolas"/>
                  <a:ea typeface="Microsoft YaHei"/>
                  <a:cs typeface="Consolas"/>
                </a:rPr>
                <a:t>01 / 12</a:t>
              </a:r>
            </a:p>
          </p:txBody>
        </p:sp>
      </p:grpSp>
      <p:grpSp>
        <p:nvGrpSpPr>
          <p:cNvPr id="17" name="Group 17"/>
          <p:cNvGrpSpPr/>
          <p:nvPr/>
        </p:nvGrpSpPr>
        <p:grpSpPr>
          <a:xfrm>
            <a:off x="190500" y="1000125"/>
            <a:ext cx="7200900" cy="3714750"/>
            <a:chOff x="190500" y="1000125"/>
            <a:chExt cx="7200900" cy="3714750"/>
          </a:xfrm>
        </p:grpSpPr>
        <p:sp>
          <p:nvSpPr>
            <p:cNvPr id="9" name="Rectangle 9"/>
            <p:cNvSpPr/>
            <p:nvPr/>
          </p:nvSpPr>
          <p:spPr>
            <a:xfrm>
              <a:off x="190500" y="1000125"/>
              <a:ext cx="7200900" cy="3714750"/>
            </a:xfrm>
            <a:prstGeom prst="rect">
              <a:avLst/>
            </a:prstGeom>
            <a:noFill/>
            <a:ln>
              <a:noFill/>
            </a:ln>
          </p:spPr>
        </p:sp>
        <p:sp>
          <p:nvSpPr>
            <p:cNvPr id="10" name="TextBox 10"/>
            <p:cNvSpPr txBox="1"/>
            <p:nvPr/>
          </p:nvSpPr>
          <p:spPr>
            <a:xfrm>
              <a:off x="331470" y="1283970"/>
              <a:ext cx="1541050" cy="182880"/>
            </a:xfrm>
            <a:prstGeom prst="rect">
              <a:avLst/>
            </a:prstGeom>
            <a:noFill/>
            <a:ln>
              <a:noFill/>
            </a:ln>
          </p:spPr>
          <p:txBody>
            <a:bodyPr wrap="none" lIns="0" tIns="0" rIns="0" bIns="0" anchor="t" anchorCtr="0">
              <a:spAutoFit/>
            </a:bodyPr>
            <a:lstStyle/>
            <a:p>
              <a:pPr algn="l"/>
              <a:r>
                <a:rPr lang="en-US" sz="900" b="1" dirty="0">
                  <a:solidFill>
                    <a:srgbClr val="D6A51F"/>
                  </a:solidFill>
                  <a:latin typeface="Consolas"/>
                  <a:ea typeface="Microsoft YaHei"/>
                  <a:cs typeface="Consolas"/>
                </a:rPr>
                <a:t>PRODUCT BUSINESS CASE</a:t>
              </a:r>
            </a:p>
          </p:txBody>
        </p:sp>
        <p:sp>
          <p:nvSpPr>
            <p:cNvPr id="11" name="TextBox 11"/>
            <p:cNvSpPr txBox="1"/>
            <p:nvPr/>
          </p:nvSpPr>
          <p:spPr>
            <a:xfrm>
              <a:off x="289560" y="1689735"/>
              <a:ext cx="5780723" cy="853440"/>
            </a:xfrm>
            <a:prstGeom prst="rect">
              <a:avLst/>
            </a:prstGeom>
            <a:noFill/>
            <a:ln>
              <a:noFill/>
            </a:ln>
          </p:spPr>
          <p:txBody>
            <a:bodyPr wrap="none" lIns="0" tIns="0" rIns="0" bIns="0" anchor="t" anchorCtr="0">
              <a:spAutoFit/>
            </a:bodyPr>
            <a:lstStyle/>
            <a:p>
              <a:pPr algn="l"/>
              <a:r>
                <a:rPr lang="en-US" sz="4200" dirty="0">
                  <a:solidFill>
                    <a:srgbClr val="171717"/>
                  </a:solidFill>
                  <a:latin typeface="Georgia"/>
                  <a:ea typeface="SimSun"/>
                  <a:cs typeface="Georgia"/>
                </a:rPr>
                <a:t>Should Rellune Build</a:t>
              </a:r>
            </a:p>
          </p:txBody>
        </p:sp>
        <p:sp>
          <p:nvSpPr>
            <p:cNvPr id="12" name="TextBox 12"/>
            <p:cNvSpPr txBox="1"/>
            <p:nvPr/>
          </p:nvSpPr>
          <p:spPr>
            <a:xfrm>
              <a:off x="289560" y="2327910"/>
              <a:ext cx="5013960" cy="853440"/>
            </a:xfrm>
            <a:prstGeom prst="rect">
              <a:avLst/>
            </a:prstGeom>
            <a:noFill/>
            <a:ln>
              <a:noFill/>
            </a:ln>
          </p:spPr>
          <p:txBody>
            <a:bodyPr wrap="none" lIns="0" tIns="0" rIns="0" bIns="0" anchor="t" anchorCtr="0">
              <a:spAutoFit/>
            </a:bodyPr>
            <a:lstStyle/>
            <a:p>
              <a:pPr algn="l"/>
              <a:r>
                <a:rPr lang="en-US" sz="4200" dirty="0">
                  <a:solidFill>
                    <a:srgbClr val="171717"/>
                  </a:solidFill>
                  <a:latin typeface="Georgia"/>
                  <a:ea typeface="SimSun"/>
                  <a:cs typeface="Georgia"/>
                </a:rPr>
                <a:t>an AI Onboarding</a:t>
              </a:r>
            </a:p>
          </p:txBody>
        </p:sp>
        <p:sp>
          <p:nvSpPr>
            <p:cNvPr id="13" name="TextBox 13"/>
            <p:cNvSpPr txBox="1"/>
            <p:nvPr/>
          </p:nvSpPr>
          <p:spPr>
            <a:xfrm>
              <a:off x="289560" y="2966085"/>
              <a:ext cx="3327082" cy="853440"/>
            </a:xfrm>
            <a:prstGeom prst="rect">
              <a:avLst/>
            </a:prstGeom>
            <a:noFill/>
            <a:ln>
              <a:noFill/>
            </a:ln>
          </p:spPr>
          <p:txBody>
            <a:bodyPr wrap="none" lIns="0" tIns="0" rIns="0" bIns="0" anchor="t" anchorCtr="0">
              <a:spAutoFit/>
            </a:bodyPr>
            <a:lstStyle/>
            <a:p>
              <a:pPr algn="l"/>
              <a:r>
                <a:rPr lang="en-US" sz="4200" dirty="0">
                  <a:solidFill>
                    <a:srgbClr val="171717"/>
                  </a:solidFill>
                  <a:latin typeface="Georgia"/>
                  <a:ea typeface="SimSun"/>
                  <a:cs typeface="Georgia"/>
                </a:rPr>
                <a:t>Assistant?</a:t>
              </a:r>
            </a:p>
          </p:txBody>
        </p:sp>
        <p:sp>
          <p:nvSpPr>
            <p:cNvPr id="14" name="TextBox 14"/>
            <p:cNvSpPr txBox="1"/>
            <p:nvPr/>
          </p:nvSpPr>
          <p:spPr>
            <a:xfrm>
              <a:off x="360045" y="3803332"/>
              <a:ext cx="4994100" cy="335280"/>
            </a:xfrm>
            <a:prstGeom prst="rect">
              <a:avLst/>
            </a:prstGeom>
            <a:noFill/>
            <a:ln>
              <a:noFill/>
            </a:ln>
          </p:spPr>
          <p:txBody>
            <a:bodyPr wrap="none" lIns="0" tIns="0" rIns="0" bIns="0" anchor="t" anchorCtr="0">
              <a:spAutoFit/>
            </a:bodyPr>
            <a:lstStyle/>
            <a:p>
              <a:pPr algn="l"/>
              <a:r>
                <a:rPr lang="en-US" sz="1650" dirty="0">
                  <a:solidFill>
                    <a:srgbClr val="57534E"/>
                  </a:solidFill>
                  <a:latin typeface="Arial"/>
                  <a:ea typeface="Microsoft YaHei"/>
                  <a:cs typeface="Arial"/>
                </a:rPr>
                <a:t>A focused case for one quarter of funding</a:t>
              </a:r>
            </a:p>
          </p:txBody>
        </p:sp>
        <p:sp>
          <p:nvSpPr>
            <p:cNvPr id="15" name="Rectangle 15"/>
            <p:cNvSpPr/>
            <p:nvPr/>
          </p:nvSpPr>
          <p:spPr>
            <a:xfrm>
              <a:off x="381000" y="4333875"/>
              <a:ext cx="2476500" cy="304800"/>
            </a:xfrm>
            <a:prstGeom prst="rect">
              <a:avLst/>
            </a:prstGeom>
            <a:solidFill>
              <a:srgbClr val="171717"/>
            </a:solidFill>
            <a:ln>
              <a:noFill/>
            </a:ln>
          </p:spPr>
        </p:sp>
        <p:sp>
          <p:nvSpPr>
            <p:cNvPr id="16" name="TextBox 16"/>
            <p:cNvSpPr txBox="1"/>
            <p:nvPr/>
          </p:nvSpPr>
          <p:spPr>
            <a:xfrm>
              <a:off x="522922" y="4444841"/>
              <a:ext cx="1577099" cy="167640"/>
            </a:xfrm>
            <a:prstGeom prst="rect">
              <a:avLst/>
            </a:prstGeom>
            <a:noFill/>
            <a:ln>
              <a:noFill/>
            </a:ln>
          </p:spPr>
          <p:txBody>
            <a:bodyPr wrap="none" lIns="0" tIns="0" rIns="0" bIns="0" anchor="t" anchorCtr="0">
              <a:spAutoFit/>
            </a:bodyPr>
            <a:lstStyle/>
            <a:p>
              <a:pPr algn="l"/>
              <a:r>
                <a:rPr lang="en-US" sz="825" b="1" dirty="0">
                  <a:solidFill>
                    <a:srgbClr val="F4F2EE"/>
                  </a:solidFill>
                  <a:latin typeface="Consolas"/>
                  <a:ea typeface="Microsoft YaHei"/>
                  <a:cs typeface="Consolas"/>
                </a:rPr>
                <a:t>SYNTHETIC SHOWCASE DATA</a:t>
              </a:r>
            </a:p>
          </p:txBody>
        </p:sp>
      </p:grpSp>
      <p:grpSp>
        <p:nvGrpSpPr>
          <p:cNvPr id="55" name="Group 55"/>
          <p:cNvGrpSpPr/>
          <p:nvPr/>
        </p:nvGrpSpPr>
        <p:grpSpPr>
          <a:xfrm>
            <a:off x="7620000" y="1095375"/>
            <a:ext cx="4095750" cy="4381500"/>
            <a:chOff x="7620000" y="1095375"/>
            <a:chExt cx="4095750" cy="4381500"/>
          </a:xfrm>
        </p:grpSpPr>
        <p:sp>
          <p:nvSpPr>
            <p:cNvPr id="18" name="Rectangle 18"/>
            <p:cNvSpPr/>
            <p:nvPr/>
          </p:nvSpPr>
          <p:spPr>
            <a:xfrm>
              <a:off x="7620000" y="1095375"/>
              <a:ext cx="4095750" cy="4381500"/>
            </a:xfrm>
            <a:prstGeom prst="rect">
              <a:avLst/>
            </a:prstGeom>
            <a:solidFill>
              <a:srgbClr val="171717"/>
            </a:solidFill>
            <a:ln>
              <a:noFill/>
            </a:ln>
          </p:spPr>
        </p:sp>
        <p:sp>
          <p:nvSpPr>
            <p:cNvPr id="19" name="TextBox 19"/>
            <p:cNvSpPr txBox="1"/>
            <p:nvPr/>
          </p:nvSpPr>
          <p:spPr>
            <a:xfrm>
              <a:off x="7857172" y="1292066"/>
              <a:ext cx="954762" cy="167640"/>
            </a:xfrm>
            <a:prstGeom prst="rect">
              <a:avLst/>
            </a:prstGeom>
            <a:noFill/>
            <a:ln>
              <a:noFill/>
            </a:ln>
          </p:spPr>
          <p:txBody>
            <a:bodyPr wrap="none" lIns="0" tIns="0" rIns="0" bIns="0" anchor="t" anchorCtr="0">
              <a:spAutoFit/>
            </a:bodyPr>
            <a:lstStyle/>
            <a:p>
              <a:pPr algn="l"/>
              <a:r>
                <a:rPr lang="en-US" sz="825" dirty="0">
                  <a:solidFill>
                    <a:srgbClr val="D6A51F"/>
                  </a:solidFill>
                  <a:latin typeface="Consolas"/>
                  <a:ea typeface="Microsoft YaHei"/>
                  <a:cs typeface="Consolas"/>
                </a:rPr>
                <a:t>THE SETUP BENCH</a:t>
              </a:r>
            </a:p>
          </p:txBody>
        </p:sp>
        <p:sp>
          <p:nvSpPr>
            <p:cNvPr id="20" name="Line 20"/>
            <p:cNvSpPr/>
            <p:nvPr/>
          </p:nvSpPr>
          <p:spPr>
            <a:xfrm>
              <a:off x="8096250" y="2095500"/>
              <a:ext cx="3048000" cy="9525"/>
            </a:xfrm>
            <a:custGeom>
              <a:avLst/>
              <a:gdLst/>
              <a:ahLst/>
              <a:cxnLst/>
              <a:rect l="l" t="t" r="r" b="b"/>
              <a:pathLst>
                <a:path w="3048000" h="9525">
                  <a:moveTo>
                    <a:pt x="0" y="0"/>
                  </a:moveTo>
                  <a:lnTo>
                    <a:pt x="3048000" y="0"/>
                  </a:lnTo>
                </a:path>
              </a:pathLst>
            </a:custGeom>
            <a:noFill/>
            <a:ln w="19050">
              <a:solidFill>
                <a:srgbClr val="B9B5AC"/>
              </a:solidFill>
            </a:ln>
          </p:spPr>
        </p:sp>
        <p:sp>
          <p:nvSpPr>
            <p:cNvPr id="21" name="Line 21"/>
            <p:cNvSpPr/>
            <p:nvPr/>
          </p:nvSpPr>
          <p:spPr>
            <a:xfrm>
              <a:off x="8096250" y="2952750"/>
              <a:ext cx="3048000" cy="9525"/>
            </a:xfrm>
            <a:custGeom>
              <a:avLst/>
              <a:gdLst/>
              <a:ahLst/>
              <a:cxnLst/>
              <a:rect l="l" t="t" r="r" b="b"/>
              <a:pathLst>
                <a:path w="3048000" h="9525">
                  <a:moveTo>
                    <a:pt x="0" y="0"/>
                  </a:moveTo>
                  <a:lnTo>
                    <a:pt x="3048000" y="0"/>
                  </a:lnTo>
                </a:path>
              </a:pathLst>
            </a:custGeom>
            <a:noFill/>
            <a:ln w="19050">
              <a:solidFill>
                <a:srgbClr val="B9B5AC"/>
              </a:solidFill>
            </a:ln>
          </p:spPr>
        </p:sp>
        <p:sp>
          <p:nvSpPr>
            <p:cNvPr id="22" name="Line 22"/>
            <p:cNvSpPr/>
            <p:nvPr/>
          </p:nvSpPr>
          <p:spPr>
            <a:xfrm>
              <a:off x="8096250" y="3810000"/>
              <a:ext cx="3048000" cy="9525"/>
            </a:xfrm>
            <a:custGeom>
              <a:avLst/>
              <a:gdLst/>
              <a:ahLst/>
              <a:cxnLst/>
              <a:rect l="l" t="t" r="r" b="b"/>
              <a:pathLst>
                <a:path w="3048000" h="9525">
                  <a:moveTo>
                    <a:pt x="0" y="0"/>
                  </a:moveTo>
                  <a:lnTo>
                    <a:pt x="3048000" y="0"/>
                  </a:lnTo>
                </a:path>
              </a:pathLst>
            </a:custGeom>
            <a:noFill/>
            <a:ln w="19050">
              <a:solidFill>
                <a:srgbClr val="B9B5AC"/>
              </a:solidFill>
            </a:ln>
          </p:spPr>
        </p:sp>
        <p:sp>
          <p:nvSpPr>
            <p:cNvPr id="23" name="Line 23"/>
            <p:cNvSpPr/>
            <p:nvPr/>
          </p:nvSpPr>
          <p:spPr>
            <a:xfrm>
              <a:off x="8096250" y="4667250"/>
              <a:ext cx="3048000" cy="9525"/>
            </a:xfrm>
            <a:custGeom>
              <a:avLst/>
              <a:gdLst/>
              <a:ahLst/>
              <a:cxnLst/>
              <a:rect l="l" t="t" r="r" b="b"/>
              <a:pathLst>
                <a:path w="3048000" h="9525">
                  <a:moveTo>
                    <a:pt x="0" y="0"/>
                  </a:moveTo>
                  <a:lnTo>
                    <a:pt x="3048000" y="0"/>
                  </a:lnTo>
                </a:path>
              </a:pathLst>
            </a:custGeom>
            <a:noFill/>
            <a:ln w="19050">
              <a:solidFill>
                <a:srgbClr val="B9B5AC"/>
              </a:solidFill>
            </a:ln>
          </p:spPr>
        </p:sp>
        <p:sp>
          <p:nvSpPr>
            <p:cNvPr id="24" name="Ellipse 24"/>
            <p:cNvSpPr/>
            <p:nvPr/>
          </p:nvSpPr>
          <p:spPr>
            <a:xfrm>
              <a:off x="8115300" y="1924050"/>
              <a:ext cx="342900" cy="342900"/>
            </a:xfrm>
            <a:prstGeom prst="ellipse">
              <a:avLst/>
            </a:prstGeom>
            <a:solidFill>
              <a:srgbClr val="D6A51F"/>
            </a:solidFill>
            <a:ln>
              <a:noFill/>
            </a:ln>
          </p:spPr>
        </p:sp>
        <p:sp>
          <p:nvSpPr>
            <p:cNvPr id="25" name="Ellipse 25"/>
            <p:cNvSpPr/>
            <p:nvPr/>
          </p:nvSpPr>
          <p:spPr>
            <a:xfrm>
              <a:off x="8115300" y="2781300"/>
              <a:ext cx="342900" cy="342900"/>
            </a:xfrm>
            <a:prstGeom prst="ellipse">
              <a:avLst/>
            </a:prstGeom>
            <a:solidFill>
              <a:srgbClr val="D6A51F"/>
            </a:solidFill>
            <a:ln>
              <a:noFill/>
            </a:ln>
          </p:spPr>
        </p:sp>
        <p:sp>
          <p:nvSpPr>
            <p:cNvPr id="26" name="Ellipse 26"/>
            <p:cNvSpPr/>
            <p:nvPr/>
          </p:nvSpPr>
          <p:spPr>
            <a:xfrm>
              <a:off x="8115300" y="3638550"/>
              <a:ext cx="342900" cy="342900"/>
            </a:xfrm>
            <a:prstGeom prst="ellipse">
              <a:avLst/>
            </a:prstGeom>
            <a:solidFill>
              <a:srgbClr val="D6A51F"/>
            </a:solidFill>
            <a:ln>
              <a:noFill/>
            </a:ln>
          </p:spPr>
        </p:sp>
        <p:sp>
          <p:nvSpPr>
            <p:cNvPr id="27" name="Ellipse 27"/>
            <p:cNvSpPr/>
            <p:nvPr/>
          </p:nvSpPr>
          <p:spPr>
            <a:xfrm>
              <a:off x="8115300" y="4495800"/>
              <a:ext cx="342900" cy="342900"/>
            </a:xfrm>
            <a:prstGeom prst="ellipse">
              <a:avLst/>
            </a:prstGeom>
            <a:solidFill>
              <a:srgbClr val="D6A51F"/>
            </a:solidFill>
            <a:ln>
              <a:noFill/>
            </a:ln>
          </p:spPr>
        </p:sp>
        <p:grpSp>
          <p:nvGrpSpPr>
            <p:cNvPr id="30" name="Group 30"/>
            <p:cNvGrpSpPr/>
            <p:nvPr/>
          </p:nvGrpSpPr>
          <p:grpSpPr>
            <a:xfrm>
              <a:off x="8201025" y="2009777"/>
              <a:ext cx="171448" cy="171448"/>
              <a:chOff x="8201025" y="2009777"/>
              <a:chExt cx="171448" cy="171448"/>
            </a:xfrm>
          </p:grpSpPr>
          <p:sp>
            <p:nvSpPr>
              <p:cNvPr id="28" name="Freeform 28"/>
              <p:cNvSpPr/>
              <p:nvPr/>
            </p:nvSpPr>
            <p:spPr>
              <a:xfrm>
                <a:off x="8201025" y="2009777"/>
                <a:ext cx="171448" cy="171448"/>
              </a:xfrm>
              <a:custGeom>
                <a:avLst/>
                <a:gdLst/>
                <a:ahLst/>
                <a:cxnLst/>
                <a:rect l="l" t="t" r="r" b="b"/>
                <a:pathLst>
                  <a:path w="171448" h="171448">
                    <a:moveTo>
                      <a:pt x="129111" y="8028"/>
                    </a:moveTo>
                    <a:lnTo>
                      <a:pt x="163420" y="42337"/>
                    </a:lnTo>
                    <a:cubicBezTo>
                      <a:pt x="168560" y="47476"/>
                      <a:pt x="171448" y="54447"/>
                      <a:pt x="171448" y="61715"/>
                    </a:cubicBezTo>
                    <a:cubicBezTo>
                      <a:pt x="171448" y="68984"/>
                      <a:pt x="168560" y="75955"/>
                      <a:pt x="163420" y="81094"/>
                    </a:cubicBezTo>
                    <a:lnTo>
                      <a:pt x="138246" y="106269"/>
                    </a:lnTo>
                    <a:cubicBezTo>
                      <a:pt x="133107" y="111409"/>
                      <a:pt x="126136" y="114296"/>
                      <a:pt x="118867" y="114296"/>
                    </a:cubicBezTo>
                    <a:cubicBezTo>
                      <a:pt x="111599" y="114296"/>
                      <a:pt x="104628" y="111409"/>
                      <a:pt x="99489" y="106269"/>
                    </a:cubicBezTo>
                    <a:lnTo>
                      <a:pt x="96622" y="103402"/>
                    </a:lnTo>
                    <a:lnTo>
                      <a:pt x="34157" y="165867"/>
                    </a:lnTo>
                    <a:cubicBezTo>
                      <a:pt x="30992" y="169031"/>
                      <a:pt x="26814" y="170980"/>
                      <a:pt x="22355" y="171372"/>
                    </a:cubicBezTo>
                    <a:lnTo>
                      <a:pt x="20688" y="171448"/>
                    </a:lnTo>
                    <a:lnTo>
                      <a:pt x="9525" y="171448"/>
                    </a:lnTo>
                    <a:cubicBezTo>
                      <a:pt x="4696" y="171448"/>
                      <a:pt x="632" y="167833"/>
                      <a:pt x="67" y="163038"/>
                    </a:cubicBezTo>
                    <a:lnTo>
                      <a:pt x="0" y="161923"/>
                    </a:lnTo>
                    <a:lnTo>
                      <a:pt x="0" y="150760"/>
                    </a:lnTo>
                    <a:cubicBezTo>
                      <a:pt x="1" y="146287"/>
                      <a:pt x="1576" y="141958"/>
                      <a:pt x="4448" y="138530"/>
                    </a:cubicBezTo>
                    <a:lnTo>
                      <a:pt x="5582" y="137292"/>
                    </a:lnTo>
                    <a:lnTo>
                      <a:pt x="9525" y="133348"/>
                    </a:lnTo>
                    <a:lnTo>
                      <a:pt x="28575" y="133348"/>
                    </a:lnTo>
                    <a:lnTo>
                      <a:pt x="28575" y="114298"/>
                    </a:lnTo>
                    <a:lnTo>
                      <a:pt x="47625" y="114298"/>
                    </a:lnTo>
                    <a:lnTo>
                      <a:pt x="47625" y="95248"/>
                    </a:lnTo>
                    <a:lnTo>
                      <a:pt x="68047" y="74827"/>
                    </a:lnTo>
                    <a:lnTo>
                      <a:pt x="65180" y="71960"/>
                    </a:lnTo>
                    <a:cubicBezTo>
                      <a:pt x="60040" y="66820"/>
                      <a:pt x="57152" y="59849"/>
                      <a:pt x="57152" y="52581"/>
                    </a:cubicBezTo>
                    <a:cubicBezTo>
                      <a:pt x="57152" y="45312"/>
                      <a:pt x="60040" y="38342"/>
                      <a:pt x="65180" y="33202"/>
                    </a:cubicBezTo>
                    <a:lnTo>
                      <a:pt x="90354" y="8028"/>
                    </a:lnTo>
                    <a:cubicBezTo>
                      <a:pt x="95493" y="2888"/>
                      <a:pt x="102464" y="0"/>
                      <a:pt x="109733" y="0"/>
                    </a:cubicBezTo>
                    <a:cubicBezTo>
                      <a:pt x="117001" y="0"/>
                      <a:pt x="123972" y="2888"/>
                      <a:pt x="129111" y="8028"/>
                    </a:cubicBezTo>
                  </a:path>
                </a:pathLst>
              </a:custGeom>
              <a:noFill/>
              <a:ln w="19050">
                <a:solidFill>
                  <a:srgbClr val="171717"/>
                </a:solidFill>
              </a:ln>
            </p:spPr>
          </p:sp>
          <p:sp>
            <p:nvSpPr>
              <p:cNvPr id="29" name="Freeform 29"/>
              <p:cNvSpPr/>
              <p:nvPr/>
            </p:nvSpPr>
            <p:spPr>
              <a:xfrm>
                <a:off x="8315325" y="2066925"/>
                <a:ext cx="9525" cy="9525"/>
              </a:xfrm>
              <a:custGeom>
                <a:avLst/>
                <a:gdLst/>
                <a:ahLst/>
                <a:cxnLst/>
                <a:rect l="l" t="t" r="r" b="b"/>
                <a:pathLst>
                  <a:path w="9525" h="9525">
                    <a:moveTo>
                      <a:pt x="0" y="0"/>
                    </a:moveTo>
                    <a:lnTo>
                      <a:pt x="95" y="0"/>
                    </a:lnTo>
                  </a:path>
                </a:pathLst>
              </a:custGeom>
              <a:noFill/>
              <a:ln w="19050">
                <a:solidFill>
                  <a:srgbClr val="171717"/>
                </a:solidFill>
              </a:ln>
            </p:spPr>
          </p:sp>
        </p:grpSp>
        <p:grpSp>
          <p:nvGrpSpPr>
            <p:cNvPr id="37" name="Group 37"/>
            <p:cNvGrpSpPr/>
            <p:nvPr/>
          </p:nvGrpSpPr>
          <p:grpSpPr>
            <a:xfrm>
              <a:off x="8201025" y="2867025"/>
              <a:ext cx="171449" cy="171449"/>
              <a:chOff x="8201025" y="2867025"/>
              <a:chExt cx="171449" cy="171449"/>
            </a:xfrm>
          </p:grpSpPr>
          <p:sp>
            <p:nvSpPr>
              <p:cNvPr id="31" name="Freeform 31"/>
              <p:cNvSpPr/>
              <p:nvPr/>
            </p:nvSpPr>
            <p:spPr>
              <a:xfrm>
                <a:off x="8212599" y="2952750"/>
                <a:ext cx="74151" cy="74151"/>
              </a:xfrm>
              <a:custGeom>
                <a:avLst/>
                <a:gdLst/>
                <a:ahLst/>
                <a:cxnLst/>
                <a:rect l="l" t="t" r="r" b="b"/>
                <a:pathLst>
                  <a:path w="74151" h="74151">
                    <a:moveTo>
                      <a:pt x="26526" y="0"/>
                    </a:moveTo>
                    <a:lnTo>
                      <a:pt x="74151" y="47625"/>
                    </a:lnTo>
                    <a:lnTo>
                      <a:pt x="59863" y="61912"/>
                    </a:lnTo>
                    <a:cubicBezTo>
                      <a:pt x="51403" y="70652"/>
                      <a:pt x="38889" y="74151"/>
                      <a:pt x="27123" y="71066"/>
                    </a:cubicBezTo>
                    <a:cubicBezTo>
                      <a:pt x="15357" y="67982"/>
                      <a:pt x="6169" y="58793"/>
                      <a:pt x="3084" y="47028"/>
                    </a:cubicBezTo>
                    <a:cubicBezTo>
                      <a:pt x="0" y="35262"/>
                      <a:pt x="3499" y="22747"/>
                      <a:pt x="12238" y="14288"/>
                    </a:cubicBezTo>
                    <a:lnTo>
                      <a:pt x="26526" y="0"/>
                    </a:lnTo>
                  </a:path>
                </a:pathLst>
              </a:custGeom>
              <a:noFill/>
              <a:ln w="19050">
                <a:solidFill>
                  <a:srgbClr val="171717"/>
                </a:solidFill>
              </a:ln>
            </p:spPr>
          </p:sp>
          <p:sp>
            <p:nvSpPr>
              <p:cNvPr id="32" name="Freeform 32"/>
              <p:cNvSpPr/>
              <p:nvPr/>
            </p:nvSpPr>
            <p:spPr>
              <a:xfrm>
                <a:off x="8286750" y="2878599"/>
                <a:ext cx="74151" cy="74151"/>
              </a:xfrm>
              <a:custGeom>
                <a:avLst/>
                <a:gdLst/>
                <a:ahLst/>
                <a:cxnLst/>
                <a:rect l="l" t="t" r="r" b="b"/>
                <a:pathLst>
                  <a:path w="74151" h="74151">
                    <a:moveTo>
                      <a:pt x="47625" y="74151"/>
                    </a:moveTo>
                    <a:lnTo>
                      <a:pt x="0" y="26526"/>
                    </a:lnTo>
                    <a:lnTo>
                      <a:pt x="14288" y="12238"/>
                    </a:lnTo>
                    <a:cubicBezTo>
                      <a:pt x="22747" y="3499"/>
                      <a:pt x="35262" y="0"/>
                      <a:pt x="47028" y="3084"/>
                    </a:cubicBezTo>
                    <a:cubicBezTo>
                      <a:pt x="58793" y="6169"/>
                      <a:pt x="67982" y="15357"/>
                      <a:pt x="71066" y="27123"/>
                    </a:cubicBezTo>
                    <a:cubicBezTo>
                      <a:pt x="74151" y="38889"/>
                      <a:pt x="70652" y="51403"/>
                      <a:pt x="61912" y="59863"/>
                    </a:cubicBezTo>
                    <a:lnTo>
                      <a:pt x="47625" y="74151"/>
                    </a:lnTo>
                  </a:path>
                </a:pathLst>
              </a:custGeom>
              <a:noFill/>
              <a:ln w="19050">
                <a:solidFill>
                  <a:srgbClr val="171717"/>
                </a:solidFill>
              </a:ln>
            </p:spPr>
          </p:sp>
          <p:sp>
            <p:nvSpPr>
              <p:cNvPr id="33" name="Freeform 33"/>
              <p:cNvSpPr/>
              <p:nvPr/>
            </p:nvSpPr>
            <p:spPr>
              <a:xfrm>
                <a:off x="8201025" y="3014662"/>
                <a:ext cx="23812" cy="23812"/>
              </a:xfrm>
              <a:custGeom>
                <a:avLst/>
                <a:gdLst/>
                <a:ahLst/>
                <a:cxnLst/>
                <a:rect l="l" t="t" r="r" b="b"/>
                <a:pathLst>
                  <a:path w="23812" h="23812">
                    <a:moveTo>
                      <a:pt x="0" y="23812"/>
                    </a:moveTo>
                    <a:lnTo>
                      <a:pt x="23812" y="0"/>
                    </a:lnTo>
                  </a:path>
                </a:pathLst>
              </a:custGeom>
              <a:noFill/>
              <a:ln w="19050">
                <a:solidFill>
                  <a:srgbClr val="171717"/>
                </a:solidFill>
              </a:ln>
            </p:spPr>
          </p:sp>
          <p:sp>
            <p:nvSpPr>
              <p:cNvPr id="34" name="Freeform 34"/>
              <p:cNvSpPr/>
              <p:nvPr/>
            </p:nvSpPr>
            <p:spPr>
              <a:xfrm>
                <a:off x="8348662" y="2867025"/>
                <a:ext cx="23812" cy="23812"/>
              </a:xfrm>
              <a:custGeom>
                <a:avLst/>
                <a:gdLst/>
                <a:ahLst/>
                <a:cxnLst/>
                <a:rect l="l" t="t" r="r" b="b"/>
                <a:pathLst>
                  <a:path w="23812" h="23812">
                    <a:moveTo>
                      <a:pt x="0" y="23812"/>
                    </a:moveTo>
                    <a:lnTo>
                      <a:pt x="23812" y="0"/>
                    </a:lnTo>
                  </a:path>
                </a:pathLst>
              </a:custGeom>
              <a:noFill/>
              <a:ln w="19050">
                <a:solidFill>
                  <a:srgbClr val="171717"/>
                </a:solidFill>
              </a:ln>
            </p:spPr>
          </p:sp>
          <p:sp>
            <p:nvSpPr>
              <p:cNvPr id="35" name="Freeform 35"/>
              <p:cNvSpPr/>
              <p:nvPr/>
            </p:nvSpPr>
            <p:spPr>
              <a:xfrm>
                <a:off x="8248650" y="2943225"/>
                <a:ext cx="19050" cy="19050"/>
              </a:xfrm>
              <a:custGeom>
                <a:avLst/>
                <a:gdLst/>
                <a:ahLst/>
                <a:cxnLst/>
                <a:rect l="l" t="t" r="r" b="b"/>
                <a:pathLst>
                  <a:path w="19050" h="19050">
                    <a:moveTo>
                      <a:pt x="19050" y="0"/>
                    </a:moveTo>
                    <a:lnTo>
                      <a:pt x="0" y="19050"/>
                    </a:lnTo>
                  </a:path>
                </a:pathLst>
              </a:custGeom>
              <a:noFill/>
              <a:ln w="19050">
                <a:solidFill>
                  <a:srgbClr val="171717"/>
                </a:solidFill>
              </a:ln>
            </p:spPr>
          </p:sp>
          <p:sp>
            <p:nvSpPr>
              <p:cNvPr id="36" name="Freeform 36"/>
              <p:cNvSpPr/>
              <p:nvPr/>
            </p:nvSpPr>
            <p:spPr>
              <a:xfrm>
                <a:off x="8277225" y="2971800"/>
                <a:ext cx="19050" cy="19050"/>
              </a:xfrm>
              <a:custGeom>
                <a:avLst/>
                <a:gdLst/>
                <a:ahLst/>
                <a:cxnLst/>
                <a:rect l="l" t="t" r="r" b="b"/>
                <a:pathLst>
                  <a:path w="19050" h="19050">
                    <a:moveTo>
                      <a:pt x="19050" y="0"/>
                    </a:moveTo>
                    <a:lnTo>
                      <a:pt x="0" y="19050"/>
                    </a:lnTo>
                  </a:path>
                </a:pathLst>
              </a:custGeom>
              <a:noFill/>
              <a:ln w="19050">
                <a:solidFill>
                  <a:srgbClr val="171717"/>
                </a:solidFill>
              </a:ln>
            </p:spPr>
          </p:sp>
        </p:grpSp>
        <p:grpSp>
          <p:nvGrpSpPr>
            <p:cNvPr id="42" name="Group 42"/>
            <p:cNvGrpSpPr/>
            <p:nvPr/>
          </p:nvGrpSpPr>
          <p:grpSpPr>
            <a:xfrm>
              <a:off x="8201025" y="3724275"/>
              <a:ext cx="171450" cy="171450"/>
              <a:chOff x="8201025" y="3724275"/>
              <a:chExt cx="171450" cy="171450"/>
            </a:xfrm>
          </p:grpSpPr>
          <p:sp>
            <p:nvSpPr>
              <p:cNvPr id="38" name="Freeform 38"/>
              <p:cNvSpPr/>
              <p:nvPr/>
            </p:nvSpPr>
            <p:spPr>
              <a:xfrm>
                <a:off x="8201025" y="3724275"/>
                <a:ext cx="171450" cy="171450"/>
              </a:xfrm>
              <a:custGeom>
                <a:avLst/>
                <a:gdLst/>
                <a:ahLst/>
                <a:cxnLst/>
                <a:rect l="l" t="t" r="r" b="b"/>
                <a:pathLst>
                  <a:path w="171450" h="171450">
                    <a:moveTo>
                      <a:pt x="28575" y="171450"/>
                    </a:moveTo>
                    <a:lnTo>
                      <a:pt x="171450" y="28575"/>
                    </a:lnTo>
                    <a:lnTo>
                      <a:pt x="142875" y="0"/>
                    </a:lnTo>
                    <a:lnTo>
                      <a:pt x="0" y="142875"/>
                    </a:lnTo>
                    <a:lnTo>
                      <a:pt x="28575" y="171450"/>
                    </a:lnTo>
                  </a:path>
                </a:pathLst>
              </a:custGeom>
              <a:noFill/>
              <a:ln w="19050">
                <a:solidFill>
                  <a:srgbClr val="171717"/>
                </a:solidFill>
              </a:ln>
            </p:spPr>
          </p:sp>
          <p:sp>
            <p:nvSpPr>
              <p:cNvPr id="39" name="Freeform 39"/>
              <p:cNvSpPr/>
              <p:nvPr/>
            </p:nvSpPr>
            <p:spPr>
              <a:xfrm>
                <a:off x="8315325" y="3752850"/>
                <a:ext cx="28575" cy="28575"/>
              </a:xfrm>
              <a:custGeom>
                <a:avLst/>
                <a:gdLst/>
                <a:ahLst/>
                <a:cxnLst/>
                <a:rect l="l" t="t" r="r" b="b"/>
                <a:pathLst>
                  <a:path w="28575" h="28575">
                    <a:moveTo>
                      <a:pt x="0" y="0"/>
                    </a:moveTo>
                    <a:lnTo>
                      <a:pt x="28575" y="28575"/>
                    </a:lnTo>
                  </a:path>
                </a:pathLst>
              </a:custGeom>
              <a:noFill/>
              <a:ln w="19050">
                <a:solidFill>
                  <a:srgbClr val="171717"/>
                </a:solidFill>
              </a:ln>
            </p:spPr>
          </p:sp>
          <p:sp>
            <p:nvSpPr>
              <p:cNvPr id="40" name="Freeform 40"/>
              <p:cNvSpPr/>
              <p:nvPr/>
            </p:nvSpPr>
            <p:spPr>
              <a:xfrm>
                <a:off x="8239125" y="3724275"/>
                <a:ext cx="38100" cy="38100"/>
              </a:xfrm>
              <a:custGeom>
                <a:avLst/>
                <a:gdLst/>
                <a:ahLst/>
                <a:cxnLst/>
                <a:rect l="l" t="t" r="r" b="b"/>
                <a:pathLst>
                  <a:path w="38100" h="38100">
                    <a:moveTo>
                      <a:pt x="19050" y="0"/>
                    </a:moveTo>
                    <a:cubicBezTo>
                      <a:pt x="19050" y="10521"/>
                      <a:pt x="27579" y="19050"/>
                      <a:pt x="38100" y="19050"/>
                    </a:cubicBezTo>
                    <a:cubicBezTo>
                      <a:pt x="27579" y="19050"/>
                      <a:pt x="19050" y="27579"/>
                      <a:pt x="19050" y="38100"/>
                    </a:cubicBezTo>
                    <a:cubicBezTo>
                      <a:pt x="19050" y="27579"/>
                      <a:pt x="10521" y="19050"/>
                      <a:pt x="0" y="19050"/>
                    </a:cubicBezTo>
                    <a:cubicBezTo>
                      <a:pt x="10521" y="19050"/>
                      <a:pt x="19050" y="10521"/>
                      <a:pt x="19050" y="0"/>
                    </a:cubicBezTo>
                  </a:path>
                </a:pathLst>
              </a:custGeom>
              <a:noFill/>
              <a:ln w="19050">
                <a:solidFill>
                  <a:srgbClr val="171717"/>
                </a:solidFill>
              </a:ln>
            </p:spPr>
          </p:sp>
          <p:sp>
            <p:nvSpPr>
              <p:cNvPr id="41" name="Freeform 41"/>
              <p:cNvSpPr/>
              <p:nvPr/>
            </p:nvSpPr>
            <p:spPr>
              <a:xfrm>
                <a:off x="8334375" y="3819525"/>
                <a:ext cx="38100" cy="38100"/>
              </a:xfrm>
              <a:custGeom>
                <a:avLst/>
                <a:gdLst/>
                <a:ahLst/>
                <a:cxnLst/>
                <a:rect l="l" t="t" r="r" b="b"/>
                <a:pathLst>
                  <a:path w="38100" h="38100">
                    <a:moveTo>
                      <a:pt x="19050" y="0"/>
                    </a:moveTo>
                    <a:cubicBezTo>
                      <a:pt x="19050" y="10521"/>
                      <a:pt x="27579" y="19050"/>
                      <a:pt x="38100" y="19050"/>
                    </a:cubicBezTo>
                    <a:cubicBezTo>
                      <a:pt x="27579" y="19050"/>
                      <a:pt x="19050" y="27579"/>
                      <a:pt x="19050" y="38100"/>
                    </a:cubicBezTo>
                    <a:cubicBezTo>
                      <a:pt x="19050" y="27579"/>
                      <a:pt x="10521" y="19050"/>
                      <a:pt x="0" y="19050"/>
                    </a:cubicBezTo>
                    <a:cubicBezTo>
                      <a:pt x="10521" y="19050"/>
                      <a:pt x="19050" y="10521"/>
                      <a:pt x="19050" y="0"/>
                    </a:cubicBezTo>
                  </a:path>
                </a:pathLst>
              </a:custGeom>
              <a:noFill/>
              <a:ln w="19050">
                <a:solidFill>
                  <a:srgbClr val="171717"/>
                </a:solidFill>
              </a:ln>
            </p:spPr>
          </p:sp>
        </p:grpSp>
        <p:grpSp>
          <p:nvGrpSpPr>
            <p:cNvPr id="46" name="Group 46"/>
            <p:cNvGrpSpPr/>
            <p:nvPr/>
          </p:nvGrpSpPr>
          <p:grpSpPr>
            <a:xfrm>
              <a:off x="8201025" y="4610100"/>
              <a:ext cx="171450" cy="142875"/>
              <a:chOff x="8201025" y="4610100"/>
              <a:chExt cx="171450" cy="142875"/>
            </a:xfrm>
          </p:grpSpPr>
          <p:sp>
            <p:nvSpPr>
              <p:cNvPr id="43" name="Freeform 43"/>
              <p:cNvSpPr/>
              <p:nvPr/>
            </p:nvSpPr>
            <p:spPr>
              <a:xfrm>
                <a:off x="8267700" y="4648200"/>
                <a:ext cx="38100" cy="38100"/>
              </a:xfrm>
              <a:custGeom>
                <a:avLst/>
                <a:gdLst/>
                <a:ahLst/>
                <a:cxnLst/>
                <a:rect l="l" t="t" r="r" b="b"/>
                <a:pathLst>
                  <a:path w="38100" h="38100">
                    <a:moveTo>
                      <a:pt x="0" y="19050"/>
                    </a:moveTo>
                    <a:cubicBezTo>
                      <a:pt x="0" y="29571"/>
                      <a:pt x="8529" y="38100"/>
                      <a:pt x="19050" y="38100"/>
                    </a:cubicBezTo>
                    <a:cubicBezTo>
                      <a:pt x="29571" y="38100"/>
                      <a:pt x="38100" y="29571"/>
                      <a:pt x="38100" y="19050"/>
                    </a:cubicBezTo>
                    <a:cubicBezTo>
                      <a:pt x="38100" y="8529"/>
                      <a:pt x="29571" y="0"/>
                      <a:pt x="19050" y="0"/>
                    </a:cubicBezTo>
                    <a:cubicBezTo>
                      <a:pt x="8529" y="0"/>
                      <a:pt x="0" y="8529"/>
                      <a:pt x="0" y="19050"/>
                    </a:cubicBezTo>
                  </a:path>
                </a:pathLst>
              </a:custGeom>
              <a:noFill/>
              <a:ln w="19050">
                <a:solidFill>
                  <a:srgbClr val="171717"/>
                </a:solidFill>
              </a:ln>
            </p:spPr>
          </p:sp>
          <p:sp>
            <p:nvSpPr>
              <p:cNvPr id="44" name="Freeform 44"/>
              <p:cNvSpPr/>
              <p:nvPr/>
            </p:nvSpPr>
            <p:spPr>
              <a:xfrm>
                <a:off x="8201025" y="4610100"/>
                <a:ext cx="171450" cy="113890"/>
              </a:xfrm>
              <a:custGeom>
                <a:avLst/>
                <a:gdLst/>
                <a:ahLst/>
                <a:cxnLst/>
                <a:rect l="l" t="t" r="r" b="b"/>
                <a:pathLst>
                  <a:path w="171450" h="113890">
                    <a:moveTo>
                      <a:pt x="77172" y="113890"/>
                    </a:moveTo>
                    <a:cubicBezTo>
                      <a:pt x="46653" y="110966"/>
                      <a:pt x="20936" y="92040"/>
                      <a:pt x="0" y="57150"/>
                    </a:cubicBezTo>
                    <a:cubicBezTo>
                      <a:pt x="22860" y="19050"/>
                      <a:pt x="51435" y="0"/>
                      <a:pt x="85725" y="0"/>
                    </a:cubicBezTo>
                    <a:cubicBezTo>
                      <a:pt x="120015" y="0"/>
                      <a:pt x="148590" y="19050"/>
                      <a:pt x="171450" y="57150"/>
                    </a:cubicBezTo>
                    <a:cubicBezTo>
                      <a:pt x="169449" y="60492"/>
                      <a:pt x="167343" y="63770"/>
                      <a:pt x="165135" y="66980"/>
                    </a:cubicBezTo>
                  </a:path>
                </a:pathLst>
              </a:custGeom>
              <a:noFill/>
              <a:ln w="19050">
                <a:solidFill>
                  <a:srgbClr val="171717"/>
                </a:solidFill>
              </a:ln>
            </p:spPr>
          </p:sp>
          <p:sp>
            <p:nvSpPr>
              <p:cNvPr id="45" name="Freeform 45"/>
              <p:cNvSpPr/>
              <p:nvPr/>
            </p:nvSpPr>
            <p:spPr>
              <a:xfrm>
                <a:off x="8315325" y="4714875"/>
                <a:ext cx="57150" cy="38100"/>
              </a:xfrm>
              <a:custGeom>
                <a:avLst/>
                <a:gdLst/>
                <a:ahLst/>
                <a:cxnLst/>
                <a:rect l="l" t="t" r="r" b="b"/>
                <a:pathLst>
                  <a:path w="57150" h="38100">
                    <a:moveTo>
                      <a:pt x="0" y="19050"/>
                    </a:moveTo>
                    <a:lnTo>
                      <a:pt x="19050" y="38100"/>
                    </a:lnTo>
                    <a:lnTo>
                      <a:pt x="57150" y="0"/>
                    </a:lnTo>
                  </a:path>
                </a:pathLst>
              </a:custGeom>
              <a:noFill/>
              <a:ln w="19050">
                <a:solidFill>
                  <a:srgbClr val="171717"/>
                </a:solidFill>
              </a:ln>
            </p:spPr>
          </p:sp>
        </p:grpSp>
        <p:sp>
          <p:nvSpPr>
            <p:cNvPr id="47" name="TextBox 47"/>
            <p:cNvSpPr txBox="1"/>
            <p:nvPr/>
          </p:nvSpPr>
          <p:spPr>
            <a:xfrm>
              <a:off x="8646795" y="1860232"/>
              <a:ext cx="1644444" cy="335280"/>
            </a:xfrm>
            <a:prstGeom prst="rect">
              <a:avLst/>
            </a:prstGeom>
            <a:noFill/>
            <a:ln>
              <a:noFill/>
            </a:ln>
          </p:spPr>
          <p:txBody>
            <a:bodyPr wrap="none" lIns="0" tIns="0" rIns="0" bIns="0" anchor="t" anchorCtr="0">
              <a:spAutoFit/>
            </a:bodyPr>
            <a:lstStyle/>
            <a:p>
              <a:pPr algn="l"/>
              <a:r>
                <a:rPr lang="en-US" sz="1650" dirty="0">
                  <a:solidFill>
                    <a:srgbClr val="FFFFFF"/>
                  </a:solidFill>
                  <a:latin typeface="Georgia"/>
                  <a:ea typeface="SimSun"/>
                  <a:cs typeface="Georgia"/>
                </a:rPr>
                <a:t>Verify access</a:t>
              </a:r>
            </a:p>
          </p:txBody>
        </p:sp>
        <p:sp>
          <p:nvSpPr>
            <p:cNvPr id="48" name="TextBox 48"/>
            <p:cNvSpPr txBox="1"/>
            <p:nvPr/>
          </p:nvSpPr>
          <p:spPr>
            <a:xfrm>
              <a:off x="8656320" y="2141220"/>
              <a:ext cx="2053685" cy="182880"/>
            </a:xfrm>
            <a:prstGeom prst="rect">
              <a:avLst/>
            </a:prstGeom>
            <a:noFill/>
            <a:ln>
              <a:noFill/>
            </a:ln>
          </p:spPr>
          <p:txBody>
            <a:bodyPr wrap="none" lIns="0" tIns="0" rIns="0" bIns="0" anchor="t" anchorCtr="0">
              <a:spAutoFit/>
            </a:bodyPr>
            <a:lstStyle/>
            <a:p>
              <a:pPr algn="l"/>
              <a:r>
                <a:rPr lang="en-US" sz="900" dirty="0">
                  <a:solidFill>
                    <a:srgbClr val="B9B5AC"/>
                  </a:solidFill>
                  <a:latin typeface="Arial"/>
                  <a:ea typeface="Microsoft YaHei"/>
                  <a:cs typeface="Arial"/>
                </a:rPr>
                <a:t>Identity · permissions · owners</a:t>
              </a:r>
            </a:p>
          </p:txBody>
        </p:sp>
        <p:sp>
          <p:nvSpPr>
            <p:cNvPr id="49" name="TextBox 49"/>
            <p:cNvSpPr txBox="1"/>
            <p:nvPr/>
          </p:nvSpPr>
          <p:spPr>
            <a:xfrm>
              <a:off x="8646795" y="2717482"/>
              <a:ext cx="2017966" cy="335280"/>
            </a:xfrm>
            <a:prstGeom prst="rect">
              <a:avLst/>
            </a:prstGeom>
            <a:noFill/>
            <a:ln>
              <a:noFill/>
            </a:ln>
          </p:spPr>
          <p:txBody>
            <a:bodyPr wrap="none" lIns="0" tIns="0" rIns="0" bIns="0" anchor="t" anchorCtr="0">
              <a:spAutoFit/>
            </a:bodyPr>
            <a:lstStyle/>
            <a:p>
              <a:pPr algn="l"/>
              <a:r>
                <a:rPr lang="en-US" sz="1650" dirty="0">
                  <a:solidFill>
                    <a:srgbClr val="FFFFFF"/>
                  </a:solidFill>
                  <a:latin typeface="Georgia"/>
                  <a:ea typeface="SimSun"/>
                  <a:cs typeface="Georgia"/>
                </a:rPr>
                <a:t>Connect systems</a:t>
              </a:r>
            </a:p>
          </p:txBody>
        </p:sp>
        <p:sp>
          <p:nvSpPr>
            <p:cNvPr id="50" name="TextBox 50"/>
            <p:cNvSpPr txBox="1"/>
            <p:nvPr/>
          </p:nvSpPr>
          <p:spPr>
            <a:xfrm>
              <a:off x="8656320" y="2998470"/>
              <a:ext cx="1718500" cy="182880"/>
            </a:xfrm>
            <a:prstGeom prst="rect">
              <a:avLst/>
            </a:prstGeom>
            <a:noFill/>
            <a:ln>
              <a:noFill/>
            </a:ln>
          </p:spPr>
          <p:txBody>
            <a:bodyPr wrap="none" lIns="0" tIns="0" rIns="0" bIns="0" anchor="t" anchorCtr="0">
              <a:spAutoFit/>
            </a:bodyPr>
            <a:lstStyle/>
            <a:p>
              <a:pPr algn="l"/>
              <a:r>
                <a:rPr lang="en-US" sz="900" dirty="0">
                  <a:solidFill>
                    <a:srgbClr val="B9B5AC"/>
                  </a:solidFill>
                  <a:latin typeface="Arial"/>
                  <a:ea typeface="Microsoft YaHei"/>
                  <a:cs typeface="Arial"/>
                </a:rPr>
                <a:t>Two supported connectors</a:t>
              </a:r>
            </a:p>
          </p:txBody>
        </p:sp>
        <p:sp>
          <p:nvSpPr>
            <p:cNvPr id="51" name="TextBox 51"/>
            <p:cNvSpPr txBox="1"/>
            <p:nvPr/>
          </p:nvSpPr>
          <p:spPr>
            <a:xfrm>
              <a:off x="8646795" y="3574732"/>
              <a:ext cx="2343293" cy="335280"/>
            </a:xfrm>
            <a:prstGeom prst="rect">
              <a:avLst/>
            </a:prstGeom>
            <a:noFill/>
            <a:ln>
              <a:noFill/>
            </a:ln>
          </p:spPr>
          <p:txBody>
            <a:bodyPr wrap="none" lIns="0" tIns="0" rIns="0" bIns="0" anchor="t" anchorCtr="0">
              <a:spAutoFit/>
            </a:bodyPr>
            <a:lstStyle/>
            <a:p>
              <a:pPr algn="l"/>
              <a:r>
                <a:rPr lang="en-US" sz="1650" dirty="0">
                  <a:solidFill>
                    <a:srgbClr val="FFFFFF"/>
                  </a:solidFill>
                  <a:latin typeface="Georgia"/>
                  <a:ea typeface="SimSun"/>
                  <a:cs typeface="Georgia"/>
                </a:rPr>
                <a:t>Draft the workflow</a:t>
              </a:r>
            </a:p>
          </p:txBody>
        </p:sp>
        <p:sp>
          <p:nvSpPr>
            <p:cNvPr id="52" name="TextBox 52"/>
            <p:cNvSpPr txBox="1"/>
            <p:nvPr/>
          </p:nvSpPr>
          <p:spPr>
            <a:xfrm>
              <a:off x="8656320" y="3855720"/>
              <a:ext cx="1646206" cy="182880"/>
            </a:xfrm>
            <a:prstGeom prst="rect">
              <a:avLst/>
            </a:prstGeom>
            <a:noFill/>
            <a:ln>
              <a:noFill/>
            </a:ln>
          </p:spPr>
          <p:txBody>
            <a:bodyPr wrap="none" lIns="0" tIns="0" rIns="0" bIns="0" anchor="t" anchorCtr="0">
              <a:spAutoFit/>
            </a:bodyPr>
            <a:lstStyle/>
            <a:p>
              <a:pPr algn="l"/>
              <a:r>
                <a:rPr lang="en-US" sz="900" dirty="0">
                  <a:solidFill>
                    <a:srgbClr val="B9B5AC"/>
                  </a:solidFill>
                  <a:latin typeface="Arial"/>
                  <a:ea typeface="Microsoft YaHei"/>
                  <a:cs typeface="Arial"/>
                </a:rPr>
                <a:t>Preview before any write</a:t>
              </a:r>
            </a:p>
          </p:txBody>
        </p:sp>
        <p:sp>
          <p:nvSpPr>
            <p:cNvPr id="53" name="TextBox 53"/>
            <p:cNvSpPr txBox="1"/>
            <p:nvPr/>
          </p:nvSpPr>
          <p:spPr>
            <a:xfrm>
              <a:off x="8646795" y="4431982"/>
              <a:ext cx="2054114" cy="335280"/>
            </a:xfrm>
            <a:prstGeom prst="rect">
              <a:avLst/>
            </a:prstGeom>
            <a:noFill/>
            <a:ln>
              <a:noFill/>
            </a:ln>
          </p:spPr>
          <p:txBody>
            <a:bodyPr wrap="none" lIns="0" tIns="0" rIns="0" bIns="0" anchor="t" anchorCtr="0">
              <a:spAutoFit/>
            </a:bodyPr>
            <a:lstStyle/>
            <a:p>
              <a:pPr algn="l"/>
              <a:r>
                <a:rPr lang="en-US" sz="1650" dirty="0">
                  <a:solidFill>
                    <a:srgbClr val="FFFFFF"/>
                  </a:solidFill>
                  <a:latin typeface="Georgia"/>
                  <a:ea typeface="SimSun"/>
                  <a:cs typeface="Georgia"/>
                </a:rPr>
                <a:t>Prove first value</a:t>
              </a:r>
            </a:p>
          </p:txBody>
        </p:sp>
        <p:sp>
          <p:nvSpPr>
            <p:cNvPr id="54" name="TextBox 54"/>
            <p:cNvSpPr txBox="1"/>
            <p:nvPr/>
          </p:nvSpPr>
          <p:spPr>
            <a:xfrm>
              <a:off x="8656320" y="4712970"/>
              <a:ext cx="2040541" cy="182880"/>
            </a:xfrm>
            <a:prstGeom prst="rect">
              <a:avLst/>
            </a:prstGeom>
            <a:noFill/>
            <a:ln>
              <a:noFill/>
            </a:ln>
          </p:spPr>
          <p:txBody>
            <a:bodyPr wrap="none" lIns="0" tIns="0" rIns="0" bIns="0" anchor="t" anchorCtr="0">
              <a:spAutoFit/>
            </a:bodyPr>
            <a:lstStyle/>
            <a:p>
              <a:pPr algn="l"/>
              <a:r>
                <a:rPr lang="en-US" sz="900" dirty="0">
                  <a:solidFill>
                    <a:srgbClr val="B9B5AC"/>
                  </a:solidFill>
                  <a:latin typeface="Arial"/>
                  <a:ea typeface="Microsoft YaHei"/>
                  <a:cs typeface="Arial"/>
                </a:rPr>
                <a:t>Observable outcome, not setup</a:t>
              </a:r>
            </a:p>
          </p:txBody>
        </p:sp>
      </p:grpSp>
      <p:grpSp>
        <p:nvGrpSpPr>
          <p:cNvPr id="58" name="Group 58"/>
          <p:cNvGrpSpPr/>
          <p:nvPr/>
        </p:nvGrpSpPr>
        <p:grpSpPr>
          <a:xfrm>
            <a:off x="334328" y="6362700"/>
            <a:ext cx="11514772" cy="266700"/>
            <a:chOff x="334328" y="6362700"/>
            <a:chExt cx="11514772" cy="266700"/>
          </a:xfrm>
        </p:grpSpPr>
        <p:sp>
          <p:nvSpPr>
            <p:cNvPr id="56" name="Rectangle 56"/>
            <p:cNvSpPr/>
            <p:nvPr/>
          </p:nvSpPr>
          <p:spPr>
            <a:xfrm>
              <a:off x="342900" y="6362700"/>
              <a:ext cx="11506200" cy="266700"/>
            </a:xfrm>
            <a:prstGeom prst="rect">
              <a:avLst/>
            </a:prstGeom>
            <a:noFill/>
            <a:ln>
              <a:noFill/>
            </a:ln>
          </p:spPr>
        </p:sp>
        <p:sp>
          <p:nvSpPr>
            <p:cNvPr id="57" name="TextBox 57"/>
            <p:cNvSpPr txBox="1"/>
            <p:nvPr/>
          </p:nvSpPr>
          <p:spPr>
            <a:xfrm>
              <a:off x="334328" y="6470809"/>
              <a:ext cx="3694319" cy="137160"/>
            </a:xfrm>
            <a:prstGeom prst="rect">
              <a:avLst/>
            </a:prstGeom>
            <a:noFill/>
            <a:ln>
              <a:noFill/>
            </a:ln>
          </p:spPr>
          <p:txBody>
            <a:bodyPr wrap="none" lIns="0" tIns="0" rIns="0" bIns="0" anchor="t" anchorCtr="0">
              <a:spAutoFit/>
            </a:bodyPr>
            <a:lstStyle/>
            <a:p>
              <a:pPr algn="l"/>
              <a:r>
                <a:rPr lang="en-US" sz="675" dirty="0">
                  <a:solidFill>
                    <a:srgbClr val="817C72"/>
                  </a:solidFill>
                  <a:latin typeface="Arial"/>
                  <a:ea typeface="Microsoft YaHei"/>
                  <a:cs typeface="Arial"/>
                </a:rPr>
                <a:t>RESEARCH MODEL · 18 INTERVIEWS · 240 TICKETS · 186 SURVEYS · 1,200 ACCOUNTS</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4F2EE"/>
            </a:solidFill>
            <a:ln>
              <a:noFill/>
            </a:ln>
          </p:spPr>
        </p:sp>
        <p:sp>
          <p:nvSpPr>
            <p:cNvPr id="3" name="Line 3"/>
            <p:cNvSpPr/>
            <p:nvPr/>
          </p:nvSpPr>
          <p:spPr>
            <a:xfrm>
              <a:off x="342900" y="419100"/>
              <a:ext cx="11506200" cy="9525"/>
            </a:xfrm>
            <a:custGeom>
              <a:avLst/>
              <a:gdLst/>
              <a:ahLst/>
              <a:cxnLst/>
              <a:rect l="l" t="t" r="r" b="b"/>
              <a:pathLst>
                <a:path w="11506200" h="9525">
                  <a:moveTo>
                    <a:pt x="0" y="0"/>
                  </a:moveTo>
                  <a:lnTo>
                    <a:pt x="11506200" y="0"/>
                  </a:lnTo>
                </a:path>
              </a:pathLst>
            </a:custGeom>
            <a:noFill/>
            <a:ln w="9525">
              <a:solidFill>
                <a:srgbClr val="171717"/>
              </a:solidFill>
            </a:ln>
          </p:spPr>
        </p:sp>
      </p:grpSp>
      <p:grpSp>
        <p:nvGrpSpPr>
          <p:cNvPr id="9" name="Group 9"/>
          <p:cNvGrpSpPr/>
          <p:nvPr/>
        </p:nvGrpSpPr>
        <p:grpSpPr>
          <a:xfrm>
            <a:off x="306705" y="171450"/>
            <a:ext cx="11550968" cy="938212"/>
            <a:chOff x="306705" y="171450"/>
            <a:chExt cx="11550968" cy="938212"/>
          </a:xfrm>
        </p:grpSpPr>
        <p:sp>
          <p:nvSpPr>
            <p:cNvPr id="5" name="Rectangle 5"/>
            <p:cNvSpPr/>
            <p:nvPr/>
          </p:nvSpPr>
          <p:spPr>
            <a:xfrm>
              <a:off x="342900" y="171450"/>
              <a:ext cx="11506200" cy="876300"/>
            </a:xfrm>
            <a:prstGeom prst="rect">
              <a:avLst/>
            </a:prstGeom>
            <a:noFill/>
            <a:ln>
              <a:noFill/>
            </a:ln>
          </p:spPr>
        </p:sp>
        <p:sp>
          <p:nvSpPr>
            <p:cNvPr id="6" name="TextBox 6"/>
            <p:cNvSpPr txBox="1"/>
            <p:nvPr/>
          </p:nvSpPr>
          <p:spPr>
            <a:xfrm>
              <a:off x="334328" y="231934"/>
              <a:ext cx="1574768" cy="137160"/>
            </a:xfrm>
            <a:prstGeom prst="rect">
              <a:avLst/>
            </a:prstGeom>
            <a:noFill/>
            <a:ln>
              <a:noFill/>
            </a:ln>
          </p:spPr>
          <p:txBody>
            <a:bodyPr wrap="none" lIns="0" tIns="0" rIns="0" bIns="0" anchor="t" anchorCtr="0">
              <a:spAutoFit/>
            </a:bodyPr>
            <a:lstStyle/>
            <a:p>
              <a:pPr algn="l"/>
              <a:r>
                <a:rPr lang="en-US" sz="675" dirty="0">
                  <a:solidFill>
                    <a:srgbClr val="57534E"/>
                  </a:solidFill>
                  <a:latin typeface="Consolas"/>
                  <a:ea typeface="Microsoft YaHei"/>
                  <a:cs typeface="Consolas"/>
                </a:rPr>
                <a:t>02 · RECOMMENDATION · ANALYSIS</a:t>
              </a:r>
            </a:p>
          </p:txBody>
        </p:sp>
        <p:sp>
          <p:nvSpPr>
            <p:cNvPr id="7" name="TextBox 7"/>
            <p:cNvSpPr txBox="1"/>
            <p:nvPr/>
          </p:nvSpPr>
          <p:spPr>
            <a:xfrm>
              <a:off x="11534918" y="231934"/>
              <a:ext cx="322755" cy="137160"/>
            </a:xfrm>
            <a:prstGeom prst="rect">
              <a:avLst/>
            </a:prstGeom>
            <a:noFill/>
            <a:ln>
              <a:noFill/>
            </a:ln>
          </p:spPr>
          <p:txBody>
            <a:bodyPr wrap="none" lIns="0" tIns="0" rIns="0" bIns="0" anchor="t" anchorCtr="0">
              <a:spAutoFit/>
            </a:bodyPr>
            <a:lstStyle/>
            <a:p>
              <a:pPr algn="r"/>
              <a:r>
                <a:rPr lang="en-US" sz="675" dirty="0">
                  <a:solidFill>
                    <a:srgbClr val="817C72"/>
                  </a:solidFill>
                  <a:latin typeface="Consolas"/>
                  <a:ea typeface="Microsoft YaHei"/>
                  <a:cs typeface="Consolas"/>
                </a:rPr>
                <a:t>02 / 12</a:t>
              </a:r>
            </a:p>
          </p:txBody>
        </p:sp>
        <p:sp>
          <p:nvSpPr>
            <p:cNvPr id="8" name="TextBox 8"/>
            <p:cNvSpPr txBox="1"/>
            <p:nvPr/>
          </p:nvSpPr>
          <p:spPr>
            <a:xfrm>
              <a:off x="306705" y="530542"/>
              <a:ext cx="11414998" cy="579120"/>
            </a:xfrm>
            <a:prstGeom prst="rect">
              <a:avLst/>
            </a:prstGeom>
            <a:noFill/>
            <a:ln>
              <a:noFill/>
            </a:ln>
          </p:spPr>
          <p:txBody>
            <a:bodyPr wrap="none" lIns="0" tIns="0" rIns="0" bIns="0" anchor="t" anchorCtr="0">
              <a:spAutoFit/>
            </a:bodyPr>
            <a:lstStyle/>
            <a:p>
              <a:pPr algn="l"/>
              <a:r>
                <a:rPr lang="en-US" sz="2850" dirty="0">
                  <a:solidFill>
                    <a:srgbClr val="171717"/>
                  </a:solidFill>
                  <a:latin typeface="Georgia"/>
                  <a:ea typeface="SimSun"/>
                  <a:cs typeface="Georgia"/>
                </a:rPr>
                <a:t>Fund one focused quarter—not an autonomous platform.</a:t>
              </a:r>
            </a:p>
          </p:txBody>
        </p:sp>
      </p:grpSp>
      <p:grpSp>
        <p:nvGrpSpPr>
          <p:cNvPr id="35" name="Group 35"/>
          <p:cNvGrpSpPr/>
          <p:nvPr/>
        </p:nvGrpSpPr>
        <p:grpSpPr>
          <a:xfrm>
            <a:off x="685800" y="1323975"/>
            <a:ext cx="7429500" cy="4000500"/>
            <a:chOff x="685800" y="1323975"/>
            <a:chExt cx="7429500" cy="4000500"/>
          </a:xfrm>
        </p:grpSpPr>
        <p:sp>
          <p:nvSpPr>
            <p:cNvPr id="10" name="Line 10"/>
            <p:cNvSpPr/>
            <p:nvPr/>
          </p:nvSpPr>
          <p:spPr>
            <a:xfrm>
              <a:off x="895350" y="1428750"/>
              <a:ext cx="9525" cy="3752850"/>
            </a:xfrm>
            <a:custGeom>
              <a:avLst/>
              <a:gdLst/>
              <a:ahLst/>
              <a:cxnLst/>
              <a:rect l="l" t="t" r="r" b="b"/>
              <a:pathLst>
                <a:path w="9525" h="3752850">
                  <a:moveTo>
                    <a:pt x="0" y="0"/>
                  </a:moveTo>
                  <a:lnTo>
                    <a:pt x="0" y="3752850"/>
                  </a:lnTo>
                </a:path>
              </a:pathLst>
            </a:custGeom>
            <a:noFill/>
            <a:ln w="19050">
              <a:solidFill>
                <a:srgbClr val="B9B5AC"/>
              </a:solidFill>
            </a:ln>
          </p:spPr>
        </p:sp>
        <p:sp>
          <p:nvSpPr>
            <p:cNvPr id="11" name="Ellipse 11"/>
            <p:cNvSpPr/>
            <p:nvPr/>
          </p:nvSpPr>
          <p:spPr>
            <a:xfrm>
              <a:off x="685800" y="1485900"/>
              <a:ext cx="419100" cy="419100"/>
            </a:xfrm>
            <a:prstGeom prst="ellipse">
              <a:avLst/>
            </a:prstGeom>
            <a:solidFill>
              <a:srgbClr val="D6A51F"/>
            </a:solidFill>
            <a:ln>
              <a:noFill/>
            </a:ln>
          </p:spPr>
        </p:sp>
        <p:sp>
          <p:nvSpPr>
            <p:cNvPr id="12" name="Ellipse 12"/>
            <p:cNvSpPr/>
            <p:nvPr/>
          </p:nvSpPr>
          <p:spPr>
            <a:xfrm>
              <a:off x="685800" y="2571750"/>
              <a:ext cx="419100" cy="419100"/>
            </a:xfrm>
            <a:prstGeom prst="ellipse">
              <a:avLst/>
            </a:prstGeom>
            <a:solidFill>
              <a:srgbClr val="D6A51F"/>
            </a:solidFill>
            <a:ln>
              <a:noFill/>
            </a:ln>
          </p:spPr>
        </p:sp>
        <p:sp>
          <p:nvSpPr>
            <p:cNvPr id="13" name="Ellipse 13"/>
            <p:cNvSpPr/>
            <p:nvPr/>
          </p:nvSpPr>
          <p:spPr>
            <a:xfrm>
              <a:off x="685800" y="3657600"/>
              <a:ext cx="419100" cy="419100"/>
            </a:xfrm>
            <a:prstGeom prst="ellipse">
              <a:avLst/>
            </a:prstGeom>
            <a:solidFill>
              <a:srgbClr val="D6A51F"/>
            </a:solidFill>
            <a:ln>
              <a:noFill/>
            </a:ln>
          </p:spPr>
        </p:sp>
        <p:sp>
          <p:nvSpPr>
            <p:cNvPr id="14" name="Ellipse 14"/>
            <p:cNvSpPr/>
            <p:nvPr/>
          </p:nvSpPr>
          <p:spPr>
            <a:xfrm>
              <a:off x="685800" y="4743450"/>
              <a:ext cx="419100" cy="419100"/>
            </a:xfrm>
            <a:prstGeom prst="ellipse">
              <a:avLst/>
            </a:prstGeom>
            <a:solidFill>
              <a:srgbClr val="D6A51F"/>
            </a:solidFill>
            <a:ln>
              <a:noFill/>
            </a:ln>
          </p:spPr>
        </p:sp>
        <p:sp>
          <p:nvSpPr>
            <p:cNvPr id="15" name="Rectangle 15"/>
            <p:cNvSpPr/>
            <p:nvPr/>
          </p:nvSpPr>
          <p:spPr>
            <a:xfrm>
              <a:off x="685800" y="1485900"/>
              <a:ext cx="419100" cy="419100"/>
            </a:xfrm>
            <a:prstGeom prst="rect">
              <a:avLst/>
            </a:prstGeom>
            <a:noFill/>
            <a:ln>
              <a:noFill/>
            </a:ln>
          </p:spPr>
        </p:sp>
        <p:sp>
          <p:nvSpPr>
            <p:cNvPr id="16" name="Rectangle 16"/>
            <p:cNvSpPr/>
            <p:nvPr/>
          </p:nvSpPr>
          <p:spPr>
            <a:xfrm>
              <a:off x="685800" y="2571750"/>
              <a:ext cx="419100" cy="419100"/>
            </a:xfrm>
            <a:prstGeom prst="rect">
              <a:avLst/>
            </a:prstGeom>
            <a:noFill/>
            <a:ln>
              <a:noFill/>
            </a:ln>
          </p:spPr>
        </p:sp>
        <p:sp>
          <p:nvSpPr>
            <p:cNvPr id="17" name="Rectangle 17"/>
            <p:cNvSpPr/>
            <p:nvPr/>
          </p:nvSpPr>
          <p:spPr>
            <a:xfrm>
              <a:off x="685800" y="3657600"/>
              <a:ext cx="419100" cy="419100"/>
            </a:xfrm>
            <a:prstGeom prst="rect">
              <a:avLst/>
            </a:prstGeom>
            <a:noFill/>
            <a:ln>
              <a:noFill/>
            </a:ln>
          </p:spPr>
        </p:sp>
        <p:sp>
          <p:nvSpPr>
            <p:cNvPr id="18" name="Rectangle 18"/>
            <p:cNvSpPr/>
            <p:nvPr/>
          </p:nvSpPr>
          <p:spPr>
            <a:xfrm>
              <a:off x="685800" y="4743450"/>
              <a:ext cx="419100" cy="419100"/>
            </a:xfrm>
            <a:prstGeom prst="rect">
              <a:avLst/>
            </a:prstGeom>
            <a:noFill/>
            <a:ln>
              <a:noFill/>
            </a:ln>
          </p:spPr>
        </p:sp>
        <p:sp>
          <p:nvSpPr>
            <p:cNvPr id="19" name="TextBox 19"/>
            <p:cNvSpPr txBox="1"/>
            <p:nvPr/>
          </p:nvSpPr>
          <p:spPr>
            <a:xfrm>
              <a:off x="807741" y="1631156"/>
              <a:ext cx="175218" cy="228600"/>
            </a:xfrm>
            <a:prstGeom prst="rect">
              <a:avLst/>
            </a:prstGeom>
            <a:noFill/>
            <a:ln>
              <a:noFill/>
            </a:ln>
          </p:spPr>
          <p:txBody>
            <a:bodyPr wrap="none" lIns="0" tIns="0" rIns="0" bIns="0" anchor="t" anchorCtr="0">
              <a:spAutoFit/>
            </a:bodyPr>
            <a:lstStyle/>
            <a:p>
              <a:pPr algn="ctr"/>
              <a:r>
                <a:rPr lang="en-US" sz="1125" b="1" dirty="0">
                  <a:solidFill>
                    <a:srgbClr val="171717"/>
                  </a:solidFill>
                  <a:latin typeface="Consolas"/>
                  <a:ea typeface="Microsoft YaHei"/>
                  <a:cs typeface="Consolas"/>
                </a:rPr>
                <a:t>01</a:t>
              </a:r>
            </a:p>
          </p:txBody>
        </p:sp>
        <p:sp>
          <p:nvSpPr>
            <p:cNvPr id="20" name="TextBox 20"/>
            <p:cNvSpPr txBox="1"/>
            <p:nvPr/>
          </p:nvSpPr>
          <p:spPr>
            <a:xfrm>
              <a:off x="786176" y="2717006"/>
              <a:ext cx="218349" cy="228600"/>
            </a:xfrm>
            <a:prstGeom prst="rect">
              <a:avLst/>
            </a:prstGeom>
            <a:noFill/>
            <a:ln>
              <a:noFill/>
            </a:ln>
          </p:spPr>
          <p:txBody>
            <a:bodyPr wrap="none" lIns="0" tIns="0" rIns="0" bIns="0" anchor="t" anchorCtr="0">
              <a:spAutoFit/>
            </a:bodyPr>
            <a:lstStyle/>
            <a:p>
              <a:pPr algn="ctr"/>
              <a:r>
                <a:rPr lang="en-US" sz="1125" b="1" dirty="0">
                  <a:solidFill>
                    <a:srgbClr val="171717"/>
                  </a:solidFill>
                  <a:latin typeface="Consolas"/>
                  <a:ea typeface="Microsoft YaHei"/>
                  <a:cs typeface="Consolas"/>
                </a:rPr>
                <a:t>02</a:t>
              </a:r>
            </a:p>
          </p:txBody>
        </p:sp>
        <p:sp>
          <p:nvSpPr>
            <p:cNvPr id="21" name="TextBox 21"/>
            <p:cNvSpPr txBox="1"/>
            <p:nvPr/>
          </p:nvSpPr>
          <p:spPr>
            <a:xfrm>
              <a:off x="786176" y="3802856"/>
              <a:ext cx="218349" cy="228600"/>
            </a:xfrm>
            <a:prstGeom prst="rect">
              <a:avLst/>
            </a:prstGeom>
            <a:noFill/>
            <a:ln>
              <a:noFill/>
            </a:ln>
          </p:spPr>
          <p:txBody>
            <a:bodyPr wrap="none" lIns="0" tIns="0" rIns="0" bIns="0" anchor="t" anchorCtr="0">
              <a:spAutoFit/>
            </a:bodyPr>
            <a:lstStyle/>
            <a:p>
              <a:pPr algn="ctr"/>
              <a:r>
                <a:rPr lang="en-US" sz="1125" b="1" dirty="0">
                  <a:solidFill>
                    <a:srgbClr val="171717"/>
                  </a:solidFill>
                  <a:latin typeface="Consolas"/>
                  <a:ea typeface="Microsoft YaHei"/>
                  <a:cs typeface="Consolas"/>
                </a:rPr>
                <a:t>03</a:t>
              </a:r>
            </a:p>
          </p:txBody>
        </p:sp>
        <p:sp>
          <p:nvSpPr>
            <p:cNvPr id="22" name="TextBox 22"/>
            <p:cNvSpPr txBox="1"/>
            <p:nvPr/>
          </p:nvSpPr>
          <p:spPr>
            <a:xfrm>
              <a:off x="786176" y="4888706"/>
              <a:ext cx="218349" cy="228600"/>
            </a:xfrm>
            <a:prstGeom prst="rect">
              <a:avLst/>
            </a:prstGeom>
            <a:noFill/>
            <a:ln>
              <a:noFill/>
            </a:ln>
          </p:spPr>
          <p:txBody>
            <a:bodyPr wrap="none" lIns="0" tIns="0" rIns="0" bIns="0" anchor="t" anchorCtr="0">
              <a:spAutoFit/>
            </a:bodyPr>
            <a:lstStyle/>
            <a:p>
              <a:pPr algn="ctr"/>
              <a:r>
                <a:rPr lang="en-US" sz="1125" b="1" dirty="0">
                  <a:solidFill>
                    <a:srgbClr val="171717"/>
                  </a:solidFill>
                  <a:latin typeface="Consolas"/>
                  <a:ea typeface="Microsoft YaHei"/>
                  <a:cs typeface="Consolas"/>
                </a:rPr>
                <a:t>04</a:t>
              </a:r>
            </a:p>
          </p:txBody>
        </p:sp>
        <p:sp>
          <p:nvSpPr>
            <p:cNvPr id="23" name="Rectangle 23"/>
            <p:cNvSpPr/>
            <p:nvPr/>
          </p:nvSpPr>
          <p:spPr>
            <a:xfrm>
              <a:off x="1352550" y="1323975"/>
              <a:ext cx="6762750" cy="742950"/>
            </a:xfrm>
            <a:prstGeom prst="rect">
              <a:avLst/>
            </a:prstGeom>
            <a:solidFill>
              <a:srgbClr val="FFFFFF"/>
            </a:solidFill>
            <a:ln>
              <a:noFill/>
            </a:ln>
          </p:spPr>
        </p:sp>
        <p:sp>
          <p:nvSpPr>
            <p:cNvPr id="24" name="Rectangle 24"/>
            <p:cNvSpPr/>
            <p:nvPr/>
          </p:nvSpPr>
          <p:spPr>
            <a:xfrm>
              <a:off x="1352550" y="2409825"/>
              <a:ext cx="6762750" cy="742950"/>
            </a:xfrm>
            <a:prstGeom prst="rect">
              <a:avLst/>
            </a:prstGeom>
            <a:solidFill>
              <a:srgbClr val="FFFFFF"/>
            </a:solidFill>
            <a:ln>
              <a:noFill/>
            </a:ln>
          </p:spPr>
        </p:sp>
        <p:sp>
          <p:nvSpPr>
            <p:cNvPr id="25" name="Rectangle 25"/>
            <p:cNvSpPr/>
            <p:nvPr/>
          </p:nvSpPr>
          <p:spPr>
            <a:xfrm>
              <a:off x="1352550" y="3495675"/>
              <a:ext cx="6762750" cy="742950"/>
            </a:xfrm>
            <a:prstGeom prst="rect">
              <a:avLst/>
            </a:prstGeom>
            <a:solidFill>
              <a:srgbClr val="FFFFFF"/>
            </a:solidFill>
            <a:ln>
              <a:noFill/>
            </a:ln>
          </p:spPr>
        </p:sp>
        <p:sp>
          <p:nvSpPr>
            <p:cNvPr id="26" name="Rectangle 26"/>
            <p:cNvSpPr/>
            <p:nvPr/>
          </p:nvSpPr>
          <p:spPr>
            <a:xfrm>
              <a:off x="1352550" y="4581525"/>
              <a:ext cx="6762750" cy="742950"/>
            </a:xfrm>
            <a:prstGeom prst="rect">
              <a:avLst/>
            </a:prstGeom>
            <a:solidFill>
              <a:srgbClr val="FFFFFF"/>
            </a:solidFill>
            <a:ln>
              <a:noFill/>
            </a:ln>
          </p:spPr>
        </p:sp>
        <p:sp>
          <p:nvSpPr>
            <p:cNvPr id="27" name="TextBox 27"/>
            <p:cNvSpPr txBox="1"/>
            <p:nvPr/>
          </p:nvSpPr>
          <p:spPr>
            <a:xfrm>
              <a:off x="1544955" y="1463992"/>
              <a:ext cx="1959631" cy="274320"/>
            </a:xfrm>
            <a:prstGeom prst="rect">
              <a:avLst/>
            </a:prstGeom>
            <a:noFill/>
            <a:ln>
              <a:noFill/>
            </a:ln>
          </p:spPr>
          <p:txBody>
            <a:bodyPr wrap="none" lIns="0" tIns="0" rIns="0" bIns="0" anchor="t" anchorCtr="0">
              <a:spAutoFit/>
            </a:bodyPr>
            <a:lstStyle/>
            <a:p>
              <a:pPr algn="l"/>
              <a:r>
                <a:rPr lang="en-US" sz="1350" b="1" dirty="0">
                  <a:solidFill>
                    <a:srgbClr val="171717"/>
                  </a:solidFill>
                  <a:latin typeface="Arial"/>
                  <a:ea typeface="Microsoft YaHei"/>
                  <a:cs typeface="Arial"/>
                </a:rPr>
                <a:t>Fund a 12-week MVP</a:t>
              </a:r>
            </a:p>
          </p:txBody>
        </p:sp>
        <p:sp>
          <p:nvSpPr>
            <p:cNvPr id="28" name="TextBox 28"/>
            <p:cNvSpPr txBox="1"/>
            <p:nvPr/>
          </p:nvSpPr>
          <p:spPr>
            <a:xfrm>
              <a:off x="1549718" y="1742599"/>
              <a:ext cx="5350478" cy="198120"/>
            </a:xfrm>
            <a:prstGeom prst="rect">
              <a:avLst/>
            </a:prstGeom>
            <a:noFill/>
            <a:ln>
              <a:noFill/>
            </a:ln>
          </p:spPr>
          <p:txBody>
            <a:bodyPr wrap="none" lIns="0" tIns="0" rIns="0" bIns="0" anchor="t" anchorCtr="0">
              <a:spAutoFit/>
            </a:bodyPr>
            <a:lstStyle/>
            <a:p>
              <a:pPr algn="l"/>
              <a:r>
                <a:rPr lang="en-US" sz="975" dirty="0">
                  <a:solidFill>
                    <a:srgbClr val="57534E"/>
                  </a:solidFill>
                  <a:latin typeface="Arial"/>
                  <a:ea typeface="Microsoft YaHei"/>
                  <a:cs typeface="Arial"/>
                </a:rPr>
                <a:t>One ICP, two connectors, three workflow patterns, three design partners.</a:t>
              </a:r>
            </a:p>
          </p:txBody>
        </p:sp>
        <p:sp>
          <p:nvSpPr>
            <p:cNvPr id="29" name="TextBox 29"/>
            <p:cNvSpPr txBox="1"/>
            <p:nvPr/>
          </p:nvSpPr>
          <p:spPr>
            <a:xfrm>
              <a:off x="1544955" y="2549842"/>
              <a:ext cx="2042441" cy="274320"/>
            </a:xfrm>
            <a:prstGeom prst="rect">
              <a:avLst/>
            </a:prstGeom>
            <a:noFill/>
            <a:ln>
              <a:noFill/>
            </a:ln>
          </p:spPr>
          <p:txBody>
            <a:bodyPr wrap="none" lIns="0" tIns="0" rIns="0" bIns="0" anchor="t" anchorCtr="0">
              <a:spAutoFit/>
            </a:bodyPr>
            <a:lstStyle/>
            <a:p>
              <a:pPr algn="l"/>
              <a:r>
                <a:rPr lang="en-US" sz="1350" b="1" dirty="0">
                  <a:solidFill>
                    <a:srgbClr val="171717"/>
                  </a:solidFill>
                  <a:latin typeface="Arial"/>
                  <a:ea typeface="Microsoft YaHei"/>
                  <a:cs typeface="Arial"/>
                </a:rPr>
                <a:t>Solve two jobs first</a:t>
              </a:r>
            </a:p>
          </p:txBody>
        </p:sp>
        <p:sp>
          <p:nvSpPr>
            <p:cNvPr id="30" name="TextBox 30"/>
            <p:cNvSpPr txBox="1"/>
            <p:nvPr/>
          </p:nvSpPr>
          <p:spPr>
            <a:xfrm>
              <a:off x="1549718" y="2828449"/>
              <a:ext cx="5870234" cy="198120"/>
            </a:xfrm>
            <a:prstGeom prst="rect">
              <a:avLst/>
            </a:prstGeom>
            <a:noFill/>
            <a:ln>
              <a:noFill/>
            </a:ln>
          </p:spPr>
          <p:txBody>
            <a:bodyPr wrap="none" lIns="0" tIns="0" rIns="0" bIns="0" anchor="t" anchorCtr="0">
              <a:spAutoFit/>
            </a:bodyPr>
            <a:lstStyle/>
            <a:p>
              <a:pPr algn="l"/>
              <a:r>
                <a:rPr lang="en-US" sz="975" dirty="0">
                  <a:solidFill>
                    <a:srgbClr val="57534E"/>
                  </a:solidFill>
                  <a:latin typeface="Arial"/>
                  <a:ea typeface="Microsoft YaHei"/>
                  <a:cs typeface="Arial"/>
                </a:rPr>
                <a:t>Diagnose integration prerequisites; recommend a production-ready first workflow.</a:t>
              </a:r>
            </a:p>
          </p:txBody>
        </p:sp>
        <p:sp>
          <p:nvSpPr>
            <p:cNvPr id="31" name="TextBox 31"/>
            <p:cNvSpPr txBox="1"/>
            <p:nvPr/>
          </p:nvSpPr>
          <p:spPr>
            <a:xfrm>
              <a:off x="1544955" y="3635692"/>
              <a:ext cx="2787734" cy="274320"/>
            </a:xfrm>
            <a:prstGeom prst="rect">
              <a:avLst/>
            </a:prstGeom>
            <a:noFill/>
            <a:ln>
              <a:noFill/>
            </a:ln>
          </p:spPr>
          <p:txBody>
            <a:bodyPr wrap="none" lIns="0" tIns="0" rIns="0" bIns="0" anchor="t" anchorCtr="0">
              <a:spAutoFit/>
            </a:bodyPr>
            <a:lstStyle/>
            <a:p>
              <a:pPr algn="l"/>
              <a:r>
                <a:rPr lang="en-US" sz="1350" b="1" dirty="0">
                  <a:solidFill>
                    <a:srgbClr val="171717"/>
                  </a:solidFill>
                  <a:latin typeface="Arial"/>
                  <a:ea typeface="Microsoft YaHei"/>
                  <a:cs typeface="Arial"/>
                </a:rPr>
                <a:t>Keep the assistant bounded</a:t>
              </a:r>
            </a:p>
          </p:txBody>
        </p:sp>
        <p:sp>
          <p:nvSpPr>
            <p:cNvPr id="32" name="TextBox 32"/>
            <p:cNvSpPr txBox="1"/>
            <p:nvPr/>
          </p:nvSpPr>
          <p:spPr>
            <a:xfrm>
              <a:off x="1549718" y="3914299"/>
              <a:ext cx="5898713" cy="198120"/>
            </a:xfrm>
            <a:prstGeom prst="rect">
              <a:avLst/>
            </a:prstGeom>
            <a:noFill/>
            <a:ln>
              <a:noFill/>
            </a:ln>
          </p:spPr>
          <p:txBody>
            <a:bodyPr wrap="none" lIns="0" tIns="0" rIns="0" bIns="0" anchor="t" anchorCtr="0">
              <a:spAutoFit/>
            </a:bodyPr>
            <a:lstStyle/>
            <a:p>
              <a:pPr algn="l"/>
              <a:r>
                <a:rPr lang="en-US" sz="975" dirty="0">
                  <a:solidFill>
                    <a:srgbClr val="57534E"/>
                  </a:solidFill>
                  <a:latin typeface="Arial"/>
                  <a:ea typeface="Microsoft YaHei"/>
                  <a:cs typeface="Arial"/>
                </a:rPr>
                <a:t>Read state, explain evidence, preview changes, and require approval before writes.</a:t>
              </a:r>
            </a:p>
          </p:txBody>
        </p:sp>
        <p:sp>
          <p:nvSpPr>
            <p:cNvPr id="33" name="TextBox 33"/>
            <p:cNvSpPr txBox="1"/>
            <p:nvPr/>
          </p:nvSpPr>
          <p:spPr>
            <a:xfrm>
              <a:off x="1544955" y="4721542"/>
              <a:ext cx="3305299" cy="274320"/>
            </a:xfrm>
            <a:prstGeom prst="rect">
              <a:avLst/>
            </a:prstGeom>
            <a:noFill/>
            <a:ln>
              <a:noFill/>
            </a:ln>
          </p:spPr>
          <p:txBody>
            <a:bodyPr wrap="none" lIns="0" tIns="0" rIns="0" bIns="0" anchor="t" anchorCtr="0">
              <a:spAutoFit/>
            </a:bodyPr>
            <a:lstStyle/>
            <a:p>
              <a:pPr algn="l"/>
              <a:r>
                <a:rPr lang="en-US" sz="1350" b="1" dirty="0">
                  <a:solidFill>
                    <a:srgbClr val="171717"/>
                  </a:solidFill>
                  <a:latin typeface="Arial"/>
                  <a:ea typeface="Microsoft YaHei"/>
                  <a:cs typeface="Arial"/>
                </a:rPr>
                <a:t>Earn expansion through evidence</a:t>
              </a:r>
            </a:p>
          </p:txBody>
        </p:sp>
        <p:sp>
          <p:nvSpPr>
            <p:cNvPr id="34" name="TextBox 34"/>
            <p:cNvSpPr txBox="1"/>
            <p:nvPr/>
          </p:nvSpPr>
          <p:spPr>
            <a:xfrm>
              <a:off x="1549718" y="5000149"/>
              <a:ext cx="5435917" cy="198120"/>
            </a:xfrm>
            <a:prstGeom prst="rect">
              <a:avLst/>
            </a:prstGeom>
            <a:noFill/>
            <a:ln>
              <a:noFill/>
            </a:ln>
          </p:spPr>
          <p:txBody>
            <a:bodyPr wrap="none" lIns="0" tIns="0" rIns="0" bIns="0" anchor="t" anchorCtr="0">
              <a:spAutoFit/>
            </a:bodyPr>
            <a:lstStyle/>
            <a:p>
              <a:pPr algn="l"/>
              <a:r>
                <a:rPr lang="en-US" sz="975" dirty="0">
                  <a:solidFill>
                    <a:srgbClr val="57534E"/>
                  </a:solidFill>
                  <a:latin typeface="Arial"/>
                  <a:ea typeface="Microsoft YaHei"/>
                  <a:cs typeface="Arial"/>
                </a:rPr>
                <a:t>Stop unless activation, time-to-value, quality, cost, and safety gates pass.</a:t>
              </a:r>
            </a:p>
          </p:txBody>
        </p:sp>
      </p:grpSp>
      <p:grpSp>
        <p:nvGrpSpPr>
          <p:cNvPr id="49" name="Group 49"/>
          <p:cNvGrpSpPr/>
          <p:nvPr/>
        </p:nvGrpSpPr>
        <p:grpSpPr>
          <a:xfrm>
            <a:off x="8572500" y="1323975"/>
            <a:ext cx="3276600" cy="4000500"/>
            <a:chOff x="8572500" y="1323975"/>
            <a:chExt cx="3276600" cy="4000500"/>
          </a:xfrm>
        </p:grpSpPr>
        <p:sp>
          <p:nvSpPr>
            <p:cNvPr id="36" name="Rectangle 36"/>
            <p:cNvSpPr/>
            <p:nvPr/>
          </p:nvSpPr>
          <p:spPr>
            <a:xfrm>
              <a:off x="8572500" y="1323975"/>
              <a:ext cx="3276600" cy="4000500"/>
            </a:xfrm>
            <a:prstGeom prst="rect">
              <a:avLst/>
            </a:prstGeom>
            <a:solidFill>
              <a:srgbClr val="171717"/>
            </a:solidFill>
            <a:ln>
              <a:noFill/>
            </a:ln>
          </p:spPr>
        </p:sp>
        <p:grpSp>
          <p:nvGrpSpPr>
            <p:cNvPr id="40" name="Group 40"/>
            <p:cNvGrpSpPr/>
            <p:nvPr/>
          </p:nvGrpSpPr>
          <p:grpSpPr>
            <a:xfrm>
              <a:off x="8908256" y="1678781"/>
              <a:ext cx="300038" cy="300038"/>
              <a:chOff x="8908256" y="1678781"/>
              <a:chExt cx="300038" cy="300038"/>
            </a:xfrm>
          </p:grpSpPr>
          <p:sp>
            <p:nvSpPr>
              <p:cNvPr id="37" name="Freeform 37"/>
              <p:cNvSpPr/>
              <p:nvPr/>
            </p:nvSpPr>
            <p:spPr>
              <a:xfrm>
                <a:off x="9041606" y="1812131"/>
                <a:ext cx="33338" cy="33338"/>
              </a:xfrm>
              <a:custGeom>
                <a:avLst/>
                <a:gdLst/>
                <a:ahLst/>
                <a:cxnLst/>
                <a:rect l="l" t="t" r="r" b="b"/>
                <a:pathLst>
                  <a:path w="33338" h="33338">
                    <a:moveTo>
                      <a:pt x="0" y="16669"/>
                    </a:moveTo>
                    <a:cubicBezTo>
                      <a:pt x="0" y="25875"/>
                      <a:pt x="7463" y="33338"/>
                      <a:pt x="16669" y="33338"/>
                    </a:cubicBezTo>
                    <a:cubicBezTo>
                      <a:pt x="25875" y="33338"/>
                      <a:pt x="33338" y="25875"/>
                      <a:pt x="33338" y="16669"/>
                    </a:cubicBezTo>
                    <a:cubicBezTo>
                      <a:pt x="33338" y="7463"/>
                      <a:pt x="25875" y="0"/>
                      <a:pt x="16669" y="0"/>
                    </a:cubicBezTo>
                    <a:cubicBezTo>
                      <a:pt x="7463" y="0"/>
                      <a:pt x="0" y="7463"/>
                      <a:pt x="0" y="16669"/>
                    </a:cubicBezTo>
                  </a:path>
                </a:pathLst>
              </a:custGeom>
              <a:noFill/>
              <a:ln w="19050">
                <a:solidFill>
                  <a:srgbClr val="D6A51F"/>
                </a:solidFill>
              </a:ln>
            </p:spPr>
          </p:sp>
          <p:sp>
            <p:nvSpPr>
              <p:cNvPr id="38" name="Freeform 38"/>
              <p:cNvSpPr/>
              <p:nvPr/>
            </p:nvSpPr>
            <p:spPr>
              <a:xfrm>
                <a:off x="8974931" y="1745456"/>
                <a:ext cx="166688" cy="166688"/>
              </a:xfrm>
              <a:custGeom>
                <a:avLst/>
                <a:gdLst/>
                <a:ahLst/>
                <a:cxnLst/>
                <a:rect l="l" t="t" r="r" b="b"/>
                <a:pathLst>
                  <a:path w="166688" h="166688">
                    <a:moveTo>
                      <a:pt x="0" y="83344"/>
                    </a:moveTo>
                    <a:cubicBezTo>
                      <a:pt x="0" y="129373"/>
                      <a:pt x="37314" y="166688"/>
                      <a:pt x="83344" y="166688"/>
                    </a:cubicBezTo>
                    <a:cubicBezTo>
                      <a:pt x="129373" y="166688"/>
                      <a:pt x="166688" y="129373"/>
                      <a:pt x="166688" y="83344"/>
                    </a:cubicBezTo>
                    <a:cubicBezTo>
                      <a:pt x="166688" y="37314"/>
                      <a:pt x="129373" y="0"/>
                      <a:pt x="83344" y="0"/>
                    </a:cubicBezTo>
                    <a:cubicBezTo>
                      <a:pt x="37314" y="0"/>
                      <a:pt x="0" y="37314"/>
                      <a:pt x="0" y="83344"/>
                    </a:cubicBezTo>
                  </a:path>
                </a:pathLst>
              </a:custGeom>
              <a:noFill/>
              <a:ln w="19050">
                <a:solidFill>
                  <a:srgbClr val="D6A51F"/>
                </a:solidFill>
              </a:ln>
            </p:spPr>
          </p:sp>
          <p:sp>
            <p:nvSpPr>
              <p:cNvPr id="39" name="Freeform 39"/>
              <p:cNvSpPr/>
              <p:nvPr/>
            </p:nvSpPr>
            <p:spPr>
              <a:xfrm>
                <a:off x="8908256" y="1678781"/>
                <a:ext cx="300038" cy="300038"/>
              </a:xfrm>
              <a:custGeom>
                <a:avLst/>
                <a:gdLst/>
                <a:ahLst/>
                <a:cxnLst/>
                <a:rect l="l" t="t" r="r" b="b"/>
                <a:pathLst>
                  <a:path w="300038" h="300038">
                    <a:moveTo>
                      <a:pt x="0" y="150019"/>
                    </a:moveTo>
                    <a:cubicBezTo>
                      <a:pt x="0" y="232872"/>
                      <a:pt x="67166" y="300038"/>
                      <a:pt x="150019" y="300038"/>
                    </a:cubicBezTo>
                    <a:cubicBezTo>
                      <a:pt x="232872" y="300038"/>
                      <a:pt x="300038" y="232872"/>
                      <a:pt x="300038" y="150019"/>
                    </a:cubicBezTo>
                    <a:cubicBezTo>
                      <a:pt x="300038" y="67166"/>
                      <a:pt x="232872" y="0"/>
                      <a:pt x="150019" y="0"/>
                    </a:cubicBezTo>
                    <a:cubicBezTo>
                      <a:pt x="67166" y="0"/>
                      <a:pt x="0" y="67166"/>
                      <a:pt x="0" y="150019"/>
                    </a:cubicBezTo>
                  </a:path>
                </a:pathLst>
              </a:custGeom>
              <a:noFill/>
              <a:ln w="19050">
                <a:solidFill>
                  <a:srgbClr val="D6A51F"/>
                </a:solidFill>
              </a:ln>
            </p:spPr>
          </p:sp>
        </p:grpSp>
        <p:sp>
          <p:nvSpPr>
            <p:cNvPr id="41" name="TextBox 41"/>
            <p:cNvSpPr txBox="1"/>
            <p:nvPr/>
          </p:nvSpPr>
          <p:spPr>
            <a:xfrm>
              <a:off x="8847772" y="2273141"/>
              <a:ext cx="1147548" cy="167640"/>
            </a:xfrm>
            <a:prstGeom prst="rect">
              <a:avLst/>
            </a:prstGeom>
            <a:noFill/>
            <a:ln>
              <a:noFill/>
            </a:ln>
          </p:spPr>
          <p:txBody>
            <a:bodyPr wrap="none" lIns="0" tIns="0" rIns="0" bIns="0" anchor="t" anchorCtr="0">
              <a:spAutoFit/>
            </a:bodyPr>
            <a:lstStyle/>
            <a:p>
              <a:pPr algn="l"/>
              <a:r>
                <a:rPr lang="en-US" sz="825" dirty="0">
                  <a:solidFill>
                    <a:srgbClr val="D6A51F"/>
                  </a:solidFill>
                  <a:latin typeface="Consolas"/>
                  <a:ea typeface="Microsoft YaHei"/>
                  <a:cs typeface="Consolas"/>
                </a:rPr>
                <a:t>RECOMMENDED VOTE</a:t>
              </a:r>
            </a:p>
          </p:txBody>
        </p:sp>
        <p:sp>
          <p:nvSpPr>
            <p:cNvPr id="42" name="TextBox 42"/>
            <p:cNvSpPr txBox="1"/>
            <p:nvPr/>
          </p:nvSpPr>
          <p:spPr>
            <a:xfrm>
              <a:off x="8825865" y="2601278"/>
              <a:ext cx="1591723" cy="518160"/>
            </a:xfrm>
            <a:prstGeom prst="rect">
              <a:avLst/>
            </a:prstGeom>
            <a:noFill/>
            <a:ln>
              <a:noFill/>
            </a:ln>
          </p:spPr>
          <p:txBody>
            <a:bodyPr wrap="none" lIns="0" tIns="0" rIns="0" bIns="0" anchor="t" anchorCtr="0">
              <a:spAutoFit/>
            </a:bodyPr>
            <a:lstStyle/>
            <a:p>
              <a:pPr algn="l"/>
              <a:r>
                <a:rPr lang="en-US" sz="2550" dirty="0">
                  <a:solidFill>
                    <a:srgbClr val="FFFFFF"/>
                  </a:solidFill>
                  <a:latin typeface="Georgia"/>
                  <a:ea typeface="SimSun"/>
                  <a:cs typeface="Georgia"/>
                </a:rPr>
                <a:t>GO for a</a:t>
              </a:r>
            </a:p>
          </p:txBody>
        </p:sp>
        <p:sp>
          <p:nvSpPr>
            <p:cNvPr id="43" name="TextBox 43"/>
            <p:cNvSpPr txBox="1"/>
            <p:nvPr/>
          </p:nvSpPr>
          <p:spPr>
            <a:xfrm>
              <a:off x="8825865" y="3001328"/>
              <a:ext cx="2653141" cy="518160"/>
            </a:xfrm>
            <a:prstGeom prst="rect">
              <a:avLst/>
            </a:prstGeom>
            <a:noFill/>
            <a:ln>
              <a:noFill/>
            </a:ln>
          </p:spPr>
          <p:txBody>
            <a:bodyPr wrap="none" lIns="0" tIns="0" rIns="0" bIns="0" anchor="t" anchorCtr="0">
              <a:spAutoFit/>
            </a:bodyPr>
            <a:lstStyle/>
            <a:p>
              <a:pPr algn="l"/>
              <a:r>
                <a:rPr lang="en-US" sz="2550" dirty="0">
                  <a:solidFill>
                    <a:srgbClr val="FFFFFF"/>
                  </a:solidFill>
                  <a:latin typeface="Georgia"/>
                  <a:ea typeface="SimSun"/>
                  <a:cs typeface="Georgia"/>
                </a:rPr>
                <a:t>bounded pilot.</a:t>
              </a:r>
            </a:p>
          </p:txBody>
        </p:sp>
        <p:sp>
          <p:nvSpPr>
            <p:cNvPr id="44" name="Line 44"/>
            <p:cNvSpPr/>
            <p:nvPr/>
          </p:nvSpPr>
          <p:spPr>
            <a:xfrm>
              <a:off x="8858250" y="3648075"/>
              <a:ext cx="2686050" cy="9525"/>
            </a:xfrm>
            <a:custGeom>
              <a:avLst/>
              <a:gdLst/>
              <a:ahLst/>
              <a:cxnLst/>
              <a:rect l="l" t="t" r="r" b="b"/>
              <a:pathLst>
                <a:path w="2686050" h="9525">
                  <a:moveTo>
                    <a:pt x="0" y="0"/>
                  </a:moveTo>
                  <a:lnTo>
                    <a:pt x="2686050" y="0"/>
                  </a:lnTo>
                </a:path>
              </a:pathLst>
            </a:custGeom>
            <a:noFill/>
            <a:ln w="9525">
              <a:solidFill>
                <a:srgbClr val="57534E"/>
              </a:solidFill>
            </a:ln>
          </p:spPr>
        </p:sp>
        <p:sp>
          <p:nvSpPr>
            <p:cNvPr id="45" name="TextBox 45"/>
            <p:cNvSpPr txBox="1"/>
            <p:nvPr/>
          </p:nvSpPr>
          <p:spPr>
            <a:xfrm>
              <a:off x="8847772" y="3911441"/>
              <a:ext cx="400502" cy="167640"/>
            </a:xfrm>
            <a:prstGeom prst="rect">
              <a:avLst/>
            </a:prstGeom>
            <a:noFill/>
            <a:ln>
              <a:noFill/>
            </a:ln>
          </p:spPr>
          <p:txBody>
            <a:bodyPr wrap="none" lIns="0" tIns="0" rIns="0" bIns="0" anchor="t" anchorCtr="0">
              <a:spAutoFit/>
            </a:bodyPr>
            <a:lstStyle/>
            <a:p>
              <a:pPr algn="l"/>
              <a:r>
                <a:rPr lang="en-US" sz="825" dirty="0">
                  <a:solidFill>
                    <a:srgbClr val="B9B5AC"/>
                  </a:solidFill>
                  <a:latin typeface="Consolas"/>
                  <a:ea typeface="Microsoft YaHei"/>
                  <a:cs typeface="Consolas"/>
                </a:rPr>
                <a:t>NO-GO</a:t>
              </a:r>
            </a:p>
          </p:txBody>
        </p:sp>
        <p:sp>
          <p:nvSpPr>
            <p:cNvPr id="46" name="TextBox 46"/>
            <p:cNvSpPr txBox="1"/>
            <p:nvPr/>
          </p:nvSpPr>
          <p:spPr>
            <a:xfrm>
              <a:off x="8843962" y="4164806"/>
              <a:ext cx="2328862" cy="228600"/>
            </a:xfrm>
            <a:prstGeom prst="rect">
              <a:avLst/>
            </a:prstGeom>
            <a:noFill/>
            <a:ln>
              <a:noFill/>
            </a:ln>
          </p:spPr>
          <p:txBody>
            <a:bodyPr wrap="none" lIns="0" tIns="0" rIns="0" bIns="0" anchor="t" anchorCtr="0">
              <a:spAutoFit/>
            </a:bodyPr>
            <a:lstStyle/>
            <a:p>
              <a:pPr algn="l"/>
              <a:r>
                <a:rPr lang="en-US" sz="1125" dirty="0">
                  <a:solidFill>
                    <a:srgbClr val="FFFFFF"/>
                  </a:solidFill>
                  <a:latin typeface="Arial"/>
                  <a:ea typeface="Microsoft YaHei"/>
                  <a:cs typeface="Arial"/>
                </a:rPr>
                <a:t>General-purpose autonomous</a:t>
              </a:r>
            </a:p>
          </p:txBody>
        </p:sp>
        <p:sp>
          <p:nvSpPr>
            <p:cNvPr id="47" name="TextBox 47"/>
            <p:cNvSpPr txBox="1"/>
            <p:nvPr/>
          </p:nvSpPr>
          <p:spPr>
            <a:xfrm>
              <a:off x="8843962" y="4393406"/>
              <a:ext cx="1745575" cy="228600"/>
            </a:xfrm>
            <a:prstGeom prst="rect">
              <a:avLst/>
            </a:prstGeom>
            <a:noFill/>
            <a:ln>
              <a:noFill/>
            </a:ln>
          </p:spPr>
          <p:txBody>
            <a:bodyPr wrap="none" lIns="0" tIns="0" rIns="0" bIns="0" anchor="t" anchorCtr="0">
              <a:spAutoFit/>
            </a:bodyPr>
            <a:lstStyle/>
            <a:p>
              <a:pPr algn="l"/>
              <a:r>
                <a:rPr lang="en-US" sz="1125" dirty="0">
                  <a:solidFill>
                    <a:srgbClr val="FFFFFF"/>
                  </a:solidFill>
                  <a:latin typeface="Arial"/>
                  <a:ea typeface="Microsoft YaHei"/>
                  <a:cs typeface="Arial"/>
                </a:rPr>
                <a:t>onboarding platform.</a:t>
              </a:r>
            </a:p>
          </p:txBody>
        </p:sp>
        <p:sp>
          <p:nvSpPr>
            <p:cNvPr id="48" name="Rectangle 48"/>
            <p:cNvSpPr/>
            <p:nvPr/>
          </p:nvSpPr>
          <p:spPr>
            <a:xfrm>
              <a:off x="8858250" y="4867275"/>
              <a:ext cx="2381250" cy="95250"/>
            </a:xfrm>
            <a:prstGeom prst="rect">
              <a:avLst/>
            </a:prstGeom>
            <a:solidFill>
              <a:srgbClr val="D6A51F"/>
            </a:solidFill>
            <a:ln>
              <a:noFill/>
            </a:ln>
          </p:spPr>
        </p:sp>
      </p:grpSp>
      <p:grpSp>
        <p:nvGrpSpPr>
          <p:cNvPr id="52" name="Group 52"/>
          <p:cNvGrpSpPr/>
          <p:nvPr/>
        </p:nvGrpSpPr>
        <p:grpSpPr>
          <a:xfrm>
            <a:off x="334328" y="6438900"/>
            <a:ext cx="11514772" cy="228600"/>
            <a:chOff x="334328" y="6438900"/>
            <a:chExt cx="11514772" cy="228600"/>
          </a:xfrm>
        </p:grpSpPr>
        <p:sp>
          <p:nvSpPr>
            <p:cNvPr id="50" name="Rectangle 50"/>
            <p:cNvSpPr/>
            <p:nvPr/>
          </p:nvSpPr>
          <p:spPr>
            <a:xfrm>
              <a:off x="342900" y="6438900"/>
              <a:ext cx="11506200" cy="228600"/>
            </a:xfrm>
            <a:prstGeom prst="rect">
              <a:avLst/>
            </a:prstGeom>
            <a:noFill/>
            <a:ln>
              <a:noFill/>
            </a:ln>
          </p:spPr>
        </p:sp>
        <p:sp>
          <p:nvSpPr>
            <p:cNvPr id="51" name="TextBox 51"/>
            <p:cNvSpPr txBox="1"/>
            <p:nvPr/>
          </p:nvSpPr>
          <p:spPr>
            <a:xfrm>
              <a:off x="334328" y="6518434"/>
              <a:ext cx="4596360" cy="137160"/>
            </a:xfrm>
            <a:prstGeom prst="rect">
              <a:avLst/>
            </a:prstGeom>
            <a:noFill/>
            <a:ln>
              <a:noFill/>
            </a:ln>
          </p:spPr>
          <p:txBody>
            <a:bodyPr wrap="none" lIns="0" tIns="0" rIns="0" bIns="0" anchor="t" anchorCtr="0">
              <a:spAutoFit/>
            </a:bodyPr>
            <a:lstStyle/>
            <a:p>
              <a:pPr algn="l"/>
              <a:r>
                <a:rPr lang="en-US" sz="675" dirty="0">
                  <a:solidFill>
                    <a:srgbClr val="817C72"/>
                  </a:solidFill>
                  <a:latin typeface="Arial"/>
                  <a:ea typeface="Microsoft YaHei"/>
                  <a:cs typeface="Arial"/>
                </a:rPr>
                <a:t>ANALYSIS · Based on synthetic interviews, tickets, survey, usage data, and competitor review</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4F2EE"/>
            </a:solidFill>
            <a:ln>
              <a:noFill/>
            </a:ln>
          </p:spPr>
        </p:sp>
        <p:sp>
          <p:nvSpPr>
            <p:cNvPr id="3" name="Line 3"/>
            <p:cNvSpPr/>
            <p:nvPr/>
          </p:nvSpPr>
          <p:spPr>
            <a:xfrm>
              <a:off x="342900" y="419100"/>
              <a:ext cx="11506200" cy="9525"/>
            </a:xfrm>
            <a:custGeom>
              <a:avLst/>
              <a:gdLst/>
              <a:ahLst/>
              <a:cxnLst/>
              <a:rect l="l" t="t" r="r" b="b"/>
              <a:pathLst>
                <a:path w="11506200" h="9525">
                  <a:moveTo>
                    <a:pt x="0" y="0"/>
                  </a:moveTo>
                  <a:lnTo>
                    <a:pt x="11506200" y="0"/>
                  </a:lnTo>
                </a:path>
              </a:pathLst>
            </a:custGeom>
            <a:noFill/>
            <a:ln w="9525">
              <a:solidFill>
                <a:srgbClr val="171717"/>
              </a:solidFill>
            </a:ln>
          </p:spPr>
        </p:sp>
      </p:grpSp>
      <p:grpSp>
        <p:nvGrpSpPr>
          <p:cNvPr id="9" name="Group 9"/>
          <p:cNvGrpSpPr/>
          <p:nvPr/>
        </p:nvGrpSpPr>
        <p:grpSpPr>
          <a:xfrm>
            <a:off x="308610" y="171450"/>
            <a:ext cx="13278802" cy="923925"/>
            <a:chOff x="308610" y="171450"/>
            <a:chExt cx="13278802" cy="923925"/>
          </a:xfrm>
        </p:grpSpPr>
        <p:sp>
          <p:nvSpPr>
            <p:cNvPr id="5" name="Rectangle 5"/>
            <p:cNvSpPr/>
            <p:nvPr/>
          </p:nvSpPr>
          <p:spPr>
            <a:xfrm>
              <a:off x="342900" y="171450"/>
              <a:ext cx="11506200" cy="876300"/>
            </a:xfrm>
            <a:prstGeom prst="rect">
              <a:avLst/>
            </a:prstGeom>
            <a:noFill/>
            <a:ln>
              <a:noFill/>
            </a:ln>
          </p:spPr>
        </p:sp>
        <p:sp>
          <p:nvSpPr>
            <p:cNvPr id="6" name="TextBox 6"/>
            <p:cNvSpPr txBox="1"/>
            <p:nvPr/>
          </p:nvSpPr>
          <p:spPr>
            <a:xfrm>
              <a:off x="334328" y="231934"/>
              <a:ext cx="894540" cy="137160"/>
            </a:xfrm>
            <a:prstGeom prst="rect">
              <a:avLst/>
            </a:prstGeom>
            <a:noFill/>
            <a:ln>
              <a:noFill/>
            </a:ln>
          </p:spPr>
          <p:txBody>
            <a:bodyPr wrap="none" lIns="0" tIns="0" rIns="0" bIns="0" anchor="t" anchorCtr="0">
              <a:spAutoFit/>
            </a:bodyPr>
            <a:lstStyle/>
            <a:p>
              <a:pPr algn="l"/>
              <a:r>
                <a:rPr lang="en-US" sz="675" dirty="0">
                  <a:solidFill>
                    <a:srgbClr val="57534E"/>
                  </a:solidFill>
                  <a:latin typeface="Consolas"/>
                  <a:ea typeface="Microsoft YaHei"/>
                  <a:cs typeface="Consolas"/>
                </a:rPr>
                <a:t>03 · EVIDENCE BASE</a:t>
              </a:r>
            </a:p>
          </p:txBody>
        </p:sp>
        <p:sp>
          <p:nvSpPr>
            <p:cNvPr id="7" name="TextBox 7"/>
            <p:cNvSpPr txBox="1"/>
            <p:nvPr/>
          </p:nvSpPr>
          <p:spPr>
            <a:xfrm>
              <a:off x="11534918" y="231934"/>
              <a:ext cx="322755" cy="137160"/>
            </a:xfrm>
            <a:prstGeom prst="rect">
              <a:avLst/>
            </a:prstGeom>
            <a:noFill/>
            <a:ln>
              <a:noFill/>
            </a:ln>
          </p:spPr>
          <p:txBody>
            <a:bodyPr wrap="none" lIns="0" tIns="0" rIns="0" bIns="0" anchor="t" anchorCtr="0">
              <a:spAutoFit/>
            </a:bodyPr>
            <a:lstStyle/>
            <a:p>
              <a:pPr algn="r"/>
              <a:r>
                <a:rPr lang="en-US" sz="675" dirty="0">
                  <a:solidFill>
                    <a:srgbClr val="817C72"/>
                  </a:solidFill>
                  <a:latin typeface="Consolas"/>
                  <a:ea typeface="Microsoft YaHei"/>
                  <a:cs typeface="Consolas"/>
                </a:rPr>
                <a:t>03 / 12</a:t>
              </a:r>
            </a:p>
          </p:txBody>
        </p:sp>
        <p:sp>
          <p:nvSpPr>
            <p:cNvPr id="8" name="TextBox 8"/>
            <p:cNvSpPr txBox="1"/>
            <p:nvPr/>
          </p:nvSpPr>
          <p:spPr>
            <a:xfrm>
              <a:off x="308610" y="546735"/>
              <a:ext cx="13278802" cy="548640"/>
            </a:xfrm>
            <a:prstGeom prst="rect">
              <a:avLst/>
            </a:prstGeom>
            <a:noFill/>
            <a:ln>
              <a:noFill/>
            </a:ln>
          </p:spPr>
          <p:txBody>
            <a:bodyPr wrap="none" lIns="0" tIns="0" rIns="0" bIns="0" anchor="t" anchorCtr="0">
              <a:spAutoFit/>
            </a:bodyPr>
            <a:lstStyle/>
            <a:p>
              <a:pPr algn="l"/>
              <a:r>
                <a:rPr lang="en-US" sz="2700" dirty="0">
                  <a:solidFill>
                    <a:srgbClr val="171717"/>
                  </a:solidFill>
                  <a:latin typeface="Georgia"/>
                  <a:ea typeface="SimSun"/>
                  <a:cs typeface="Georgia"/>
                </a:rPr>
                <a:t>Five sources point to the same break between setup and first value.</a:t>
              </a:r>
            </a:p>
          </p:txBody>
        </p:sp>
      </p:grpSp>
      <p:grpSp>
        <p:nvGrpSpPr>
          <p:cNvPr id="19" name="Group 19"/>
          <p:cNvGrpSpPr/>
          <p:nvPr/>
        </p:nvGrpSpPr>
        <p:grpSpPr>
          <a:xfrm>
            <a:off x="342900" y="1257300"/>
            <a:ext cx="2095500" cy="2076450"/>
            <a:chOff x="342900" y="1257300"/>
            <a:chExt cx="2095500" cy="2076450"/>
          </a:xfrm>
        </p:grpSpPr>
        <p:sp>
          <p:nvSpPr>
            <p:cNvPr id="10" name="Rectangle 10"/>
            <p:cNvSpPr/>
            <p:nvPr/>
          </p:nvSpPr>
          <p:spPr>
            <a:xfrm>
              <a:off x="342900" y="1257300"/>
              <a:ext cx="2095500" cy="2076450"/>
            </a:xfrm>
            <a:prstGeom prst="rect">
              <a:avLst/>
            </a:prstGeom>
            <a:solidFill>
              <a:srgbClr val="171717"/>
            </a:solidFill>
            <a:ln>
              <a:noFill/>
            </a:ln>
          </p:spPr>
        </p:sp>
        <p:grpSp>
          <p:nvGrpSpPr>
            <p:cNvPr id="13" name="Group 13"/>
            <p:cNvGrpSpPr/>
            <p:nvPr/>
          </p:nvGrpSpPr>
          <p:grpSpPr>
            <a:xfrm>
              <a:off x="592931" y="1538288"/>
              <a:ext cx="166688" cy="142875"/>
              <a:chOff x="592931" y="1538288"/>
              <a:chExt cx="166688" cy="142875"/>
            </a:xfrm>
          </p:grpSpPr>
          <p:sp>
            <p:nvSpPr>
              <p:cNvPr id="11" name="Freeform 11"/>
              <p:cNvSpPr/>
              <p:nvPr/>
            </p:nvSpPr>
            <p:spPr>
              <a:xfrm>
                <a:off x="592931" y="1538288"/>
                <a:ext cx="59531" cy="142875"/>
              </a:xfrm>
              <a:custGeom>
                <a:avLst/>
                <a:gdLst/>
                <a:ahLst/>
                <a:cxnLst/>
                <a:rect l="l" t="t" r="r" b="b"/>
                <a:pathLst>
                  <a:path w="59531" h="142875">
                    <a:moveTo>
                      <a:pt x="59531" y="59531"/>
                    </a:moveTo>
                    <a:lnTo>
                      <a:pt x="11906" y="59531"/>
                    </a:lnTo>
                    <a:cubicBezTo>
                      <a:pt x="5331" y="59531"/>
                      <a:pt x="0" y="54201"/>
                      <a:pt x="0" y="47625"/>
                    </a:cubicBezTo>
                    <a:lnTo>
                      <a:pt x="0" y="11906"/>
                    </a:lnTo>
                    <a:cubicBezTo>
                      <a:pt x="0" y="5331"/>
                      <a:pt x="5331" y="0"/>
                      <a:pt x="11906" y="0"/>
                    </a:cubicBezTo>
                    <a:lnTo>
                      <a:pt x="47625" y="0"/>
                    </a:lnTo>
                    <a:cubicBezTo>
                      <a:pt x="54201" y="0"/>
                      <a:pt x="59531" y="5331"/>
                      <a:pt x="59531" y="11906"/>
                    </a:cubicBezTo>
                    <a:lnTo>
                      <a:pt x="59531" y="83344"/>
                    </a:lnTo>
                    <a:cubicBezTo>
                      <a:pt x="59531" y="115098"/>
                      <a:pt x="43660" y="134934"/>
                      <a:pt x="11906" y="142875"/>
                    </a:cubicBezTo>
                  </a:path>
                </a:pathLst>
              </a:custGeom>
              <a:noFill/>
              <a:ln w="19050">
                <a:solidFill>
                  <a:srgbClr val="D6A51F"/>
                </a:solidFill>
              </a:ln>
            </p:spPr>
          </p:sp>
          <p:sp>
            <p:nvSpPr>
              <p:cNvPr id="12" name="Freeform 12"/>
              <p:cNvSpPr/>
              <p:nvPr/>
            </p:nvSpPr>
            <p:spPr>
              <a:xfrm>
                <a:off x="700088" y="1538288"/>
                <a:ext cx="59531" cy="142875"/>
              </a:xfrm>
              <a:custGeom>
                <a:avLst/>
                <a:gdLst/>
                <a:ahLst/>
                <a:cxnLst/>
                <a:rect l="l" t="t" r="r" b="b"/>
                <a:pathLst>
                  <a:path w="59531" h="142875">
                    <a:moveTo>
                      <a:pt x="59531" y="59531"/>
                    </a:moveTo>
                    <a:lnTo>
                      <a:pt x="11906" y="59531"/>
                    </a:lnTo>
                    <a:cubicBezTo>
                      <a:pt x="5331" y="59531"/>
                      <a:pt x="0" y="54201"/>
                      <a:pt x="0" y="47625"/>
                    </a:cubicBezTo>
                    <a:lnTo>
                      <a:pt x="0" y="11906"/>
                    </a:lnTo>
                    <a:cubicBezTo>
                      <a:pt x="0" y="5331"/>
                      <a:pt x="5331" y="0"/>
                      <a:pt x="11906" y="0"/>
                    </a:cubicBezTo>
                    <a:lnTo>
                      <a:pt x="47625" y="0"/>
                    </a:lnTo>
                    <a:cubicBezTo>
                      <a:pt x="54201" y="0"/>
                      <a:pt x="59531" y="5331"/>
                      <a:pt x="59531" y="11906"/>
                    </a:cubicBezTo>
                    <a:lnTo>
                      <a:pt x="59531" y="83344"/>
                    </a:lnTo>
                    <a:cubicBezTo>
                      <a:pt x="59531" y="115098"/>
                      <a:pt x="43660" y="134934"/>
                      <a:pt x="11906" y="142875"/>
                    </a:cubicBezTo>
                  </a:path>
                </a:pathLst>
              </a:custGeom>
              <a:noFill/>
              <a:ln w="19050">
                <a:solidFill>
                  <a:srgbClr val="D6A51F"/>
                </a:solidFill>
              </a:ln>
            </p:spPr>
          </p:sp>
        </p:grpSp>
        <p:sp>
          <p:nvSpPr>
            <p:cNvPr id="14" name="TextBox 14"/>
            <p:cNvSpPr txBox="1"/>
            <p:nvPr/>
          </p:nvSpPr>
          <p:spPr>
            <a:xfrm>
              <a:off x="493395" y="1774508"/>
              <a:ext cx="490611" cy="640080"/>
            </a:xfrm>
            <a:prstGeom prst="rect">
              <a:avLst/>
            </a:prstGeom>
            <a:noFill/>
            <a:ln>
              <a:noFill/>
            </a:ln>
          </p:spPr>
          <p:txBody>
            <a:bodyPr wrap="none" lIns="0" tIns="0" rIns="0" bIns="0" anchor="t" anchorCtr="0">
              <a:spAutoFit/>
            </a:bodyPr>
            <a:lstStyle/>
            <a:p>
              <a:pPr algn="l"/>
              <a:r>
                <a:rPr lang="en-US" sz="3150" b="1" dirty="0">
                  <a:solidFill>
                    <a:srgbClr val="FFFFFF"/>
                  </a:solidFill>
                  <a:latin typeface="Consolas"/>
                  <a:ea typeface="Microsoft YaHei"/>
                  <a:cs typeface="Consolas"/>
                </a:rPr>
                <a:t>18</a:t>
              </a:r>
            </a:p>
          </p:txBody>
        </p:sp>
        <p:sp>
          <p:nvSpPr>
            <p:cNvPr id="15" name="TextBox 15"/>
            <p:cNvSpPr txBox="1"/>
            <p:nvPr/>
          </p:nvSpPr>
          <p:spPr>
            <a:xfrm>
              <a:off x="518160" y="2270760"/>
              <a:ext cx="1889112" cy="243840"/>
            </a:xfrm>
            <a:prstGeom prst="rect">
              <a:avLst/>
            </a:prstGeom>
            <a:noFill/>
            <a:ln>
              <a:noFill/>
            </a:ln>
          </p:spPr>
          <p:txBody>
            <a:bodyPr wrap="none" lIns="0" tIns="0" rIns="0" bIns="0" anchor="t" anchorCtr="0">
              <a:spAutoFit/>
            </a:bodyPr>
            <a:lstStyle/>
            <a:p>
              <a:pPr algn="l"/>
              <a:r>
                <a:rPr lang="en-US" sz="1200" b="1" dirty="0">
                  <a:solidFill>
                    <a:srgbClr val="FFFFFF"/>
                  </a:solidFill>
                  <a:latin typeface="Arial"/>
                  <a:ea typeface="Microsoft YaHei"/>
                  <a:cs typeface="Arial"/>
                </a:rPr>
                <a:t>Customer interviews</a:t>
              </a:r>
            </a:p>
          </p:txBody>
        </p:sp>
        <p:sp>
          <p:nvSpPr>
            <p:cNvPr id="16" name="TextBox 16"/>
            <p:cNvSpPr txBox="1"/>
            <p:nvPr/>
          </p:nvSpPr>
          <p:spPr>
            <a:xfrm>
              <a:off x="521970" y="2598420"/>
              <a:ext cx="1626489" cy="182880"/>
            </a:xfrm>
            <a:prstGeom prst="rect">
              <a:avLst/>
            </a:prstGeom>
            <a:noFill/>
            <a:ln>
              <a:noFill/>
            </a:ln>
          </p:spPr>
          <p:txBody>
            <a:bodyPr wrap="none" lIns="0" tIns="0" rIns="0" bIns="0" anchor="t" anchorCtr="0">
              <a:spAutoFit/>
            </a:bodyPr>
            <a:lstStyle/>
            <a:p>
              <a:pPr algn="l"/>
              <a:r>
                <a:rPr lang="en-US" sz="900" dirty="0">
                  <a:solidFill>
                    <a:srgbClr val="B9B5AC"/>
                  </a:solidFill>
                  <a:latin typeface="Arial"/>
                  <a:ea typeface="Microsoft YaHei"/>
                  <a:cs typeface="Arial"/>
                </a:rPr>
                <a:t>Roles across operations,</a:t>
              </a:r>
            </a:p>
          </p:txBody>
        </p:sp>
        <p:sp>
          <p:nvSpPr>
            <p:cNvPr id="17" name="TextBox 17"/>
            <p:cNvSpPr txBox="1"/>
            <p:nvPr/>
          </p:nvSpPr>
          <p:spPr>
            <a:xfrm>
              <a:off x="521970" y="2769870"/>
              <a:ext cx="1291304" cy="182880"/>
            </a:xfrm>
            <a:prstGeom prst="rect">
              <a:avLst/>
            </a:prstGeom>
            <a:noFill/>
            <a:ln>
              <a:noFill/>
            </a:ln>
          </p:spPr>
          <p:txBody>
            <a:bodyPr wrap="none" lIns="0" tIns="0" rIns="0" bIns="0" anchor="t" anchorCtr="0">
              <a:spAutoFit/>
            </a:bodyPr>
            <a:lstStyle/>
            <a:p>
              <a:pPr algn="l"/>
              <a:r>
                <a:rPr lang="en-US" sz="900" dirty="0">
                  <a:solidFill>
                    <a:srgbClr val="B9B5AC"/>
                  </a:solidFill>
                  <a:latin typeface="Arial"/>
                  <a:ea typeface="Microsoft YaHei"/>
                  <a:cs typeface="Arial"/>
                </a:rPr>
                <a:t>RevOps, CS, IT, and</a:t>
              </a:r>
            </a:p>
          </p:txBody>
        </p:sp>
        <p:sp>
          <p:nvSpPr>
            <p:cNvPr id="18" name="TextBox 18"/>
            <p:cNvSpPr txBox="1"/>
            <p:nvPr/>
          </p:nvSpPr>
          <p:spPr>
            <a:xfrm>
              <a:off x="521970" y="2941320"/>
              <a:ext cx="1061275" cy="182880"/>
            </a:xfrm>
            <a:prstGeom prst="rect">
              <a:avLst/>
            </a:prstGeom>
            <a:noFill/>
            <a:ln>
              <a:noFill/>
            </a:ln>
          </p:spPr>
          <p:txBody>
            <a:bodyPr wrap="none" lIns="0" tIns="0" rIns="0" bIns="0" anchor="t" anchorCtr="0">
              <a:spAutoFit/>
            </a:bodyPr>
            <a:lstStyle/>
            <a:p>
              <a:pPr algn="l"/>
              <a:r>
                <a:rPr lang="en-US" sz="900" dirty="0">
                  <a:solidFill>
                    <a:srgbClr val="B9B5AC"/>
                  </a:solidFill>
                  <a:latin typeface="Arial"/>
                  <a:ea typeface="Microsoft YaHei"/>
                  <a:cs typeface="Arial"/>
                </a:rPr>
                <a:t>implementation.</a:t>
              </a:r>
            </a:p>
          </p:txBody>
        </p:sp>
      </p:grpSp>
      <p:grpSp>
        <p:nvGrpSpPr>
          <p:cNvPr id="31" name="Group 31"/>
          <p:cNvGrpSpPr/>
          <p:nvPr/>
        </p:nvGrpSpPr>
        <p:grpSpPr>
          <a:xfrm>
            <a:off x="2609850" y="1257300"/>
            <a:ext cx="2095500" cy="2076450"/>
            <a:chOff x="2609850" y="1257300"/>
            <a:chExt cx="2095500" cy="2076450"/>
          </a:xfrm>
        </p:grpSpPr>
        <p:sp>
          <p:nvSpPr>
            <p:cNvPr id="20" name="Rectangle 20"/>
            <p:cNvSpPr/>
            <p:nvPr/>
          </p:nvSpPr>
          <p:spPr>
            <a:xfrm>
              <a:off x="2609850" y="1257300"/>
              <a:ext cx="2095500" cy="2076450"/>
            </a:xfrm>
            <a:prstGeom prst="rect">
              <a:avLst/>
            </a:prstGeom>
            <a:solidFill>
              <a:srgbClr val="FFFFFF"/>
            </a:solidFill>
            <a:ln w="9525">
              <a:solidFill>
                <a:srgbClr val="B9B5AC"/>
              </a:solidFill>
            </a:ln>
          </p:spPr>
        </p:sp>
        <p:grpSp>
          <p:nvGrpSpPr>
            <p:cNvPr id="25" name="Group 25"/>
            <p:cNvGrpSpPr/>
            <p:nvPr/>
          </p:nvGrpSpPr>
          <p:grpSpPr>
            <a:xfrm>
              <a:off x="2859881" y="1514475"/>
              <a:ext cx="178595" cy="202406"/>
              <a:chOff x="2859881" y="1514475"/>
              <a:chExt cx="178595" cy="202406"/>
            </a:xfrm>
          </p:grpSpPr>
          <p:sp>
            <p:nvSpPr>
              <p:cNvPr id="21" name="Freeform 21"/>
              <p:cNvSpPr/>
              <p:nvPr/>
            </p:nvSpPr>
            <p:spPr>
              <a:xfrm>
                <a:off x="2859881" y="1514475"/>
                <a:ext cx="142875" cy="190500"/>
              </a:xfrm>
              <a:custGeom>
                <a:avLst/>
                <a:gdLst/>
                <a:ahLst/>
                <a:cxnLst/>
                <a:rect l="l" t="t" r="r" b="b"/>
                <a:pathLst>
                  <a:path w="142875" h="190500">
                    <a:moveTo>
                      <a:pt x="54947" y="190500"/>
                    </a:moveTo>
                    <a:lnTo>
                      <a:pt x="23812" y="190500"/>
                    </a:lnTo>
                    <a:cubicBezTo>
                      <a:pt x="10661" y="190500"/>
                      <a:pt x="0" y="179839"/>
                      <a:pt x="0" y="166688"/>
                    </a:cubicBezTo>
                    <a:lnTo>
                      <a:pt x="0" y="23812"/>
                    </a:lnTo>
                    <a:cubicBezTo>
                      <a:pt x="0" y="10661"/>
                      <a:pt x="10661" y="0"/>
                      <a:pt x="23812" y="0"/>
                    </a:cubicBezTo>
                    <a:lnTo>
                      <a:pt x="119062" y="0"/>
                    </a:lnTo>
                    <a:cubicBezTo>
                      <a:pt x="132214" y="0"/>
                      <a:pt x="142875" y="10661"/>
                      <a:pt x="142875" y="23812"/>
                    </a:cubicBezTo>
                    <a:lnTo>
                      <a:pt x="142875" y="119062"/>
                    </a:lnTo>
                  </a:path>
                </a:pathLst>
              </a:custGeom>
              <a:noFill/>
              <a:ln w="19050">
                <a:solidFill>
                  <a:srgbClr val="325C77"/>
                </a:solidFill>
              </a:ln>
            </p:spPr>
          </p:sp>
          <p:sp>
            <p:nvSpPr>
              <p:cNvPr id="22" name="Freeform 22"/>
              <p:cNvSpPr/>
              <p:nvPr/>
            </p:nvSpPr>
            <p:spPr>
              <a:xfrm>
                <a:off x="2967038" y="1669256"/>
                <a:ext cx="71438" cy="47625"/>
              </a:xfrm>
              <a:custGeom>
                <a:avLst/>
                <a:gdLst/>
                <a:ahLst/>
                <a:cxnLst/>
                <a:rect l="l" t="t" r="r" b="b"/>
                <a:pathLst>
                  <a:path w="71438" h="47625">
                    <a:moveTo>
                      <a:pt x="0" y="23812"/>
                    </a:moveTo>
                    <a:lnTo>
                      <a:pt x="23812" y="47625"/>
                    </a:lnTo>
                    <a:lnTo>
                      <a:pt x="71438" y="0"/>
                    </a:lnTo>
                  </a:path>
                </a:pathLst>
              </a:custGeom>
              <a:noFill/>
              <a:ln w="19050">
                <a:solidFill>
                  <a:srgbClr val="325C77"/>
                </a:solidFill>
              </a:ln>
            </p:spPr>
          </p:sp>
          <p:sp>
            <p:nvSpPr>
              <p:cNvPr id="23" name="Freeform 23"/>
              <p:cNvSpPr/>
              <p:nvPr/>
            </p:nvSpPr>
            <p:spPr>
              <a:xfrm>
                <a:off x="2907506" y="1562100"/>
                <a:ext cx="47625" cy="9525"/>
              </a:xfrm>
              <a:custGeom>
                <a:avLst/>
                <a:gdLst/>
                <a:ahLst/>
                <a:cxnLst/>
                <a:rect l="l" t="t" r="r" b="b"/>
                <a:pathLst>
                  <a:path w="47625" h="9525">
                    <a:moveTo>
                      <a:pt x="0" y="0"/>
                    </a:moveTo>
                    <a:lnTo>
                      <a:pt x="47625" y="0"/>
                    </a:lnTo>
                  </a:path>
                </a:pathLst>
              </a:custGeom>
              <a:noFill/>
              <a:ln w="19050">
                <a:solidFill>
                  <a:srgbClr val="325C77"/>
                </a:solidFill>
              </a:ln>
            </p:spPr>
          </p:sp>
          <p:sp>
            <p:nvSpPr>
              <p:cNvPr id="24" name="Freeform 24"/>
              <p:cNvSpPr/>
              <p:nvPr/>
            </p:nvSpPr>
            <p:spPr>
              <a:xfrm>
                <a:off x="2907506" y="1609725"/>
                <a:ext cx="23812" cy="9525"/>
              </a:xfrm>
              <a:custGeom>
                <a:avLst/>
                <a:gdLst/>
                <a:ahLst/>
                <a:cxnLst/>
                <a:rect l="l" t="t" r="r" b="b"/>
                <a:pathLst>
                  <a:path w="23812" h="9525">
                    <a:moveTo>
                      <a:pt x="0" y="0"/>
                    </a:moveTo>
                    <a:lnTo>
                      <a:pt x="23812" y="0"/>
                    </a:lnTo>
                  </a:path>
                </a:pathLst>
              </a:custGeom>
              <a:noFill/>
              <a:ln w="19050">
                <a:solidFill>
                  <a:srgbClr val="325C77"/>
                </a:solidFill>
              </a:ln>
            </p:spPr>
          </p:sp>
        </p:grpSp>
        <p:sp>
          <p:nvSpPr>
            <p:cNvPr id="26" name="TextBox 26"/>
            <p:cNvSpPr txBox="1"/>
            <p:nvPr/>
          </p:nvSpPr>
          <p:spPr>
            <a:xfrm>
              <a:off x="2760345" y="1774508"/>
              <a:ext cx="877060" cy="640080"/>
            </a:xfrm>
            <a:prstGeom prst="rect">
              <a:avLst/>
            </a:prstGeom>
            <a:noFill/>
            <a:ln>
              <a:noFill/>
            </a:ln>
          </p:spPr>
          <p:txBody>
            <a:bodyPr wrap="none" lIns="0" tIns="0" rIns="0" bIns="0" anchor="t" anchorCtr="0">
              <a:spAutoFit/>
            </a:bodyPr>
            <a:lstStyle/>
            <a:p>
              <a:pPr algn="l"/>
              <a:r>
                <a:rPr lang="en-US" sz="3150" b="1" dirty="0">
                  <a:solidFill>
                    <a:srgbClr val="171717"/>
                  </a:solidFill>
                  <a:latin typeface="Consolas"/>
                  <a:ea typeface="Microsoft YaHei"/>
                  <a:cs typeface="Consolas"/>
                </a:rPr>
                <a:t>240</a:t>
              </a:r>
            </a:p>
          </p:txBody>
        </p:sp>
        <p:sp>
          <p:nvSpPr>
            <p:cNvPr id="27" name="TextBox 27"/>
            <p:cNvSpPr txBox="1"/>
            <p:nvPr/>
          </p:nvSpPr>
          <p:spPr>
            <a:xfrm>
              <a:off x="2785110" y="2270760"/>
              <a:ext cx="1456658" cy="243840"/>
            </a:xfrm>
            <a:prstGeom prst="rect">
              <a:avLst/>
            </a:prstGeom>
            <a:noFill/>
            <a:ln>
              <a:noFill/>
            </a:ln>
          </p:spPr>
          <p:txBody>
            <a:bodyPr wrap="none" lIns="0" tIns="0" rIns="0" bIns="0" anchor="t" anchorCtr="0">
              <a:spAutoFit/>
            </a:bodyPr>
            <a:lstStyle/>
            <a:p>
              <a:pPr algn="l"/>
              <a:r>
                <a:rPr lang="en-US" sz="1200" b="1" dirty="0">
                  <a:solidFill>
                    <a:srgbClr val="171717"/>
                  </a:solidFill>
                  <a:latin typeface="Arial"/>
                  <a:ea typeface="Microsoft YaHei"/>
                  <a:cs typeface="Arial"/>
                </a:rPr>
                <a:t>Support tickets</a:t>
              </a:r>
            </a:p>
          </p:txBody>
        </p:sp>
        <p:sp>
          <p:nvSpPr>
            <p:cNvPr id="28" name="TextBox 28"/>
            <p:cNvSpPr txBox="1"/>
            <p:nvPr/>
          </p:nvSpPr>
          <p:spPr>
            <a:xfrm>
              <a:off x="2788920" y="2598420"/>
              <a:ext cx="1442466" cy="182880"/>
            </a:xfrm>
            <a:prstGeom prst="rect">
              <a:avLst/>
            </a:prstGeom>
            <a:noFill/>
            <a:ln>
              <a:noFill/>
            </a:ln>
          </p:spPr>
          <p:txBody>
            <a:bodyPr wrap="none" lIns="0" tIns="0" rIns="0" bIns="0" anchor="t" anchorCtr="0">
              <a:spAutoFit/>
            </a:bodyPr>
            <a:lstStyle/>
            <a:p>
              <a:pPr algn="l"/>
              <a:r>
                <a:rPr lang="en-US" sz="900" dirty="0">
                  <a:solidFill>
                    <a:srgbClr val="57534E"/>
                  </a:solidFill>
                  <a:latin typeface="Arial"/>
                  <a:ea typeface="Microsoft YaHei"/>
                  <a:cs typeface="Arial"/>
                </a:rPr>
                <a:t>Categories, severity,</a:t>
              </a:r>
            </a:p>
          </p:txBody>
        </p:sp>
        <p:sp>
          <p:nvSpPr>
            <p:cNvPr id="29" name="TextBox 29"/>
            <p:cNvSpPr txBox="1"/>
            <p:nvPr/>
          </p:nvSpPr>
          <p:spPr>
            <a:xfrm>
              <a:off x="2788920" y="2769870"/>
              <a:ext cx="1396460" cy="182880"/>
            </a:xfrm>
            <a:prstGeom prst="rect">
              <a:avLst/>
            </a:prstGeom>
            <a:noFill/>
            <a:ln>
              <a:noFill/>
            </a:ln>
          </p:spPr>
          <p:txBody>
            <a:bodyPr wrap="none" lIns="0" tIns="0" rIns="0" bIns="0" anchor="t" anchorCtr="0">
              <a:spAutoFit/>
            </a:bodyPr>
            <a:lstStyle/>
            <a:p>
              <a:pPr algn="l"/>
              <a:r>
                <a:rPr lang="en-US" sz="900" dirty="0">
                  <a:solidFill>
                    <a:srgbClr val="57534E"/>
                  </a:solidFill>
                  <a:latin typeface="Arial"/>
                  <a:ea typeface="Microsoft YaHei"/>
                  <a:cs typeface="Arial"/>
                </a:rPr>
                <a:t>agent touches, time,</a:t>
              </a:r>
            </a:p>
          </p:txBody>
        </p:sp>
        <p:sp>
          <p:nvSpPr>
            <p:cNvPr id="30" name="TextBox 30"/>
            <p:cNvSpPr txBox="1"/>
            <p:nvPr/>
          </p:nvSpPr>
          <p:spPr>
            <a:xfrm>
              <a:off x="2788920" y="2941320"/>
              <a:ext cx="883825" cy="182880"/>
            </a:xfrm>
            <a:prstGeom prst="rect">
              <a:avLst/>
            </a:prstGeom>
            <a:noFill/>
            <a:ln>
              <a:noFill/>
            </a:ln>
          </p:spPr>
          <p:txBody>
            <a:bodyPr wrap="none" lIns="0" tIns="0" rIns="0" bIns="0" anchor="t" anchorCtr="0">
              <a:spAutoFit/>
            </a:bodyPr>
            <a:lstStyle/>
            <a:p>
              <a:pPr algn="l"/>
              <a:r>
                <a:rPr lang="en-US" sz="900" dirty="0">
                  <a:solidFill>
                    <a:srgbClr val="57534E"/>
                  </a:solidFill>
                  <a:latin typeface="Arial"/>
                  <a:ea typeface="Microsoft YaHei"/>
                  <a:cs typeface="Arial"/>
                </a:rPr>
                <a:t>and outcome.</a:t>
              </a:r>
            </a:p>
          </p:txBody>
        </p:sp>
      </p:grpSp>
      <p:grpSp>
        <p:nvGrpSpPr>
          <p:cNvPr id="42" name="Group 42"/>
          <p:cNvGrpSpPr/>
          <p:nvPr/>
        </p:nvGrpSpPr>
        <p:grpSpPr>
          <a:xfrm>
            <a:off x="4876800" y="1257300"/>
            <a:ext cx="2095500" cy="2076450"/>
            <a:chOff x="4876800" y="1257300"/>
            <a:chExt cx="2095500" cy="2076450"/>
          </a:xfrm>
        </p:grpSpPr>
        <p:sp>
          <p:nvSpPr>
            <p:cNvPr id="32" name="Rectangle 32"/>
            <p:cNvSpPr/>
            <p:nvPr/>
          </p:nvSpPr>
          <p:spPr>
            <a:xfrm>
              <a:off x="4876800" y="1257300"/>
              <a:ext cx="2095500" cy="2076450"/>
            </a:xfrm>
            <a:prstGeom prst="rect">
              <a:avLst/>
            </a:prstGeom>
            <a:solidFill>
              <a:srgbClr val="FFFFFF"/>
            </a:solidFill>
            <a:ln w="9525">
              <a:solidFill>
                <a:srgbClr val="B9B5AC"/>
              </a:solidFill>
            </a:ln>
          </p:spPr>
        </p:sp>
        <p:grpSp>
          <p:nvGrpSpPr>
            <p:cNvPr id="36" name="Group 36"/>
            <p:cNvGrpSpPr/>
            <p:nvPr/>
          </p:nvGrpSpPr>
          <p:grpSpPr>
            <a:xfrm>
              <a:off x="5138738" y="1502569"/>
              <a:ext cx="178594" cy="214313"/>
              <a:chOff x="5138738" y="1502569"/>
              <a:chExt cx="178594" cy="214313"/>
            </a:xfrm>
          </p:grpSpPr>
          <p:sp>
            <p:nvSpPr>
              <p:cNvPr id="33" name="Freeform 33"/>
              <p:cNvSpPr/>
              <p:nvPr/>
            </p:nvSpPr>
            <p:spPr>
              <a:xfrm>
                <a:off x="5162550" y="1502569"/>
                <a:ext cx="95250" cy="95250"/>
              </a:xfrm>
              <a:custGeom>
                <a:avLst/>
                <a:gdLst/>
                <a:ahLst/>
                <a:cxnLst/>
                <a:rect l="l" t="t" r="r" b="b"/>
                <a:pathLst>
                  <a:path w="95250" h="95250">
                    <a:moveTo>
                      <a:pt x="0" y="47625"/>
                    </a:moveTo>
                    <a:cubicBezTo>
                      <a:pt x="0" y="73928"/>
                      <a:pt x="21322" y="95250"/>
                      <a:pt x="47625" y="95250"/>
                    </a:cubicBezTo>
                    <a:cubicBezTo>
                      <a:pt x="73928" y="95250"/>
                      <a:pt x="95250" y="73928"/>
                      <a:pt x="95250" y="47625"/>
                    </a:cubicBezTo>
                    <a:cubicBezTo>
                      <a:pt x="95250" y="21322"/>
                      <a:pt x="73928" y="0"/>
                      <a:pt x="47625" y="0"/>
                    </a:cubicBezTo>
                    <a:cubicBezTo>
                      <a:pt x="21322" y="0"/>
                      <a:pt x="0" y="21322"/>
                      <a:pt x="0" y="47625"/>
                    </a:cubicBezTo>
                  </a:path>
                </a:pathLst>
              </a:custGeom>
              <a:noFill/>
              <a:ln w="19050">
                <a:solidFill>
                  <a:srgbClr val="325C77"/>
                </a:solidFill>
              </a:ln>
            </p:spPr>
          </p:sp>
          <p:sp>
            <p:nvSpPr>
              <p:cNvPr id="34" name="Freeform 34"/>
              <p:cNvSpPr/>
              <p:nvPr/>
            </p:nvSpPr>
            <p:spPr>
              <a:xfrm>
                <a:off x="5138738" y="1645444"/>
                <a:ext cx="95250" cy="71438"/>
              </a:xfrm>
              <a:custGeom>
                <a:avLst/>
                <a:gdLst/>
                <a:ahLst/>
                <a:cxnLst/>
                <a:rect l="l" t="t" r="r" b="b"/>
                <a:pathLst>
                  <a:path w="95250" h="71438">
                    <a:moveTo>
                      <a:pt x="0" y="71438"/>
                    </a:moveTo>
                    <a:lnTo>
                      <a:pt x="0" y="47625"/>
                    </a:lnTo>
                    <a:cubicBezTo>
                      <a:pt x="0" y="21322"/>
                      <a:pt x="21322" y="0"/>
                      <a:pt x="47625" y="0"/>
                    </a:cubicBezTo>
                    <a:lnTo>
                      <a:pt x="95250" y="0"/>
                    </a:lnTo>
                  </a:path>
                </a:pathLst>
              </a:custGeom>
              <a:noFill/>
              <a:ln w="19050">
                <a:solidFill>
                  <a:srgbClr val="325C77"/>
                </a:solidFill>
              </a:ln>
            </p:spPr>
          </p:sp>
          <p:sp>
            <p:nvSpPr>
              <p:cNvPr id="35" name="Freeform 35"/>
              <p:cNvSpPr/>
              <p:nvPr/>
            </p:nvSpPr>
            <p:spPr>
              <a:xfrm>
                <a:off x="5245894" y="1669256"/>
                <a:ext cx="71438" cy="47625"/>
              </a:xfrm>
              <a:custGeom>
                <a:avLst/>
                <a:gdLst/>
                <a:ahLst/>
                <a:cxnLst/>
                <a:rect l="l" t="t" r="r" b="b"/>
                <a:pathLst>
                  <a:path w="71438" h="47625">
                    <a:moveTo>
                      <a:pt x="0" y="23812"/>
                    </a:moveTo>
                    <a:lnTo>
                      <a:pt x="23812" y="47625"/>
                    </a:lnTo>
                    <a:lnTo>
                      <a:pt x="71438" y="0"/>
                    </a:lnTo>
                  </a:path>
                </a:pathLst>
              </a:custGeom>
              <a:noFill/>
              <a:ln w="19050">
                <a:solidFill>
                  <a:srgbClr val="325C77"/>
                </a:solidFill>
              </a:ln>
            </p:spPr>
          </p:sp>
        </p:grpSp>
        <p:sp>
          <p:nvSpPr>
            <p:cNvPr id="37" name="TextBox 37"/>
            <p:cNvSpPr txBox="1"/>
            <p:nvPr/>
          </p:nvSpPr>
          <p:spPr>
            <a:xfrm>
              <a:off x="5027295" y="1774508"/>
              <a:ext cx="756295" cy="640080"/>
            </a:xfrm>
            <a:prstGeom prst="rect">
              <a:avLst/>
            </a:prstGeom>
            <a:noFill/>
            <a:ln>
              <a:noFill/>
            </a:ln>
          </p:spPr>
          <p:txBody>
            <a:bodyPr wrap="none" lIns="0" tIns="0" rIns="0" bIns="0" anchor="t" anchorCtr="0">
              <a:spAutoFit/>
            </a:bodyPr>
            <a:lstStyle/>
            <a:p>
              <a:pPr algn="l"/>
              <a:r>
                <a:rPr lang="en-US" sz="3150" b="1" dirty="0">
                  <a:solidFill>
                    <a:srgbClr val="171717"/>
                  </a:solidFill>
                  <a:latin typeface="Consolas"/>
                  <a:ea typeface="Microsoft YaHei"/>
                  <a:cs typeface="Consolas"/>
                </a:rPr>
                <a:t>186</a:t>
              </a:r>
            </a:p>
          </p:txBody>
        </p:sp>
        <p:sp>
          <p:nvSpPr>
            <p:cNvPr id="38" name="TextBox 38"/>
            <p:cNvSpPr txBox="1"/>
            <p:nvPr/>
          </p:nvSpPr>
          <p:spPr>
            <a:xfrm>
              <a:off x="5052060" y="2270760"/>
              <a:ext cx="1603877" cy="243840"/>
            </a:xfrm>
            <a:prstGeom prst="rect">
              <a:avLst/>
            </a:prstGeom>
            <a:noFill/>
            <a:ln>
              <a:noFill/>
            </a:ln>
          </p:spPr>
          <p:txBody>
            <a:bodyPr wrap="none" lIns="0" tIns="0" rIns="0" bIns="0" anchor="t" anchorCtr="0">
              <a:spAutoFit/>
            </a:bodyPr>
            <a:lstStyle/>
            <a:p>
              <a:pPr algn="l"/>
              <a:r>
                <a:rPr lang="en-US" sz="1200" b="1" dirty="0">
                  <a:solidFill>
                    <a:srgbClr val="171717"/>
                  </a:solidFill>
                  <a:latin typeface="Arial"/>
                  <a:ea typeface="Microsoft YaHei"/>
                  <a:cs typeface="Arial"/>
                </a:rPr>
                <a:t>Survey responses</a:t>
              </a:r>
            </a:p>
          </p:txBody>
        </p:sp>
        <p:sp>
          <p:nvSpPr>
            <p:cNvPr id="39" name="TextBox 39"/>
            <p:cNvSpPr txBox="1"/>
            <p:nvPr/>
          </p:nvSpPr>
          <p:spPr>
            <a:xfrm>
              <a:off x="5055870" y="2598420"/>
              <a:ext cx="1304449" cy="182880"/>
            </a:xfrm>
            <a:prstGeom prst="rect">
              <a:avLst/>
            </a:prstGeom>
            <a:noFill/>
            <a:ln>
              <a:noFill/>
            </a:ln>
          </p:spPr>
          <p:txBody>
            <a:bodyPr wrap="none" lIns="0" tIns="0" rIns="0" bIns="0" anchor="t" anchorCtr="0">
              <a:spAutoFit/>
            </a:bodyPr>
            <a:lstStyle/>
            <a:p>
              <a:pPr algn="l"/>
              <a:r>
                <a:rPr lang="en-US" sz="900" dirty="0">
                  <a:solidFill>
                    <a:srgbClr val="57534E"/>
                  </a:solidFill>
                  <a:latin typeface="Arial"/>
                  <a:ea typeface="Microsoft YaHei"/>
                  <a:cs typeface="Arial"/>
                </a:rPr>
                <a:t>Blocker, difficulty,</a:t>
              </a:r>
            </a:p>
          </p:txBody>
        </p:sp>
        <p:sp>
          <p:nvSpPr>
            <p:cNvPr id="40" name="TextBox 40"/>
            <p:cNvSpPr txBox="1"/>
            <p:nvPr/>
          </p:nvSpPr>
          <p:spPr>
            <a:xfrm>
              <a:off x="5055870" y="2769870"/>
              <a:ext cx="1435894" cy="182880"/>
            </a:xfrm>
            <a:prstGeom prst="rect">
              <a:avLst/>
            </a:prstGeom>
            <a:noFill/>
            <a:ln>
              <a:noFill/>
            </a:ln>
          </p:spPr>
          <p:txBody>
            <a:bodyPr wrap="none" lIns="0" tIns="0" rIns="0" bIns="0" anchor="t" anchorCtr="0">
              <a:spAutoFit/>
            </a:bodyPr>
            <a:lstStyle/>
            <a:p>
              <a:pPr algn="l"/>
              <a:r>
                <a:rPr lang="en-US" sz="900" dirty="0">
                  <a:solidFill>
                    <a:srgbClr val="57534E"/>
                  </a:solidFill>
                  <a:latin typeface="Arial"/>
                  <a:ea typeface="Microsoft YaHei"/>
                  <a:cs typeface="Arial"/>
                </a:rPr>
                <a:t>confidence, time, and</a:t>
              </a:r>
            </a:p>
          </p:txBody>
        </p:sp>
        <p:sp>
          <p:nvSpPr>
            <p:cNvPr id="41" name="TextBox 41"/>
            <p:cNvSpPr txBox="1"/>
            <p:nvPr/>
          </p:nvSpPr>
          <p:spPr>
            <a:xfrm>
              <a:off x="5055870" y="2941320"/>
              <a:ext cx="1297876" cy="182880"/>
            </a:xfrm>
            <a:prstGeom prst="rect">
              <a:avLst/>
            </a:prstGeom>
            <a:noFill/>
            <a:ln>
              <a:noFill/>
            </a:ln>
          </p:spPr>
          <p:txBody>
            <a:bodyPr wrap="none" lIns="0" tIns="0" rIns="0" bIns="0" anchor="t" anchorCtr="0">
              <a:spAutoFit/>
            </a:bodyPr>
            <a:lstStyle/>
            <a:p>
              <a:pPr algn="l"/>
              <a:r>
                <a:rPr lang="en-US" sz="900" dirty="0">
                  <a:solidFill>
                    <a:srgbClr val="57534E"/>
                  </a:solidFill>
                  <a:latin typeface="Arial"/>
                  <a:ea typeface="Microsoft YaHei"/>
                  <a:cs typeface="Arial"/>
                </a:rPr>
                <a:t>assistant interest.</a:t>
              </a:r>
            </a:p>
          </p:txBody>
        </p:sp>
      </p:grpSp>
      <p:grpSp>
        <p:nvGrpSpPr>
          <p:cNvPr id="53" name="Group 53"/>
          <p:cNvGrpSpPr/>
          <p:nvPr/>
        </p:nvGrpSpPr>
        <p:grpSpPr>
          <a:xfrm>
            <a:off x="7143750" y="1257300"/>
            <a:ext cx="2095500" cy="2076450"/>
            <a:chOff x="7143750" y="1257300"/>
            <a:chExt cx="2095500" cy="2076450"/>
          </a:xfrm>
        </p:grpSpPr>
        <p:sp>
          <p:nvSpPr>
            <p:cNvPr id="43" name="Rectangle 43"/>
            <p:cNvSpPr/>
            <p:nvPr/>
          </p:nvSpPr>
          <p:spPr>
            <a:xfrm>
              <a:off x="7143750" y="1257300"/>
              <a:ext cx="2095500" cy="2076450"/>
            </a:xfrm>
            <a:prstGeom prst="rect">
              <a:avLst/>
            </a:prstGeom>
            <a:solidFill>
              <a:srgbClr val="FFFFFF"/>
            </a:solidFill>
            <a:ln w="9525">
              <a:solidFill>
                <a:srgbClr val="B9B5AC"/>
              </a:solidFill>
            </a:ln>
          </p:spPr>
        </p:sp>
        <p:grpSp>
          <p:nvGrpSpPr>
            <p:cNvPr id="47" name="Group 47"/>
            <p:cNvGrpSpPr/>
            <p:nvPr/>
          </p:nvGrpSpPr>
          <p:grpSpPr>
            <a:xfrm>
              <a:off x="7381875" y="1502569"/>
              <a:ext cx="190500" cy="214312"/>
              <a:chOff x="7381875" y="1502569"/>
              <a:chExt cx="190500" cy="214312"/>
            </a:xfrm>
          </p:grpSpPr>
          <p:sp>
            <p:nvSpPr>
              <p:cNvPr id="44" name="Freeform 44"/>
              <p:cNvSpPr/>
              <p:nvPr/>
            </p:nvSpPr>
            <p:spPr>
              <a:xfrm>
                <a:off x="7381875" y="1502569"/>
                <a:ext cx="190500" cy="71438"/>
              </a:xfrm>
              <a:custGeom>
                <a:avLst/>
                <a:gdLst/>
                <a:ahLst/>
                <a:cxnLst/>
                <a:rect l="l" t="t" r="r" b="b"/>
                <a:pathLst>
                  <a:path w="190500" h="71438">
                    <a:moveTo>
                      <a:pt x="0" y="35719"/>
                    </a:moveTo>
                    <a:cubicBezTo>
                      <a:pt x="0" y="55446"/>
                      <a:pt x="42645" y="71438"/>
                      <a:pt x="95250" y="71438"/>
                    </a:cubicBezTo>
                    <a:cubicBezTo>
                      <a:pt x="147855" y="71438"/>
                      <a:pt x="190500" y="55446"/>
                      <a:pt x="190500" y="35719"/>
                    </a:cubicBezTo>
                    <a:cubicBezTo>
                      <a:pt x="190500" y="15992"/>
                      <a:pt x="147855" y="0"/>
                      <a:pt x="95250" y="0"/>
                    </a:cubicBezTo>
                    <a:cubicBezTo>
                      <a:pt x="42645" y="0"/>
                      <a:pt x="0" y="15992"/>
                      <a:pt x="0" y="35719"/>
                    </a:cubicBezTo>
                  </a:path>
                </a:pathLst>
              </a:custGeom>
              <a:noFill/>
              <a:ln w="19050">
                <a:solidFill>
                  <a:srgbClr val="325C77"/>
                </a:solidFill>
              </a:ln>
            </p:spPr>
          </p:sp>
          <p:sp>
            <p:nvSpPr>
              <p:cNvPr id="45" name="Freeform 45"/>
              <p:cNvSpPr/>
              <p:nvPr/>
            </p:nvSpPr>
            <p:spPr>
              <a:xfrm>
                <a:off x="7381875" y="1538288"/>
                <a:ext cx="190500" cy="107156"/>
              </a:xfrm>
              <a:custGeom>
                <a:avLst/>
                <a:gdLst/>
                <a:ahLst/>
                <a:cxnLst/>
                <a:rect l="l" t="t" r="r" b="b"/>
                <a:pathLst>
                  <a:path w="190500" h="107156">
                    <a:moveTo>
                      <a:pt x="0" y="0"/>
                    </a:moveTo>
                    <a:lnTo>
                      <a:pt x="0" y="71438"/>
                    </a:lnTo>
                    <a:cubicBezTo>
                      <a:pt x="0" y="91164"/>
                      <a:pt x="42645" y="107156"/>
                      <a:pt x="95250" y="107156"/>
                    </a:cubicBezTo>
                    <a:cubicBezTo>
                      <a:pt x="147855" y="107156"/>
                      <a:pt x="190500" y="91164"/>
                      <a:pt x="190500" y="71438"/>
                    </a:cubicBezTo>
                    <a:lnTo>
                      <a:pt x="190500" y="0"/>
                    </a:lnTo>
                  </a:path>
                </a:pathLst>
              </a:custGeom>
              <a:noFill/>
              <a:ln w="19050">
                <a:solidFill>
                  <a:srgbClr val="325C77"/>
                </a:solidFill>
              </a:ln>
            </p:spPr>
          </p:sp>
          <p:sp>
            <p:nvSpPr>
              <p:cNvPr id="46" name="Freeform 46"/>
              <p:cNvSpPr/>
              <p:nvPr/>
            </p:nvSpPr>
            <p:spPr>
              <a:xfrm>
                <a:off x="7381875" y="1609725"/>
                <a:ext cx="190500" cy="107156"/>
              </a:xfrm>
              <a:custGeom>
                <a:avLst/>
                <a:gdLst/>
                <a:ahLst/>
                <a:cxnLst/>
                <a:rect l="l" t="t" r="r" b="b"/>
                <a:pathLst>
                  <a:path w="190500" h="107156">
                    <a:moveTo>
                      <a:pt x="0" y="0"/>
                    </a:moveTo>
                    <a:lnTo>
                      <a:pt x="0" y="71438"/>
                    </a:lnTo>
                    <a:cubicBezTo>
                      <a:pt x="0" y="91164"/>
                      <a:pt x="42645" y="107156"/>
                      <a:pt x="95250" y="107156"/>
                    </a:cubicBezTo>
                    <a:cubicBezTo>
                      <a:pt x="147855" y="107156"/>
                      <a:pt x="190500" y="91164"/>
                      <a:pt x="190500" y="71438"/>
                    </a:cubicBezTo>
                    <a:lnTo>
                      <a:pt x="190500" y="0"/>
                    </a:lnTo>
                  </a:path>
                </a:pathLst>
              </a:custGeom>
              <a:noFill/>
              <a:ln w="19050">
                <a:solidFill>
                  <a:srgbClr val="325C77"/>
                </a:solidFill>
              </a:ln>
            </p:spPr>
          </p:sp>
        </p:grpSp>
        <p:sp>
          <p:nvSpPr>
            <p:cNvPr id="48" name="TextBox 48"/>
            <p:cNvSpPr txBox="1"/>
            <p:nvPr/>
          </p:nvSpPr>
          <p:spPr>
            <a:xfrm>
              <a:off x="7294245" y="1774508"/>
              <a:ext cx="1287661" cy="640080"/>
            </a:xfrm>
            <a:prstGeom prst="rect">
              <a:avLst/>
            </a:prstGeom>
            <a:noFill/>
            <a:ln>
              <a:noFill/>
            </a:ln>
          </p:spPr>
          <p:txBody>
            <a:bodyPr wrap="none" lIns="0" tIns="0" rIns="0" bIns="0" anchor="t" anchorCtr="0">
              <a:spAutoFit/>
            </a:bodyPr>
            <a:lstStyle/>
            <a:p>
              <a:pPr algn="l"/>
              <a:r>
                <a:rPr lang="en-US" sz="3150" b="1" dirty="0">
                  <a:solidFill>
                    <a:srgbClr val="171717"/>
                  </a:solidFill>
                  <a:latin typeface="Consolas"/>
                  <a:ea typeface="Microsoft YaHei"/>
                  <a:cs typeface="Consolas"/>
                </a:rPr>
                <a:t>1,200</a:t>
              </a:r>
            </a:p>
          </p:txBody>
        </p:sp>
        <p:sp>
          <p:nvSpPr>
            <p:cNvPr id="49" name="TextBox 49"/>
            <p:cNvSpPr txBox="1"/>
            <p:nvPr/>
          </p:nvSpPr>
          <p:spPr>
            <a:xfrm>
              <a:off x="7319010" y="2270760"/>
              <a:ext cx="1235831" cy="243840"/>
            </a:xfrm>
            <a:prstGeom prst="rect">
              <a:avLst/>
            </a:prstGeom>
            <a:noFill/>
            <a:ln>
              <a:noFill/>
            </a:ln>
          </p:spPr>
          <p:txBody>
            <a:bodyPr wrap="none" lIns="0" tIns="0" rIns="0" bIns="0" anchor="t" anchorCtr="0">
              <a:spAutoFit/>
            </a:bodyPr>
            <a:lstStyle/>
            <a:p>
              <a:pPr algn="l"/>
              <a:r>
                <a:rPr lang="en-US" sz="1200" b="1" dirty="0">
                  <a:solidFill>
                    <a:srgbClr val="171717"/>
                  </a:solidFill>
                  <a:latin typeface="Arial"/>
                  <a:ea typeface="Microsoft YaHei"/>
                  <a:cs typeface="Arial"/>
                </a:rPr>
                <a:t>New accounts</a:t>
              </a:r>
            </a:p>
          </p:txBody>
        </p:sp>
        <p:sp>
          <p:nvSpPr>
            <p:cNvPr id="50" name="TextBox 50"/>
            <p:cNvSpPr txBox="1"/>
            <p:nvPr/>
          </p:nvSpPr>
          <p:spPr>
            <a:xfrm>
              <a:off x="7322820" y="2598420"/>
              <a:ext cx="1219009" cy="182880"/>
            </a:xfrm>
            <a:prstGeom prst="rect">
              <a:avLst/>
            </a:prstGeom>
            <a:noFill/>
            <a:ln>
              <a:noFill/>
            </a:ln>
          </p:spPr>
          <p:txBody>
            <a:bodyPr wrap="none" lIns="0" tIns="0" rIns="0" bIns="0" anchor="t" anchorCtr="0">
              <a:spAutoFit/>
            </a:bodyPr>
            <a:lstStyle/>
            <a:p>
              <a:pPr algn="l"/>
              <a:r>
                <a:rPr lang="en-US" sz="900" dirty="0">
                  <a:solidFill>
                    <a:srgbClr val="57534E"/>
                  </a:solidFill>
                  <a:latin typeface="Arial"/>
                  <a:ea typeface="Microsoft YaHei"/>
                  <a:cs typeface="Arial"/>
                </a:rPr>
                <a:t>Funnel completion,</a:t>
              </a:r>
            </a:p>
          </p:txBody>
        </p:sp>
        <p:sp>
          <p:nvSpPr>
            <p:cNvPr id="51" name="TextBox 51"/>
            <p:cNvSpPr txBox="1"/>
            <p:nvPr/>
          </p:nvSpPr>
          <p:spPr>
            <a:xfrm>
              <a:off x="7322820" y="2769870"/>
              <a:ext cx="1613344" cy="182880"/>
            </a:xfrm>
            <a:prstGeom prst="rect">
              <a:avLst/>
            </a:prstGeom>
            <a:noFill/>
            <a:ln>
              <a:noFill/>
            </a:ln>
          </p:spPr>
          <p:txBody>
            <a:bodyPr wrap="none" lIns="0" tIns="0" rIns="0" bIns="0" anchor="t" anchorCtr="0">
              <a:spAutoFit/>
            </a:bodyPr>
            <a:lstStyle/>
            <a:p>
              <a:pPr algn="l"/>
              <a:r>
                <a:rPr lang="en-US" sz="900" dirty="0">
                  <a:solidFill>
                    <a:srgbClr val="57534E"/>
                  </a:solidFill>
                  <a:latin typeface="Arial"/>
                  <a:ea typeface="Microsoft YaHei"/>
                  <a:cs typeface="Arial"/>
                </a:rPr>
                <a:t>time-to-value, support,</a:t>
              </a:r>
            </a:p>
          </p:txBody>
        </p:sp>
        <p:sp>
          <p:nvSpPr>
            <p:cNvPr id="52" name="TextBox 52"/>
            <p:cNvSpPr txBox="1"/>
            <p:nvPr/>
          </p:nvSpPr>
          <p:spPr>
            <a:xfrm>
              <a:off x="7322820" y="2941320"/>
              <a:ext cx="1442466" cy="182880"/>
            </a:xfrm>
            <a:prstGeom prst="rect">
              <a:avLst/>
            </a:prstGeom>
            <a:noFill/>
            <a:ln>
              <a:noFill/>
            </a:ln>
          </p:spPr>
          <p:txBody>
            <a:bodyPr wrap="none" lIns="0" tIns="0" rIns="0" bIns="0" anchor="t" anchorCtr="0">
              <a:spAutoFit/>
            </a:bodyPr>
            <a:lstStyle/>
            <a:p>
              <a:pPr algn="l"/>
              <a:r>
                <a:rPr lang="en-US" sz="900" dirty="0">
                  <a:solidFill>
                    <a:srgbClr val="57534E"/>
                  </a:solidFill>
                  <a:latin typeface="Arial"/>
                  <a:ea typeface="Microsoft YaHei"/>
                  <a:cs typeface="Arial"/>
                </a:rPr>
                <a:t>and day-60 retention.</a:t>
              </a:r>
            </a:p>
          </p:txBody>
        </p:sp>
      </p:grpSp>
      <p:grpSp>
        <p:nvGrpSpPr>
          <p:cNvPr id="63" name="Group 63"/>
          <p:cNvGrpSpPr/>
          <p:nvPr/>
        </p:nvGrpSpPr>
        <p:grpSpPr>
          <a:xfrm>
            <a:off x="9410700" y="1257300"/>
            <a:ext cx="2438400" cy="2076450"/>
            <a:chOff x="9410700" y="1257300"/>
            <a:chExt cx="2438400" cy="2076450"/>
          </a:xfrm>
        </p:grpSpPr>
        <p:sp>
          <p:nvSpPr>
            <p:cNvPr id="54" name="Rectangle 54"/>
            <p:cNvSpPr/>
            <p:nvPr/>
          </p:nvSpPr>
          <p:spPr>
            <a:xfrm>
              <a:off x="9410700" y="1257300"/>
              <a:ext cx="2438400" cy="2076450"/>
            </a:xfrm>
            <a:prstGeom prst="rect">
              <a:avLst/>
            </a:prstGeom>
            <a:solidFill>
              <a:srgbClr val="F4E7B0"/>
            </a:solidFill>
            <a:ln>
              <a:noFill/>
            </a:ln>
          </p:spPr>
        </p:sp>
        <p:grpSp>
          <p:nvGrpSpPr>
            <p:cNvPr id="57" name="Group 57"/>
            <p:cNvGrpSpPr/>
            <p:nvPr/>
          </p:nvGrpSpPr>
          <p:grpSpPr>
            <a:xfrm>
              <a:off x="9636919" y="1502569"/>
              <a:ext cx="214313" cy="214313"/>
              <a:chOff x="9636919" y="1502569"/>
              <a:chExt cx="214313" cy="214313"/>
            </a:xfrm>
          </p:grpSpPr>
          <p:sp>
            <p:nvSpPr>
              <p:cNvPr id="55" name="Freeform 55"/>
              <p:cNvSpPr/>
              <p:nvPr/>
            </p:nvSpPr>
            <p:spPr>
              <a:xfrm>
                <a:off x="9636919" y="1502569"/>
                <a:ext cx="166688" cy="166688"/>
              </a:xfrm>
              <a:custGeom>
                <a:avLst/>
                <a:gdLst/>
                <a:ahLst/>
                <a:cxnLst/>
                <a:rect l="l" t="t" r="r" b="b"/>
                <a:pathLst>
                  <a:path w="166688" h="166688">
                    <a:moveTo>
                      <a:pt x="0" y="83344"/>
                    </a:moveTo>
                    <a:cubicBezTo>
                      <a:pt x="0" y="129373"/>
                      <a:pt x="37314" y="166688"/>
                      <a:pt x="83344" y="166688"/>
                    </a:cubicBezTo>
                    <a:cubicBezTo>
                      <a:pt x="129373" y="166688"/>
                      <a:pt x="166688" y="129373"/>
                      <a:pt x="166688" y="83344"/>
                    </a:cubicBezTo>
                    <a:cubicBezTo>
                      <a:pt x="166688" y="37314"/>
                      <a:pt x="129373" y="0"/>
                      <a:pt x="83344" y="0"/>
                    </a:cubicBezTo>
                    <a:cubicBezTo>
                      <a:pt x="37314" y="0"/>
                      <a:pt x="0" y="37314"/>
                      <a:pt x="0" y="83344"/>
                    </a:cubicBezTo>
                  </a:path>
                </a:pathLst>
              </a:custGeom>
              <a:noFill/>
              <a:ln w="19050">
                <a:solidFill>
                  <a:srgbClr val="171717"/>
                </a:solidFill>
              </a:ln>
            </p:spPr>
          </p:sp>
          <p:sp>
            <p:nvSpPr>
              <p:cNvPr id="56" name="Freeform 56"/>
              <p:cNvSpPr/>
              <p:nvPr/>
            </p:nvSpPr>
            <p:spPr>
              <a:xfrm>
                <a:off x="9779794" y="1645444"/>
                <a:ext cx="71438" cy="71438"/>
              </a:xfrm>
              <a:custGeom>
                <a:avLst/>
                <a:gdLst/>
                <a:ahLst/>
                <a:cxnLst/>
                <a:rect l="l" t="t" r="r" b="b"/>
                <a:pathLst>
                  <a:path w="71438" h="71438">
                    <a:moveTo>
                      <a:pt x="71438" y="71438"/>
                    </a:moveTo>
                    <a:lnTo>
                      <a:pt x="0" y="0"/>
                    </a:lnTo>
                  </a:path>
                </a:pathLst>
              </a:custGeom>
              <a:noFill/>
              <a:ln w="19050">
                <a:solidFill>
                  <a:srgbClr val="171717"/>
                </a:solidFill>
              </a:ln>
            </p:spPr>
          </p:sp>
        </p:grpSp>
        <p:sp>
          <p:nvSpPr>
            <p:cNvPr id="58" name="TextBox 58"/>
            <p:cNvSpPr txBox="1"/>
            <p:nvPr/>
          </p:nvSpPr>
          <p:spPr>
            <a:xfrm>
              <a:off x="9561195" y="1774508"/>
              <a:ext cx="345693" cy="640080"/>
            </a:xfrm>
            <a:prstGeom prst="rect">
              <a:avLst/>
            </a:prstGeom>
            <a:noFill/>
            <a:ln>
              <a:noFill/>
            </a:ln>
          </p:spPr>
          <p:txBody>
            <a:bodyPr wrap="none" lIns="0" tIns="0" rIns="0" bIns="0" anchor="t" anchorCtr="0">
              <a:spAutoFit/>
            </a:bodyPr>
            <a:lstStyle/>
            <a:p>
              <a:pPr algn="l"/>
              <a:r>
                <a:rPr lang="en-US" sz="3150" b="1" dirty="0">
                  <a:solidFill>
                    <a:srgbClr val="171717"/>
                  </a:solidFill>
                  <a:latin typeface="Consolas"/>
                  <a:ea typeface="Microsoft YaHei"/>
                  <a:cs typeface="Consolas"/>
                </a:rPr>
                <a:t>4</a:t>
              </a:r>
            </a:p>
          </p:txBody>
        </p:sp>
        <p:sp>
          <p:nvSpPr>
            <p:cNvPr id="59" name="TextBox 59"/>
            <p:cNvSpPr txBox="1"/>
            <p:nvPr/>
          </p:nvSpPr>
          <p:spPr>
            <a:xfrm>
              <a:off x="9585960" y="2270760"/>
              <a:ext cx="1806302" cy="243840"/>
            </a:xfrm>
            <a:prstGeom prst="rect">
              <a:avLst/>
            </a:prstGeom>
            <a:noFill/>
            <a:ln>
              <a:noFill/>
            </a:ln>
          </p:spPr>
          <p:txBody>
            <a:bodyPr wrap="none" lIns="0" tIns="0" rIns="0" bIns="0" anchor="t" anchorCtr="0">
              <a:spAutoFit/>
            </a:bodyPr>
            <a:lstStyle/>
            <a:p>
              <a:pPr algn="l"/>
              <a:r>
                <a:rPr lang="en-US" sz="1200" b="1" dirty="0">
                  <a:solidFill>
                    <a:srgbClr val="171717"/>
                  </a:solidFill>
                  <a:latin typeface="Arial"/>
                  <a:ea typeface="Microsoft YaHei"/>
                  <a:cs typeface="Arial"/>
                </a:rPr>
                <a:t>Competitor profiles</a:t>
              </a:r>
            </a:p>
          </p:txBody>
        </p:sp>
        <p:sp>
          <p:nvSpPr>
            <p:cNvPr id="60" name="TextBox 60"/>
            <p:cNvSpPr txBox="1"/>
            <p:nvPr/>
          </p:nvSpPr>
          <p:spPr>
            <a:xfrm>
              <a:off x="9589770" y="2598420"/>
              <a:ext cx="1376743" cy="182880"/>
            </a:xfrm>
            <a:prstGeom prst="rect">
              <a:avLst/>
            </a:prstGeom>
            <a:noFill/>
            <a:ln>
              <a:noFill/>
            </a:ln>
          </p:spPr>
          <p:txBody>
            <a:bodyPr wrap="none" lIns="0" tIns="0" rIns="0" bIns="0" anchor="t" anchorCtr="0">
              <a:spAutoFit/>
            </a:bodyPr>
            <a:lstStyle/>
            <a:p>
              <a:pPr algn="l"/>
              <a:r>
                <a:rPr lang="en-US" sz="900" dirty="0">
                  <a:solidFill>
                    <a:srgbClr val="57534E"/>
                  </a:solidFill>
                  <a:latin typeface="Arial"/>
                  <a:ea typeface="Microsoft YaHei"/>
                  <a:cs typeface="Arial"/>
                </a:rPr>
                <a:t>Navigation, planning,</a:t>
              </a:r>
            </a:p>
          </p:txBody>
        </p:sp>
        <p:sp>
          <p:nvSpPr>
            <p:cNvPr id="61" name="TextBox 61"/>
            <p:cNvSpPr txBox="1"/>
            <p:nvPr/>
          </p:nvSpPr>
          <p:spPr>
            <a:xfrm>
              <a:off x="9589770" y="2769870"/>
              <a:ext cx="1435894" cy="182880"/>
            </a:xfrm>
            <a:prstGeom prst="rect">
              <a:avLst/>
            </a:prstGeom>
            <a:noFill/>
            <a:ln>
              <a:noFill/>
            </a:ln>
          </p:spPr>
          <p:txBody>
            <a:bodyPr wrap="none" lIns="0" tIns="0" rIns="0" bIns="0" anchor="t" anchorCtr="0">
              <a:spAutoFit/>
            </a:bodyPr>
            <a:lstStyle/>
            <a:p>
              <a:pPr algn="l"/>
              <a:r>
                <a:rPr lang="en-US" sz="900" dirty="0">
                  <a:solidFill>
                    <a:srgbClr val="57534E"/>
                  </a:solidFill>
                  <a:latin typeface="Arial"/>
                  <a:ea typeface="Microsoft YaHei"/>
                  <a:cs typeface="Arial"/>
                </a:rPr>
                <a:t>Q&amp;A, diagnostics, and</a:t>
              </a:r>
            </a:p>
          </p:txBody>
        </p:sp>
        <p:sp>
          <p:nvSpPr>
            <p:cNvPr id="62" name="TextBox 62"/>
            <p:cNvSpPr txBox="1"/>
            <p:nvPr/>
          </p:nvSpPr>
          <p:spPr>
            <a:xfrm>
              <a:off x="9589770" y="2941320"/>
              <a:ext cx="1271587" cy="182880"/>
            </a:xfrm>
            <a:prstGeom prst="rect">
              <a:avLst/>
            </a:prstGeom>
            <a:noFill/>
            <a:ln>
              <a:noFill/>
            </a:ln>
          </p:spPr>
          <p:txBody>
            <a:bodyPr wrap="none" lIns="0" tIns="0" rIns="0" bIns="0" anchor="t" anchorCtr="0">
              <a:spAutoFit/>
            </a:bodyPr>
            <a:lstStyle/>
            <a:p>
              <a:pPr algn="l"/>
              <a:r>
                <a:rPr lang="en-US" sz="900" dirty="0">
                  <a:solidFill>
                    <a:srgbClr val="57534E"/>
                  </a:solidFill>
                  <a:latin typeface="Arial"/>
                  <a:ea typeface="Microsoft YaHei"/>
                  <a:cs typeface="Arial"/>
                </a:rPr>
                <a:t>commercial models.</a:t>
              </a:r>
            </a:p>
          </p:txBody>
        </p:sp>
      </p:grpSp>
      <p:grpSp>
        <p:nvGrpSpPr>
          <p:cNvPr id="75" name="Group 75"/>
          <p:cNvGrpSpPr/>
          <p:nvPr/>
        </p:nvGrpSpPr>
        <p:grpSpPr>
          <a:xfrm>
            <a:off x="342900" y="3638550"/>
            <a:ext cx="11506200" cy="2190750"/>
            <a:chOff x="342900" y="3638550"/>
            <a:chExt cx="11506200" cy="2190750"/>
          </a:xfrm>
        </p:grpSpPr>
        <p:sp>
          <p:nvSpPr>
            <p:cNvPr id="64" name="Rectangle 64"/>
            <p:cNvSpPr/>
            <p:nvPr/>
          </p:nvSpPr>
          <p:spPr>
            <a:xfrm>
              <a:off x="342900" y="3638550"/>
              <a:ext cx="11506200" cy="2190750"/>
            </a:xfrm>
            <a:prstGeom prst="rect">
              <a:avLst/>
            </a:prstGeom>
            <a:solidFill>
              <a:srgbClr val="171717"/>
            </a:solidFill>
            <a:ln>
              <a:noFill/>
            </a:ln>
          </p:spPr>
        </p:sp>
        <p:sp>
          <p:nvSpPr>
            <p:cNvPr id="65" name="TextBox 65"/>
            <p:cNvSpPr txBox="1"/>
            <p:nvPr/>
          </p:nvSpPr>
          <p:spPr>
            <a:xfrm>
              <a:off x="580072" y="3863816"/>
              <a:ext cx="1382506" cy="167640"/>
            </a:xfrm>
            <a:prstGeom prst="rect">
              <a:avLst/>
            </a:prstGeom>
            <a:noFill/>
            <a:ln>
              <a:noFill/>
            </a:ln>
          </p:spPr>
          <p:txBody>
            <a:bodyPr wrap="none" lIns="0" tIns="0" rIns="0" bIns="0" anchor="t" anchorCtr="0">
              <a:spAutoFit/>
            </a:bodyPr>
            <a:lstStyle/>
            <a:p>
              <a:pPr algn="l"/>
              <a:r>
                <a:rPr lang="en-US" sz="825" dirty="0">
                  <a:solidFill>
                    <a:srgbClr val="D6A51F"/>
                  </a:solidFill>
                  <a:latin typeface="Consolas"/>
                  <a:ea typeface="Microsoft YaHei"/>
                  <a:cs typeface="Consolas"/>
                </a:rPr>
                <a:t>WHAT THE EVIDENCE SAYS</a:t>
              </a:r>
            </a:p>
          </p:txBody>
        </p:sp>
        <p:sp>
          <p:nvSpPr>
            <p:cNvPr id="66" name="Line 66"/>
            <p:cNvSpPr/>
            <p:nvPr/>
          </p:nvSpPr>
          <p:spPr>
            <a:xfrm>
              <a:off x="4029075" y="4038600"/>
              <a:ext cx="9525" cy="1466850"/>
            </a:xfrm>
            <a:custGeom>
              <a:avLst/>
              <a:gdLst/>
              <a:ahLst/>
              <a:cxnLst/>
              <a:rect l="l" t="t" r="r" b="b"/>
              <a:pathLst>
                <a:path w="9525" h="1466850">
                  <a:moveTo>
                    <a:pt x="0" y="0"/>
                  </a:moveTo>
                  <a:lnTo>
                    <a:pt x="0" y="1466850"/>
                  </a:lnTo>
                </a:path>
              </a:pathLst>
            </a:custGeom>
            <a:noFill/>
            <a:ln w="9525">
              <a:solidFill>
                <a:srgbClr val="57534E"/>
              </a:solidFill>
            </a:ln>
          </p:spPr>
        </p:sp>
        <p:sp>
          <p:nvSpPr>
            <p:cNvPr id="67" name="Line 67"/>
            <p:cNvSpPr/>
            <p:nvPr/>
          </p:nvSpPr>
          <p:spPr>
            <a:xfrm>
              <a:off x="7848600" y="4038600"/>
              <a:ext cx="9525" cy="1466850"/>
            </a:xfrm>
            <a:custGeom>
              <a:avLst/>
              <a:gdLst/>
              <a:ahLst/>
              <a:cxnLst/>
              <a:rect l="l" t="t" r="r" b="b"/>
              <a:pathLst>
                <a:path w="9525" h="1466850">
                  <a:moveTo>
                    <a:pt x="0" y="0"/>
                  </a:moveTo>
                  <a:lnTo>
                    <a:pt x="0" y="1466850"/>
                  </a:lnTo>
                </a:path>
              </a:pathLst>
            </a:custGeom>
            <a:noFill/>
            <a:ln w="9525">
              <a:solidFill>
                <a:srgbClr val="57534E"/>
              </a:solidFill>
            </a:ln>
          </p:spPr>
        </p:sp>
        <p:sp>
          <p:nvSpPr>
            <p:cNvPr id="68" name="TextBox 68"/>
            <p:cNvSpPr txBox="1"/>
            <p:nvPr/>
          </p:nvSpPr>
          <p:spPr>
            <a:xfrm>
              <a:off x="546735" y="4323398"/>
              <a:ext cx="2415521" cy="701040"/>
            </a:xfrm>
            <a:prstGeom prst="rect">
              <a:avLst/>
            </a:prstGeom>
            <a:noFill/>
            <a:ln>
              <a:noFill/>
            </a:ln>
          </p:spPr>
          <p:txBody>
            <a:bodyPr wrap="none" lIns="0" tIns="0" rIns="0" bIns="0" anchor="t" anchorCtr="0">
              <a:spAutoFit/>
            </a:bodyPr>
            <a:lstStyle/>
            <a:p>
              <a:pPr algn="l"/>
              <a:r>
                <a:rPr lang="en-US" sz="3450" b="1" dirty="0">
                  <a:solidFill>
                    <a:srgbClr val="FFFFFF"/>
                  </a:solidFill>
                  <a:latin typeface="Consolas"/>
                  <a:ea typeface="Microsoft YaHei"/>
                  <a:cs typeface="Consolas"/>
                </a:rPr>
                <a:t>190.5 min</a:t>
              </a:r>
            </a:p>
          </p:txBody>
        </p:sp>
        <p:sp>
          <p:nvSpPr>
            <p:cNvPr id="69" name="TextBox 69"/>
            <p:cNvSpPr txBox="1"/>
            <p:nvPr/>
          </p:nvSpPr>
          <p:spPr>
            <a:xfrm>
              <a:off x="576262" y="4907756"/>
              <a:ext cx="2115264" cy="228600"/>
            </a:xfrm>
            <a:prstGeom prst="rect">
              <a:avLst/>
            </a:prstGeom>
            <a:noFill/>
            <a:ln>
              <a:noFill/>
            </a:ln>
          </p:spPr>
          <p:txBody>
            <a:bodyPr wrap="none" lIns="0" tIns="0" rIns="0" bIns="0" anchor="t" anchorCtr="0">
              <a:spAutoFit/>
            </a:bodyPr>
            <a:lstStyle/>
            <a:p>
              <a:pPr algn="l"/>
              <a:r>
                <a:rPr lang="en-US" sz="1125" dirty="0">
                  <a:solidFill>
                    <a:srgbClr val="B9B5AC"/>
                  </a:solidFill>
                  <a:latin typeface="Arial"/>
                  <a:ea typeface="Microsoft YaHei"/>
                  <a:cs typeface="Arial"/>
                </a:rPr>
                <a:t>Median time to first value</a:t>
              </a:r>
            </a:p>
          </p:txBody>
        </p:sp>
        <p:sp>
          <p:nvSpPr>
            <p:cNvPr id="70" name="TextBox 70"/>
            <p:cNvSpPr txBox="1"/>
            <p:nvPr/>
          </p:nvSpPr>
          <p:spPr>
            <a:xfrm>
              <a:off x="4223385" y="4323398"/>
              <a:ext cx="1542562" cy="701040"/>
            </a:xfrm>
            <a:prstGeom prst="rect">
              <a:avLst/>
            </a:prstGeom>
            <a:noFill/>
            <a:ln>
              <a:noFill/>
            </a:ln>
          </p:spPr>
          <p:txBody>
            <a:bodyPr wrap="none" lIns="0" tIns="0" rIns="0" bIns="0" anchor="t" anchorCtr="0">
              <a:spAutoFit/>
            </a:bodyPr>
            <a:lstStyle/>
            <a:p>
              <a:pPr algn="l"/>
              <a:r>
                <a:rPr lang="en-US" sz="3450" b="1" dirty="0">
                  <a:solidFill>
                    <a:srgbClr val="FFFFFF"/>
                  </a:solidFill>
                  <a:latin typeface="Consolas"/>
                  <a:ea typeface="Microsoft YaHei"/>
                  <a:cs typeface="Consolas"/>
                </a:rPr>
                <a:t>79.0%</a:t>
              </a:r>
            </a:p>
          </p:txBody>
        </p:sp>
        <p:sp>
          <p:nvSpPr>
            <p:cNvPr id="71" name="TextBox 71"/>
            <p:cNvSpPr txBox="1"/>
            <p:nvPr/>
          </p:nvSpPr>
          <p:spPr>
            <a:xfrm>
              <a:off x="4252912" y="4907756"/>
              <a:ext cx="2452092" cy="228600"/>
            </a:xfrm>
            <a:prstGeom prst="rect">
              <a:avLst/>
            </a:prstGeom>
            <a:noFill/>
            <a:ln>
              <a:noFill/>
            </a:ln>
          </p:spPr>
          <p:txBody>
            <a:bodyPr wrap="none" lIns="0" tIns="0" rIns="0" bIns="0" anchor="t" anchorCtr="0">
              <a:spAutoFit/>
            </a:bodyPr>
            <a:lstStyle/>
            <a:p>
              <a:pPr algn="l"/>
              <a:r>
                <a:rPr lang="en-US" sz="1125" dirty="0">
                  <a:solidFill>
                    <a:srgbClr val="B9B5AC"/>
                  </a:solidFill>
                  <a:latin typeface="Arial"/>
                  <a:ea typeface="Microsoft YaHei"/>
                  <a:cs typeface="Arial"/>
                </a:rPr>
                <a:t>Rate assistant interest 4 or 5</a:t>
              </a:r>
            </a:p>
          </p:txBody>
        </p:sp>
        <p:sp>
          <p:nvSpPr>
            <p:cNvPr id="72" name="TextBox 72"/>
            <p:cNvSpPr txBox="1"/>
            <p:nvPr/>
          </p:nvSpPr>
          <p:spPr>
            <a:xfrm>
              <a:off x="8042910" y="4323398"/>
              <a:ext cx="1542562" cy="701040"/>
            </a:xfrm>
            <a:prstGeom prst="rect">
              <a:avLst/>
            </a:prstGeom>
            <a:noFill/>
            <a:ln>
              <a:noFill/>
            </a:ln>
          </p:spPr>
          <p:txBody>
            <a:bodyPr wrap="none" lIns="0" tIns="0" rIns="0" bIns="0" anchor="t" anchorCtr="0">
              <a:spAutoFit/>
            </a:bodyPr>
            <a:lstStyle/>
            <a:p>
              <a:pPr algn="l"/>
              <a:r>
                <a:rPr lang="en-US" sz="3450" b="1" dirty="0">
                  <a:solidFill>
                    <a:srgbClr val="FFFFFF"/>
                  </a:solidFill>
                  <a:latin typeface="Consolas"/>
                  <a:ea typeface="Microsoft YaHei"/>
                  <a:cs typeface="Consolas"/>
                </a:rPr>
                <a:t>77.5%</a:t>
              </a:r>
            </a:p>
          </p:txBody>
        </p:sp>
        <p:sp>
          <p:nvSpPr>
            <p:cNvPr id="73" name="TextBox 73"/>
            <p:cNvSpPr txBox="1"/>
            <p:nvPr/>
          </p:nvSpPr>
          <p:spPr>
            <a:xfrm>
              <a:off x="8072438" y="4907756"/>
              <a:ext cx="2854642" cy="228600"/>
            </a:xfrm>
            <a:prstGeom prst="rect">
              <a:avLst/>
            </a:prstGeom>
            <a:noFill/>
            <a:ln>
              <a:noFill/>
            </a:ln>
          </p:spPr>
          <p:txBody>
            <a:bodyPr wrap="none" lIns="0" tIns="0" rIns="0" bIns="0" anchor="t" anchorCtr="0">
              <a:spAutoFit/>
            </a:bodyPr>
            <a:lstStyle/>
            <a:p>
              <a:pPr algn="l"/>
              <a:r>
                <a:rPr lang="en-US" sz="1125" dirty="0">
                  <a:solidFill>
                    <a:srgbClr val="B9B5AC"/>
                  </a:solidFill>
                  <a:latin typeface="Arial"/>
                  <a:ea typeface="Microsoft YaHei"/>
                  <a:cs typeface="Arial"/>
                </a:rPr>
                <a:t>Tickets in integration, permission,</a:t>
              </a:r>
            </a:p>
          </p:txBody>
        </p:sp>
        <p:sp>
          <p:nvSpPr>
            <p:cNvPr id="74" name="TextBox 74"/>
            <p:cNvSpPr txBox="1"/>
            <p:nvPr/>
          </p:nvSpPr>
          <p:spPr>
            <a:xfrm>
              <a:off x="8072438" y="5107781"/>
              <a:ext cx="2682121" cy="228600"/>
            </a:xfrm>
            <a:prstGeom prst="rect">
              <a:avLst/>
            </a:prstGeom>
            <a:noFill/>
            <a:ln>
              <a:noFill/>
            </a:ln>
          </p:spPr>
          <p:txBody>
            <a:bodyPr wrap="none" lIns="0" tIns="0" rIns="0" bIns="0" anchor="t" anchorCtr="0">
              <a:spAutoFit/>
            </a:bodyPr>
            <a:lstStyle/>
            <a:p>
              <a:pPr algn="l"/>
              <a:r>
                <a:rPr lang="en-US" sz="1125" dirty="0">
                  <a:solidFill>
                    <a:srgbClr val="B9B5AC"/>
                  </a:solidFill>
                  <a:latin typeface="Arial"/>
                  <a:ea typeface="Microsoft YaHei"/>
                  <a:cs typeface="Arial"/>
                </a:rPr>
                <a:t>workflow, or mapping categories</a:t>
              </a:r>
            </a:p>
          </p:txBody>
        </p:sp>
      </p:grpSp>
      <p:grpSp>
        <p:nvGrpSpPr>
          <p:cNvPr id="78" name="Group 78"/>
          <p:cNvGrpSpPr/>
          <p:nvPr/>
        </p:nvGrpSpPr>
        <p:grpSpPr>
          <a:xfrm>
            <a:off x="334328" y="6438900"/>
            <a:ext cx="11514772" cy="228600"/>
            <a:chOff x="334328" y="6438900"/>
            <a:chExt cx="11514772" cy="228600"/>
          </a:xfrm>
        </p:grpSpPr>
        <p:sp>
          <p:nvSpPr>
            <p:cNvPr id="76" name="Rectangle 76"/>
            <p:cNvSpPr/>
            <p:nvPr/>
          </p:nvSpPr>
          <p:spPr>
            <a:xfrm>
              <a:off x="342900" y="6438900"/>
              <a:ext cx="11506200" cy="228600"/>
            </a:xfrm>
            <a:prstGeom prst="rect">
              <a:avLst/>
            </a:prstGeom>
            <a:noFill/>
            <a:ln>
              <a:noFill/>
            </a:ln>
          </p:spPr>
        </p:sp>
        <p:sp>
          <p:nvSpPr>
            <p:cNvPr id="77" name="TextBox 77"/>
            <p:cNvSpPr txBox="1"/>
            <p:nvPr/>
          </p:nvSpPr>
          <p:spPr>
            <a:xfrm>
              <a:off x="334328" y="6518434"/>
              <a:ext cx="4182308" cy="137160"/>
            </a:xfrm>
            <a:prstGeom prst="rect">
              <a:avLst/>
            </a:prstGeom>
            <a:noFill/>
            <a:ln>
              <a:noFill/>
            </a:ln>
          </p:spPr>
          <p:txBody>
            <a:bodyPr wrap="none" lIns="0" tIns="0" rIns="0" bIns="0" anchor="t" anchorCtr="0">
              <a:spAutoFit/>
            </a:bodyPr>
            <a:lstStyle/>
            <a:p>
              <a:pPr algn="l"/>
              <a:r>
                <a:rPr lang="en-US" sz="675" dirty="0">
                  <a:solidFill>
                    <a:srgbClr val="817C72"/>
                  </a:solidFill>
                  <a:latin typeface="Arial"/>
                  <a:ea typeface="Microsoft YaHei"/>
                  <a:cs typeface="Arial"/>
                </a:rPr>
                <a:t>SYNTHETIC SOURCES · 00_source_guide.md; 01–05 research files; analysis_metrics.json</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4F2EE"/>
            </a:solidFill>
            <a:ln>
              <a:noFill/>
            </a:ln>
          </p:spPr>
        </p:sp>
        <p:sp>
          <p:nvSpPr>
            <p:cNvPr id="3" name="Line 3"/>
            <p:cNvSpPr/>
            <p:nvPr/>
          </p:nvSpPr>
          <p:spPr>
            <a:xfrm>
              <a:off x="342900" y="419100"/>
              <a:ext cx="11506200" cy="9525"/>
            </a:xfrm>
            <a:custGeom>
              <a:avLst/>
              <a:gdLst/>
              <a:ahLst/>
              <a:cxnLst/>
              <a:rect l="l" t="t" r="r" b="b"/>
              <a:pathLst>
                <a:path w="11506200" h="9525">
                  <a:moveTo>
                    <a:pt x="0" y="0"/>
                  </a:moveTo>
                  <a:lnTo>
                    <a:pt x="11506200" y="0"/>
                  </a:lnTo>
                </a:path>
              </a:pathLst>
            </a:custGeom>
            <a:noFill/>
            <a:ln w="9525">
              <a:solidFill>
                <a:srgbClr val="171717"/>
              </a:solidFill>
            </a:ln>
          </p:spPr>
        </p:sp>
      </p:grpSp>
      <p:grpSp>
        <p:nvGrpSpPr>
          <p:cNvPr id="9" name="Group 9"/>
          <p:cNvGrpSpPr/>
          <p:nvPr/>
        </p:nvGrpSpPr>
        <p:grpSpPr>
          <a:xfrm>
            <a:off x="306705" y="171450"/>
            <a:ext cx="11550968" cy="938212"/>
            <a:chOff x="306705" y="171450"/>
            <a:chExt cx="11550968" cy="938212"/>
          </a:xfrm>
        </p:grpSpPr>
        <p:sp>
          <p:nvSpPr>
            <p:cNvPr id="5" name="Rectangle 5"/>
            <p:cNvSpPr/>
            <p:nvPr/>
          </p:nvSpPr>
          <p:spPr>
            <a:xfrm>
              <a:off x="342900" y="171450"/>
              <a:ext cx="11506200" cy="895350"/>
            </a:xfrm>
            <a:prstGeom prst="rect">
              <a:avLst/>
            </a:prstGeom>
            <a:noFill/>
            <a:ln>
              <a:noFill/>
            </a:ln>
          </p:spPr>
        </p:sp>
        <p:sp>
          <p:nvSpPr>
            <p:cNvPr id="6" name="TextBox 6"/>
            <p:cNvSpPr txBox="1"/>
            <p:nvPr/>
          </p:nvSpPr>
          <p:spPr>
            <a:xfrm>
              <a:off x="334328" y="231934"/>
              <a:ext cx="1106495" cy="137160"/>
            </a:xfrm>
            <a:prstGeom prst="rect">
              <a:avLst/>
            </a:prstGeom>
            <a:noFill/>
            <a:ln>
              <a:noFill/>
            </a:ln>
          </p:spPr>
          <p:txBody>
            <a:bodyPr wrap="none" lIns="0" tIns="0" rIns="0" bIns="0" anchor="t" anchorCtr="0">
              <a:spAutoFit/>
            </a:bodyPr>
            <a:lstStyle/>
            <a:p>
              <a:pPr algn="l"/>
              <a:r>
                <a:rPr lang="en-US" sz="675" dirty="0">
                  <a:solidFill>
                    <a:srgbClr val="57534E"/>
                  </a:solidFill>
                  <a:latin typeface="Consolas"/>
                  <a:ea typeface="Microsoft YaHei"/>
                  <a:cs typeface="Consolas"/>
                </a:rPr>
                <a:t>04 · ACTIVATION FUNNEL</a:t>
              </a:r>
            </a:p>
          </p:txBody>
        </p:sp>
        <p:sp>
          <p:nvSpPr>
            <p:cNvPr id="7" name="TextBox 7"/>
            <p:cNvSpPr txBox="1"/>
            <p:nvPr/>
          </p:nvSpPr>
          <p:spPr>
            <a:xfrm>
              <a:off x="11534918" y="231934"/>
              <a:ext cx="322755" cy="137160"/>
            </a:xfrm>
            <a:prstGeom prst="rect">
              <a:avLst/>
            </a:prstGeom>
            <a:noFill/>
            <a:ln>
              <a:noFill/>
            </a:ln>
          </p:spPr>
          <p:txBody>
            <a:bodyPr wrap="none" lIns="0" tIns="0" rIns="0" bIns="0" anchor="t" anchorCtr="0">
              <a:spAutoFit/>
            </a:bodyPr>
            <a:lstStyle/>
            <a:p>
              <a:pPr algn="r"/>
              <a:r>
                <a:rPr lang="en-US" sz="675" dirty="0">
                  <a:solidFill>
                    <a:srgbClr val="817C72"/>
                  </a:solidFill>
                  <a:latin typeface="Consolas"/>
                  <a:ea typeface="Microsoft YaHei"/>
                  <a:cs typeface="Consolas"/>
                </a:rPr>
                <a:t>04 / 12</a:t>
              </a:r>
            </a:p>
          </p:txBody>
        </p:sp>
        <p:sp>
          <p:nvSpPr>
            <p:cNvPr id="8" name="TextBox 8"/>
            <p:cNvSpPr txBox="1"/>
            <p:nvPr/>
          </p:nvSpPr>
          <p:spPr>
            <a:xfrm>
              <a:off x="306705" y="530542"/>
              <a:ext cx="11352562" cy="579120"/>
            </a:xfrm>
            <a:prstGeom prst="rect">
              <a:avLst/>
            </a:prstGeom>
            <a:noFill/>
            <a:ln>
              <a:noFill/>
            </a:ln>
          </p:spPr>
          <p:txBody>
            <a:bodyPr wrap="none" lIns="0" tIns="0" rIns="0" bIns="0" anchor="t" anchorCtr="0">
              <a:spAutoFit/>
            </a:bodyPr>
            <a:lstStyle/>
            <a:p>
              <a:pPr algn="l"/>
              <a:r>
                <a:rPr lang="en-US" sz="2850" dirty="0">
                  <a:solidFill>
                    <a:srgbClr val="171717"/>
                  </a:solidFill>
                  <a:latin typeface="Georgia"/>
                  <a:ea typeface="SimSun"/>
                  <a:cs typeface="Georgia"/>
                </a:rPr>
                <a:t>Only one in four new accounts activates within 14 days.</a:t>
              </a:r>
            </a:p>
          </p:txBody>
        </p:sp>
      </p:grpSp>
      <p:grpSp>
        <p:nvGrpSpPr>
          <p:cNvPr id="26" name="Group 26"/>
          <p:cNvGrpSpPr/>
          <p:nvPr/>
        </p:nvGrpSpPr>
        <p:grpSpPr>
          <a:xfrm>
            <a:off x="952500" y="1447800"/>
            <a:ext cx="6953250" cy="3867150"/>
            <a:chOff x="952500" y="1447800"/>
            <a:chExt cx="6953250" cy="3867150"/>
          </a:xfrm>
        </p:grpSpPr>
        <p:sp>
          <p:nvSpPr>
            <p:cNvPr id="10" name="Freeform 10"/>
            <p:cNvSpPr/>
            <p:nvPr/>
          </p:nvSpPr>
          <p:spPr>
            <a:xfrm>
              <a:off x="952500" y="1447800"/>
              <a:ext cx="6953250" cy="838200"/>
            </a:xfrm>
            <a:custGeom>
              <a:avLst/>
              <a:gdLst/>
              <a:ahLst/>
              <a:cxnLst/>
              <a:rect l="l" t="t" r="r" b="b"/>
              <a:pathLst>
                <a:path w="6953250" h="838200">
                  <a:moveTo>
                    <a:pt x="0" y="0"/>
                  </a:moveTo>
                  <a:lnTo>
                    <a:pt x="6953250" y="0"/>
                  </a:lnTo>
                  <a:lnTo>
                    <a:pt x="6381750" y="838200"/>
                  </a:lnTo>
                  <a:lnTo>
                    <a:pt x="571500" y="838200"/>
                  </a:lnTo>
                  <a:close/>
                </a:path>
              </a:pathLst>
            </a:custGeom>
            <a:solidFill>
              <a:srgbClr val="171717"/>
            </a:solidFill>
            <a:ln>
              <a:noFill/>
            </a:ln>
          </p:spPr>
        </p:sp>
        <p:sp>
          <p:nvSpPr>
            <p:cNvPr id="11" name="Freeform 11"/>
            <p:cNvSpPr/>
            <p:nvPr/>
          </p:nvSpPr>
          <p:spPr>
            <a:xfrm>
              <a:off x="1524000" y="2457450"/>
              <a:ext cx="5810250" cy="838200"/>
            </a:xfrm>
            <a:custGeom>
              <a:avLst/>
              <a:gdLst/>
              <a:ahLst/>
              <a:cxnLst/>
              <a:rect l="l" t="t" r="r" b="b"/>
              <a:pathLst>
                <a:path w="5810250" h="838200">
                  <a:moveTo>
                    <a:pt x="0" y="0"/>
                  </a:moveTo>
                  <a:lnTo>
                    <a:pt x="5810250" y="0"/>
                  </a:lnTo>
                  <a:lnTo>
                    <a:pt x="5334000" y="838200"/>
                  </a:lnTo>
                  <a:lnTo>
                    <a:pt x="476250" y="838200"/>
                  </a:lnTo>
                  <a:close/>
                </a:path>
              </a:pathLst>
            </a:custGeom>
            <a:solidFill>
              <a:srgbClr val="325C77"/>
            </a:solidFill>
            <a:ln>
              <a:noFill/>
            </a:ln>
          </p:spPr>
        </p:sp>
        <p:sp>
          <p:nvSpPr>
            <p:cNvPr id="12" name="Freeform 12"/>
            <p:cNvSpPr/>
            <p:nvPr/>
          </p:nvSpPr>
          <p:spPr>
            <a:xfrm>
              <a:off x="2000250" y="3467100"/>
              <a:ext cx="4857750" cy="838200"/>
            </a:xfrm>
            <a:custGeom>
              <a:avLst/>
              <a:gdLst/>
              <a:ahLst/>
              <a:cxnLst/>
              <a:rect l="l" t="t" r="r" b="b"/>
              <a:pathLst>
                <a:path w="4857750" h="838200">
                  <a:moveTo>
                    <a:pt x="0" y="0"/>
                  </a:moveTo>
                  <a:lnTo>
                    <a:pt x="4857750" y="0"/>
                  </a:lnTo>
                  <a:lnTo>
                    <a:pt x="4381500" y="838200"/>
                  </a:lnTo>
                  <a:lnTo>
                    <a:pt x="476250" y="838200"/>
                  </a:lnTo>
                  <a:close/>
                </a:path>
              </a:pathLst>
            </a:custGeom>
            <a:solidFill>
              <a:srgbClr val="D6A51F"/>
            </a:solidFill>
            <a:ln>
              <a:noFill/>
            </a:ln>
          </p:spPr>
        </p:sp>
        <p:sp>
          <p:nvSpPr>
            <p:cNvPr id="13" name="Freeform 13"/>
            <p:cNvSpPr/>
            <p:nvPr/>
          </p:nvSpPr>
          <p:spPr>
            <a:xfrm>
              <a:off x="2476500" y="4476750"/>
              <a:ext cx="3905250" cy="838200"/>
            </a:xfrm>
            <a:custGeom>
              <a:avLst/>
              <a:gdLst/>
              <a:ahLst/>
              <a:cxnLst/>
              <a:rect l="l" t="t" r="r" b="b"/>
              <a:pathLst>
                <a:path w="3905250" h="838200">
                  <a:moveTo>
                    <a:pt x="0" y="0"/>
                  </a:moveTo>
                  <a:lnTo>
                    <a:pt x="3905250" y="0"/>
                  </a:lnTo>
                  <a:lnTo>
                    <a:pt x="3429000" y="838200"/>
                  </a:lnTo>
                  <a:lnTo>
                    <a:pt x="476250" y="838200"/>
                  </a:lnTo>
                  <a:close/>
                </a:path>
              </a:pathLst>
            </a:custGeom>
            <a:solidFill>
              <a:srgbClr val="B83A32"/>
            </a:solidFill>
            <a:ln>
              <a:noFill/>
            </a:ln>
          </p:spPr>
        </p:sp>
        <p:sp>
          <p:nvSpPr>
            <p:cNvPr id="14" name="Rectangle 14"/>
            <p:cNvSpPr/>
            <p:nvPr/>
          </p:nvSpPr>
          <p:spPr>
            <a:xfrm>
              <a:off x="952500" y="1447800"/>
              <a:ext cx="6953250" cy="838200"/>
            </a:xfrm>
            <a:prstGeom prst="rect">
              <a:avLst/>
            </a:prstGeom>
            <a:noFill/>
            <a:ln>
              <a:noFill/>
            </a:ln>
          </p:spPr>
        </p:sp>
        <p:sp>
          <p:nvSpPr>
            <p:cNvPr id="15" name="Rectangle 15"/>
            <p:cNvSpPr/>
            <p:nvPr/>
          </p:nvSpPr>
          <p:spPr>
            <a:xfrm>
              <a:off x="1524000" y="2457450"/>
              <a:ext cx="5810250" cy="838200"/>
            </a:xfrm>
            <a:prstGeom prst="rect">
              <a:avLst/>
            </a:prstGeom>
            <a:noFill/>
            <a:ln>
              <a:noFill/>
            </a:ln>
          </p:spPr>
        </p:sp>
        <p:sp>
          <p:nvSpPr>
            <p:cNvPr id="16" name="Rectangle 16"/>
            <p:cNvSpPr/>
            <p:nvPr/>
          </p:nvSpPr>
          <p:spPr>
            <a:xfrm>
              <a:off x="2000250" y="3467100"/>
              <a:ext cx="4857750" cy="838200"/>
            </a:xfrm>
            <a:prstGeom prst="rect">
              <a:avLst/>
            </a:prstGeom>
            <a:noFill/>
            <a:ln>
              <a:noFill/>
            </a:ln>
          </p:spPr>
        </p:sp>
        <p:sp>
          <p:nvSpPr>
            <p:cNvPr id="17" name="Rectangle 17"/>
            <p:cNvSpPr/>
            <p:nvPr/>
          </p:nvSpPr>
          <p:spPr>
            <a:xfrm>
              <a:off x="2476500" y="4476750"/>
              <a:ext cx="3905250" cy="838200"/>
            </a:xfrm>
            <a:prstGeom prst="rect">
              <a:avLst/>
            </a:prstGeom>
            <a:noFill/>
            <a:ln>
              <a:noFill/>
            </a:ln>
          </p:spPr>
        </p:sp>
        <p:sp>
          <p:nvSpPr>
            <p:cNvPr id="18" name="TextBox 18"/>
            <p:cNvSpPr txBox="1"/>
            <p:nvPr/>
          </p:nvSpPr>
          <p:spPr>
            <a:xfrm>
              <a:off x="3220233" y="1653064"/>
              <a:ext cx="2417783" cy="259080"/>
            </a:xfrm>
            <a:prstGeom prst="rect">
              <a:avLst/>
            </a:prstGeom>
            <a:noFill/>
            <a:ln>
              <a:noFill/>
            </a:ln>
          </p:spPr>
          <p:txBody>
            <a:bodyPr wrap="none" lIns="0" tIns="0" rIns="0" bIns="0" anchor="t" anchorCtr="0">
              <a:spAutoFit/>
            </a:bodyPr>
            <a:lstStyle/>
            <a:p>
              <a:pPr algn="ctr"/>
              <a:r>
                <a:rPr lang="en-US" sz="1275" b="1" dirty="0">
                  <a:solidFill>
                    <a:srgbClr val="FFFFFF"/>
                  </a:solidFill>
                  <a:latin typeface="Arial"/>
                  <a:ea typeface="Microsoft YaHei"/>
                  <a:cs typeface="Arial"/>
                </a:rPr>
                <a:t>Accounts started · 1,200</a:t>
              </a:r>
            </a:p>
          </p:txBody>
        </p:sp>
        <p:sp>
          <p:nvSpPr>
            <p:cNvPr id="19" name="TextBox 19"/>
            <p:cNvSpPr txBox="1"/>
            <p:nvPr/>
          </p:nvSpPr>
          <p:spPr>
            <a:xfrm>
              <a:off x="4181927" y="1944052"/>
              <a:ext cx="494395" cy="213360"/>
            </a:xfrm>
            <a:prstGeom prst="rect">
              <a:avLst/>
            </a:prstGeom>
            <a:noFill/>
            <a:ln>
              <a:noFill/>
            </a:ln>
          </p:spPr>
          <p:txBody>
            <a:bodyPr wrap="none" lIns="0" tIns="0" rIns="0" bIns="0" anchor="t" anchorCtr="0">
              <a:spAutoFit/>
            </a:bodyPr>
            <a:lstStyle/>
            <a:p>
              <a:pPr algn="ctr"/>
              <a:r>
                <a:rPr lang="en-US" sz="1050" dirty="0">
                  <a:solidFill>
                    <a:srgbClr val="B9B5AC"/>
                  </a:solidFill>
                  <a:latin typeface="Consolas"/>
                  <a:ea typeface="Microsoft YaHei"/>
                  <a:cs typeface="Consolas"/>
                </a:rPr>
                <a:t>100.0%</a:t>
              </a:r>
            </a:p>
          </p:txBody>
        </p:sp>
        <p:sp>
          <p:nvSpPr>
            <p:cNvPr id="20" name="TextBox 20"/>
            <p:cNvSpPr txBox="1"/>
            <p:nvPr/>
          </p:nvSpPr>
          <p:spPr>
            <a:xfrm>
              <a:off x="2892730" y="2662714"/>
              <a:ext cx="3072790" cy="259080"/>
            </a:xfrm>
            <a:prstGeom prst="rect">
              <a:avLst/>
            </a:prstGeom>
            <a:noFill/>
            <a:ln>
              <a:noFill/>
            </a:ln>
          </p:spPr>
          <p:txBody>
            <a:bodyPr wrap="none" lIns="0" tIns="0" rIns="0" bIns="0" anchor="t" anchorCtr="0">
              <a:spAutoFit/>
            </a:bodyPr>
            <a:lstStyle/>
            <a:p>
              <a:pPr algn="ctr"/>
              <a:r>
                <a:rPr lang="en-US" sz="1275" b="1" dirty="0">
                  <a:solidFill>
                    <a:srgbClr val="FFFFFF"/>
                  </a:solidFill>
                  <a:latin typeface="Arial"/>
                  <a:ea typeface="Microsoft YaHei"/>
                  <a:cs typeface="Arial"/>
                </a:rPr>
                <a:t>Source connected by day 7 · 802</a:t>
              </a:r>
            </a:p>
          </p:txBody>
        </p:sp>
        <p:sp>
          <p:nvSpPr>
            <p:cNvPr id="21" name="TextBox 21"/>
            <p:cNvSpPr txBox="1"/>
            <p:nvPr/>
          </p:nvSpPr>
          <p:spPr>
            <a:xfrm>
              <a:off x="4204930" y="2953702"/>
              <a:ext cx="448389" cy="213360"/>
            </a:xfrm>
            <a:prstGeom prst="rect">
              <a:avLst/>
            </a:prstGeom>
            <a:noFill/>
            <a:ln>
              <a:noFill/>
            </a:ln>
          </p:spPr>
          <p:txBody>
            <a:bodyPr wrap="none" lIns="0" tIns="0" rIns="0" bIns="0" anchor="t" anchorCtr="0">
              <a:spAutoFit/>
            </a:bodyPr>
            <a:lstStyle/>
            <a:p>
              <a:pPr algn="ctr"/>
              <a:r>
                <a:rPr lang="en-US" sz="1050" dirty="0">
                  <a:solidFill>
                    <a:srgbClr val="FFFFFF"/>
                  </a:solidFill>
                  <a:latin typeface="Consolas"/>
                  <a:ea typeface="Microsoft YaHei"/>
                  <a:cs typeface="Consolas"/>
                </a:rPr>
                <a:t>66.8%</a:t>
              </a:r>
            </a:p>
          </p:txBody>
        </p:sp>
        <p:sp>
          <p:nvSpPr>
            <p:cNvPr id="22" name="TextBox 22"/>
            <p:cNvSpPr txBox="1"/>
            <p:nvPr/>
          </p:nvSpPr>
          <p:spPr>
            <a:xfrm>
              <a:off x="2814520" y="3672364"/>
              <a:ext cx="3229210" cy="259080"/>
            </a:xfrm>
            <a:prstGeom prst="rect">
              <a:avLst/>
            </a:prstGeom>
            <a:noFill/>
            <a:ln>
              <a:noFill/>
            </a:ln>
          </p:spPr>
          <p:txBody>
            <a:bodyPr wrap="none" lIns="0" tIns="0" rIns="0" bIns="0" anchor="t" anchorCtr="0">
              <a:spAutoFit/>
            </a:bodyPr>
            <a:lstStyle/>
            <a:p>
              <a:pPr algn="ctr"/>
              <a:r>
                <a:rPr lang="en-US" sz="1275" b="1" dirty="0">
                  <a:solidFill>
                    <a:srgbClr val="171717"/>
                  </a:solidFill>
                  <a:latin typeface="Arial"/>
                  <a:ea typeface="Microsoft YaHei"/>
                  <a:cs typeface="Arial"/>
                </a:rPr>
                <a:t>First workflow live by day 7 · 557</a:t>
              </a:r>
            </a:p>
          </p:txBody>
        </p:sp>
        <p:sp>
          <p:nvSpPr>
            <p:cNvPr id="23" name="TextBox 23"/>
            <p:cNvSpPr txBox="1"/>
            <p:nvPr/>
          </p:nvSpPr>
          <p:spPr>
            <a:xfrm>
              <a:off x="4204930" y="3963352"/>
              <a:ext cx="448389" cy="213360"/>
            </a:xfrm>
            <a:prstGeom prst="rect">
              <a:avLst/>
            </a:prstGeom>
            <a:noFill/>
            <a:ln>
              <a:noFill/>
            </a:ln>
          </p:spPr>
          <p:txBody>
            <a:bodyPr wrap="none" lIns="0" tIns="0" rIns="0" bIns="0" anchor="t" anchorCtr="0">
              <a:spAutoFit/>
            </a:bodyPr>
            <a:lstStyle/>
            <a:p>
              <a:pPr algn="ctr"/>
              <a:r>
                <a:rPr lang="en-US" sz="1050" dirty="0">
                  <a:solidFill>
                    <a:srgbClr val="171717"/>
                  </a:solidFill>
                  <a:latin typeface="Consolas"/>
                  <a:ea typeface="Microsoft YaHei"/>
                  <a:cs typeface="Consolas"/>
                </a:rPr>
                <a:t>46.4%</a:t>
              </a:r>
            </a:p>
          </p:txBody>
        </p:sp>
        <p:sp>
          <p:nvSpPr>
            <p:cNvPr id="24" name="TextBox 24"/>
            <p:cNvSpPr txBox="1"/>
            <p:nvPr/>
          </p:nvSpPr>
          <p:spPr>
            <a:xfrm>
              <a:off x="3264226" y="4682014"/>
              <a:ext cx="2329797" cy="259080"/>
            </a:xfrm>
            <a:prstGeom prst="rect">
              <a:avLst/>
            </a:prstGeom>
            <a:noFill/>
            <a:ln>
              <a:noFill/>
            </a:ln>
          </p:spPr>
          <p:txBody>
            <a:bodyPr wrap="none" lIns="0" tIns="0" rIns="0" bIns="0" anchor="t" anchorCtr="0">
              <a:spAutoFit/>
            </a:bodyPr>
            <a:lstStyle/>
            <a:p>
              <a:pPr algn="ctr"/>
              <a:r>
                <a:rPr lang="en-US" sz="1275" b="1" dirty="0">
                  <a:solidFill>
                    <a:srgbClr val="FFFFFF"/>
                  </a:solidFill>
                  <a:latin typeface="Arial"/>
                  <a:ea typeface="Microsoft YaHei"/>
                  <a:cs typeface="Arial"/>
                </a:rPr>
                <a:t>Activated by day 14 · 317</a:t>
              </a:r>
            </a:p>
          </p:txBody>
        </p:sp>
        <p:sp>
          <p:nvSpPr>
            <p:cNvPr id="25" name="TextBox 25"/>
            <p:cNvSpPr txBox="1"/>
            <p:nvPr/>
          </p:nvSpPr>
          <p:spPr>
            <a:xfrm>
              <a:off x="4204930" y="4973002"/>
              <a:ext cx="448389" cy="213360"/>
            </a:xfrm>
            <a:prstGeom prst="rect">
              <a:avLst/>
            </a:prstGeom>
            <a:noFill/>
            <a:ln>
              <a:noFill/>
            </a:ln>
          </p:spPr>
          <p:txBody>
            <a:bodyPr wrap="none" lIns="0" tIns="0" rIns="0" bIns="0" anchor="t" anchorCtr="0">
              <a:spAutoFit/>
            </a:bodyPr>
            <a:lstStyle/>
            <a:p>
              <a:pPr algn="ctr"/>
              <a:r>
                <a:rPr lang="en-US" sz="1050" dirty="0">
                  <a:solidFill>
                    <a:srgbClr val="FFFFFF"/>
                  </a:solidFill>
                  <a:latin typeface="Consolas"/>
                  <a:ea typeface="Microsoft YaHei"/>
                  <a:cs typeface="Consolas"/>
                </a:rPr>
                <a:t>26.4%</a:t>
              </a:r>
            </a:p>
          </p:txBody>
        </p:sp>
      </p:grpSp>
      <p:grpSp>
        <p:nvGrpSpPr>
          <p:cNvPr id="38" name="Group 38"/>
          <p:cNvGrpSpPr/>
          <p:nvPr/>
        </p:nvGrpSpPr>
        <p:grpSpPr>
          <a:xfrm>
            <a:off x="8401050" y="1447800"/>
            <a:ext cx="3448050" cy="3867150"/>
            <a:chOff x="8401050" y="1447800"/>
            <a:chExt cx="3448050" cy="3867150"/>
          </a:xfrm>
        </p:grpSpPr>
        <p:sp>
          <p:nvSpPr>
            <p:cNvPr id="27" name="Rectangle 27"/>
            <p:cNvSpPr/>
            <p:nvPr/>
          </p:nvSpPr>
          <p:spPr>
            <a:xfrm>
              <a:off x="8401050" y="1447800"/>
              <a:ext cx="3448050" cy="3867150"/>
            </a:xfrm>
            <a:prstGeom prst="rect">
              <a:avLst/>
            </a:prstGeom>
            <a:solidFill>
              <a:srgbClr val="171717"/>
            </a:solidFill>
            <a:ln>
              <a:noFill/>
            </a:ln>
          </p:spPr>
        </p:sp>
        <p:sp>
          <p:nvSpPr>
            <p:cNvPr id="28" name="TextBox 28"/>
            <p:cNvSpPr txBox="1"/>
            <p:nvPr/>
          </p:nvSpPr>
          <p:spPr>
            <a:xfrm>
              <a:off x="8657272" y="1692116"/>
              <a:ext cx="1430703" cy="167640"/>
            </a:xfrm>
            <a:prstGeom prst="rect">
              <a:avLst/>
            </a:prstGeom>
            <a:noFill/>
            <a:ln>
              <a:noFill/>
            </a:ln>
          </p:spPr>
          <p:txBody>
            <a:bodyPr wrap="none" lIns="0" tIns="0" rIns="0" bIns="0" anchor="t" anchorCtr="0">
              <a:spAutoFit/>
            </a:bodyPr>
            <a:lstStyle/>
            <a:p>
              <a:pPr algn="l"/>
              <a:r>
                <a:rPr lang="en-US" sz="825" dirty="0">
                  <a:solidFill>
                    <a:srgbClr val="D6A51F"/>
                  </a:solidFill>
                  <a:latin typeface="Consolas"/>
                  <a:ea typeface="Microsoft YaHei"/>
                  <a:cs typeface="Consolas"/>
                </a:rPr>
                <a:t>WHY ACTIVATION MATTERS</a:t>
              </a:r>
            </a:p>
          </p:txBody>
        </p:sp>
        <p:sp>
          <p:nvSpPr>
            <p:cNvPr id="29" name="TextBox 29"/>
            <p:cNvSpPr txBox="1"/>
            <p:nvPr/>
          </p:nvSpPr>
          <p:spPr>
            <a:xfrm>
              <a:off x="8625840" y="2072640"/>
              <a:ext cx="1348978" cy="670560"/>
            </a:xfrm>
            <a:prstGeom prst="rect">
              <a:avLst/>
            </a:prstGeom>
            <a:noFill/>
            <a:ln>
              <a:noFill/>
            </a:ln>
          </p:spPr>
          <p:txBody>
            <a:bodyPr wrap="none" lIns="0" tIns="0" rIns="0" bIns="0" anchor="t" anchorCtr="0">
              <a:spAutoFit/>
            </a:bodyPr>
            <a:lstStyle/>
            <a:p>
              <a:pPr algn="l"/>
              <a:r>
                <a:rPr lang="en-US" sz="3300" b="1" dirty="0">
                  <a:solidFill>
                    <a:srgbClr val="FFFFFF"/>
                  </a:solidFill>
                  <a:latin typeface="Consolas"/>
                  <a:ea typeface="Microsoft YaHei"/>
                  <a:cs typeface="Consolas"/>
                </a:rPr>
                <a:t>81.4%</a:t>
              </a:r>
            </a:p>
          </p:txBody>
        </p:sp>
        <p:sp>
          <p:nvSpPr>
            <p:cNvPr id="30" name="TextBox 30"/>
            <p:cNvSpPr txBox="1"/>
            <p:nvPr/>
          </p:nvSpPr>
          <p:spPr>
            <a:xfrm>
              <a:off x="8654415" y="2572702"/>
              <a:ext cx="2480310" cy="213360"/>
            </a:xfrm>
            <a:prstGeom prst="rect">
              <a:avLst/>
            </a:prstGeom>
            <a:noFill/>
            <a:ln>
              <a:noFill/>
            </a:ln>
          </p:spPr>
          <p:txBody>
            <a:bodyPr wrap="none" lIns="0" tIns="0" rIns="0" bIns="0" anchor="t" anchorCtr="0">
              <a:spAutoFit/>
            </a:bodyPr>
            <a:lstStyle/>
            <a:p>
              <a:pPr algn="l"/>
              <a:r>
                <a:rPr lang="en-US" sz="1050" dirty="0">
                  <a:solidFill>
                    <a:srgbClr val="B9B5AC"/>
                  </a:solidFill>
                  <a:latin typeface="Arial"/>
                  <a:ea typeface="Microsoft YaHei"/>
                  <a:cs typeface="Arial"/>
                </a:rPr>
                <a:t>Day-60 retention when activated</a:t>
              </a:r>
            </a:p>
          </p:txBody>
        </p:sp>
        <p:sp>
          <p:nvSpPr>
            <p:cNvPr id="31" name="Line 31"/>
            <p:cNvSpPr/>
            <p:nvPr/>
          </p:nvSpPr>
          <p:spPr>
            <a:xfrm>
              <a:off x="8667750" y="2971800"/>
              <a:ext cx="2895600" cy="9525"/>
            </a:xfrm>
            <a:custGeom>
              <a:avLst/>
              <a:gdLst/>
              <a:ahLst/>
              <a:cxnLst/>
              <a:rect l="l" t="t" r="r" b="b"/>
              <a:pathLst>
                <a:path w="2895600" h="9525">
                  <a:moveTo>
                    <a:pt x="0" y="0"/>
                  </a:moveTo>
                  <a:lnTo>
                    <a:pt x="2895600" y="0"/>
                  </a:lnTo>
                </a:path>
              </a:pathLst>
            </a:custGeom>
            <a:noFill/>
            <a:ln w="9525">
              <a:solidFill>
                <a:srgbClr val="57534E"/>
              </a:solidFill>
            </a:ln>
          </p:spPr>
        </p:sp>
        <p:sp>
          <p:nvSpPr>
            <p:cNvPr id="32" name="TextBox 32"/>
            <p:cNvSpPr txBox="1"/>
            <p:nvPr/>
          </p:nvSpPr>
          <p:spPr>
            <a:xfrm>
              <a:off x="8625840" y="3139440"/>
              <a:ext cx="1475494" cy="670560"/>
            </a:xfrm>
            <a:prstGeom prst="rect">
              <a:avLst/>
            </a:prstGeom>
            <a:noFill/>
            <a:ln>
              <a:noFill/>
            </a:ln>
          </p:spPr>
          <p:txBody>
            <a:bodyPr wrap="none" lIns="0" tIns="0" rIns="0" bIns="0" anchor="t" anchorCtr="0">
              <a:spAutoFit/>
            </a:bodyPr>
            <a:lstStyle/>
            <a:p>
              <a:pPr algn="l"/>
              <a:r>
                <a:rPr lang="en-US" sz="3300" b="1" dirty="0">
                  <a:solidFill>
                    <a:srgbClr val="FFFFFF"/>
                  </a:solidFill>
                  <a:latin typeface="Consolas"/>
                  <a:ea typeface="Microsoft YaHei"/>
                  <a:cs typeface="Consolas"/>
                </a:rPr>
                <a:t>48.0%</a:t>
              </a:r>
            </a:p>
          </p:txBody>
        </p:sp>
        <p:sp>
          <p:nvSpPr>
            <p:cNvPr id="33" name="TextBox 33"/>
            <p:cNvSpPr txBox="1"/>
            <p:nvPr/>
          </p:nvSpPr>
          <p:spPr>
            <a:xfrm>
              <a:off x="8654415" y="3639502"/>
              <a:ext cx="2779347" cy="213360"/>
            </a:xfrm>
            <a:prstGeom prst="rect">
              <a:avLst/>
            </a:prstGeom>
            <a:noFill/>
            <a:ln>
              <a:noFill/>
            </a:ln>
          </p:spPr>
          <p:txBody>
            <a:bodyPr wrap="none" lIns="0" tIns="0" rIns="0" bIns="0" anchor="t" anchorCtr="0">
              <a:spAutoFit/>
            </a:bodyPr>
            <a:lstStyle/>
            <a:p>
              <a:pPr algn="l"/>
              <a:r>
                <a:rPr lang="en-US" sz="1050" dirty="0">
                  <a:solidFill>
                    <a:srgbClr val="B9B5AC"/>
                  </a:solidFill>
                  <a:latin typeface="Arial"/>
                  <a:ea typeface="Microsoft YaHei"/>
                  <a:cs typeface="Arial"/>
                </a:rPr>
                <a:t>Day-60 retention when not activated</a:t>
              </a:r>
            </a:p>
          </p:txBody>
        </p:sp>
        <p:sp>
          <p:nvSpPr>
            <p:cNvPr id="34" name="Rectangle 34"/>
            <p:cNvSpPr/>
            <p:nvPr/>
          </p:nvSpPr>
          <p:spPr>
            <a:xfrm>
              <a:off x="8667750" y="4152900"/>
              <a:ext cx="2571750" cy="400050"/>
            </a:xfrm>
            <a:prstGeom prst="rect">
              <a:avLst/>
            </a:prstGeom>
            <a:solidFill>
              <a:srgbClr val="D6A51F"/>
            </a:solidFill>
            <a:ln>
              <a:noFill/>
            </a:ln>
          </p:spPr>
        </p:sp>
        <p:sp>
          <p:nvSpPr>
            <p:cNvPr id="35" name="TextBox 35"/>
            <p:cNvSpPr txBox="1"/>
            <p:nvPr/>
          </p:nvSpPr>
          <p:spPr>
            <a:xfrm>
              <a:off x="8843962" y="4288631"/>
              <a:ext cx="2098834" cy="228600"/>
            </a:xfrm>
            <a:prstGeom prst="rect">
              <a:avLst/>
            </a:prstGeom>
            <a:noFill/>
            <a:ln>
              <a:noFill/>
            </a:ln>
          </p:spPr>
          <p:txBody>
            <a:bodyPr wrap="none" lIns="0" tIns="0" rIns="0" bIns="0" anchor="t" anchorCtr="0">
              <a:spAutoFit/>
            </a:bodyPr>
            <a:lstStyle/>
            <a:p>
              <a:pPr algn="l"/>
              <a:r>
                <a:rPr lang="en-US" sz="1125" b="1" dirty="0">
                  <a:solidFill>
                    <a:srgbClr val="171717"/>
                  </a:solidFill>
                  <a:latin typeface="Consolas"/>
                  <a:ea typeface="Microsoft YaHei"/>
                  <a:cs typeface="Consolas"/>
                </a:rPr>
                <a:t>+33.4 POINT ASSOCIATION</a:t>
              </a:r>
            </a:p>
          </p:txBody>
        </p:sp>
        <p:sp>
          <p:nvSpPr>
            <p:cNvPr id="36" name="TextBox 36"/>
            <p:cNvSpPr txBox="1"/>
            <p:nvPr/>
          </p:nvSpPr>
          <p:spPr>
            <a:xfrm>
              <a:off x="8656320" y="4808220"/>
              <a:ext cx="2612326" cy="182880"/>
            </a:xfrm>
            <a:prstGeom prst="rect">
              <a:avLst/>
            </a:prstGeom>
            <a:noFill/>
            <a:ln>
              <a:noFill/>
            </a:ln>
          </p:spPr>
          <p:txBody>
            <a:bodyPr wrap="none" lIns="0" tIns="0" rIns="0" bIns="0" anchor="t" anchorCtr="0">
              <a:spAutoFit/>
            </a:bodyPr>
            <a:lstStyle/>
            <a:p>
              <a:pPr algn="l"/>
              <a:r>
                <a:rPr lang="en-US" sz="900" dirty="0">
                  <a:solidFill>
                    <a:srgbClr val="B9B5AC"/>
                  </a:solidFill>
                  <a:latin typeface="Arial"/>
                  <a:ea typeface="Microsoft YaHei"/>
                  <a:cs typeface="Arial"/>
                </a:rPr>
                <a:t>Correlation only. Activation may reflect</a:t>
              </a:r>
            </a:p>
          </p:txBody>
        </p:sp>
        <p:sp>
          <p:nvSpPr>
            <p:cNvPr id="37" name="TextBox 37"/>
            <p:cNvSpPr txBox="1"/>
            <p:nvPr/>
          </p:nvSpPr>
          <p:spPr>
            <a:xfrm>
              <a:off x="8656320" y="4979670"/>
              <a:ext cx="2060257" cy="182880"/>
            </a:xfrm>
            <a:prstGeom prst="rect">
              <a:avLst/>
            </a:prstGeom>
            <a:noFill/>
            <a:ln>
              <a:noFill/>
            </a:ln>
          </p:spPr>
          <p:txBody>
            <a:bodyPr wrap="none" lIns="0" tIns="0" rIns="0" bIns="0" anchor="t" anchorCtr="0">
              <a:spAutoFit/>
            </a:bodyPr>
            <a:lstStyle/>
            <a:p>
              <a:pPr algn="l"/>
              <a:r>
                <a:rPr lang="en-US" sz="900" dirty="0">
                  <a:solidFill>
                    <a:srgbClr val="B9B5AC"/>
                  </a:solidFill>
                  <a:latin typeface="Arial"/>
                  <a:ea typeface="Microsoft YaHei"/>
                  <a:cs typeface="Arial"/>
                </a:rPr>
                <a:t>readiness—not cause retention.</a:t>
              </a:r>
            </a:p>
          </p:txBody>
        </p:sp>
      </p:grpSp>
      <p:grpSp>
        <p:nvGrpSpPr>
          <p:cNvPr id="41" name="Group 41"/>
          <p:cNvGrpSpPr/>
          <p:nvPr/>
        </p:nvGrpSpPr>
        <p:grpSpPr>
          <a:xfrm>
            <a:off x="334328" y="6438900"/>
            <a:ext cx="11514772" cy="228600"/>
            <a:chOff x="334328" y="6438900"/>
            <a:chExt cx="11514772" cy="228600"/>
          </a:xfrm>
        </p:grpSpPr>
        <p:sp>
          <p:nvSpPr>
            <p:cNvPr id="39" name="Rectangle 39"/>
            <p:cNvSpPr/>
            <p:nvPr/>
          </p:nvSpPr>
          <p:spPr>
            <a:xfrm>
              <a:off x="342900" y="6438900"/>
              <a:ext cx="11506200" cy="228600"/>
            </a:xfrm>
            <a:prstGeom prst="rect">
              <a:avLst/>
            </a:prstGeom>
            <a:noFill/>
            <a:ln>
              <a:noFill/>
            </a:ln>
          </p:spPr>
        </p:sp>
        <p:sp>
          <p:nvSpPr>
            <p:cNvPr id="40" name="TextBox 40"/>
            <p:cNvSpPr txBox="1"/>
            <p:nvPr/>
          </p:nvSpPr>
          <p:spPr>
            <a:xfrm>
              <a:off x="334328" y="6518434"/>
              <a:ext cx="3339417" cy="137160"/>
            </a:xfrm>
            <a:prstGeom prst="rect">
              <a:avLst/>
            </a:prstGeom>
            <a:noFill/>
            <a:ln>
              <a:noFill/>
            </a:ln>
          </p:spPr>
          <p:txBody>
            <a:bodyPr wrap="none" lIns="0" tIns="0" rIns="0" bIns="0" anchor="t" anchorCtr="0">
              <a:spAutoFit/>
            </a:bodyPr>
            <a:lstStyle/>
            <a:p>
              <a:pPr algn="l"/>
              <a:r>
                <a:rPr lang="en-US" sz="675" dirty="0">
                  <a:solidFill>
                    <a:srgbClr val="817C72"/>
                  </a:solidFill>
                  <a:latin typeface="Arial"/>
                  <a:ea typeface="Microsoft YaHei"/>
                  <a:cs typeface="Arial"/>
                </a:rPr>
                <a:t>SYNTHETIC PRODUCT USAGE · 04_product_usage.csv · n=1,200 accounts</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4F2EE"/>
            </a:solidFill>
            <a:ln>
              <a:noFill/>
            </a:ln>
          </p:spPr>
        </p:sp>
        <p:sp>
          <p:nvSpPr>
            <p:cNvPr id="3" name="Line 3"/>
            <p:cNvSpPr/>
            <p:nvPr/>
          </p:nvSpPr>
          <p:spPr>
            <a:xfrm>
              <a:off x="342900" y="419100"/>
              <a:ext cx="11506200" cy="9525"/>
            </a:xfrm>
            <a:custGeom>
              <a:avLst/>
              <a:gdLst/>
              <a:ahLst/>
              <a:cxnLst/>
              <a:rect l="l" t="t" r="r" b="b"/>
              <a:pathLst>
                <a:path w="11506200" h="9525">
                  <a:moveTo>
                    <a:pt x="0" y="0"/>
                  </a:moveTo>
                  <a:lnTo>
                    <a:pt x="11506200" y="0"/>
                  </a:lnTo>
                </a:path>
              </a:pathLst>
            </a:custGeom>
            <a:noFill/>
            <a:ln w="9525">
              <a:solidFill>
                <a:srgbClr val="171717"/>
              </a:solidFill>
            </a:ln>
          </p:spPr>
        </p:sp>
      </p:grpSp>
      <p:grpSp>
        <p:nvGrpSpPr>
          <p:cNvPr id="9" name="Group 9"/>
          <p:cNvGrpSpPr/>
          <p:nvPr/>
        </p:nvGrpSpPr>
        <p:grpSpPr>
          <a:xfrm>
            <a:off x="308610" y="171450"/>
            <a:ext cx="11549063" cy="952500"/>
            <a:chOff x="308610" y="171450"/>
            <a:chExt cx="11549063" cy="952500"/>
          </a:xfrm>
        </p:grpSpPr>
        <p:sp>
          <p:nvSpPr>
            <p:cNvPr id="5" name="Rectangle 5"/>
            <p:cNvSpPr/>
            <p:nvPr/>
          </p:nvSpPr>
          <p:spPr>
            <a:xfrm>
              <a:off x="342900" y="171450"/>
              <a:ext cx="11506200" cy="952500"/>
            </a:xfrm>
            <a:prstGeom prst="rect">
              <a:avLst/>
            </a:prstGeom>
            <a:noFill/>
            <a:ln>
              <a:noFill/>
            </a:ln>
          </p:spPr>
        </p:sp>
        <p:sp>
          <p:nvSpPr>
            <p:cNvPr id="6" name="TextBox 6"/>
            <p:cNvSpPr txBox="1"/>
            <p:nvPr/>
          </p:nvSpPr>
          <p:spPr>
            <a:xfrm>
              <a:off x="334328" y="231934"/>
              <a:ext cx="1150858" cy="137160"/>
            </a:xfrm>
            <a:prstGeom prst="rect">
              <a:avLst/>
            </a:prstGeom>
            <a:noFill/>
            <a:ln>
              <a:noFill/>
            </a:ln>
          </p:spPr>
          <p:txBody>
            <a:bodyPr wrap="none" lIns="0" tIns="0" rIns="0" bIns="0" anchor="t" anchorCtr="0">
              <a:spAutoFit/>
            </a:bodyPr>
            <a:lstStyle/>
            <a:p>
              <a:pPr algn="l"/>
              <a:r>
                <a:rPr lang="en-US" sz="675" dirty="0">
                  <a:solidFill>
                    <a:srgbClr val="57534E"/>
                  </a:solidFill>
                  <a:latin typeface="Consolas"/>
                  <a:ea typeface="Microsoft YaHei"/>
                  <a:cs typeface="Consolas"/>
                </a:rPr>
                <a:t>05 · CUSTOMER EVIDENCE</a:t>
              </a:r>
            </a:p>
          </p:txBody>
        </p:sp>
        <p:sp>
          <p:nvSpPr>
            <p:cNvPr id="7" name="TextBox 7"/>
            <p:cNvSpPr txBox="1"/>
            <p:nvPr/>
          </p:nvSpPr>
          <p:spPr>
            <a:xfrm>
              <a:off x="11534918" y="231934"/>
              <a:ext cx="322755" cy="137160"/>
            </a:xfrm>
            <a:prstGeom prst="rect">
              <a:avLst/>
            </a:prstGeom>
            <a:noFill/>
            <a:ln>
              <a:noFill/>
            </a:ln>
          </p:spPr>
          <p:txBody>
            <a:bodyPr wrap="none" lIns="0" tIns="0" rIns="0" bIns="0" anchor="t" anchorCtr="0">
              <a:spAutoFit/>
            </a:bodyPr>
            <a:lstStyle/>
            <a:p>
              <a:pPr algn="r"/>
              <a:r>
                <a:rPr lang="en-US" sz="675" dirty="0">
                  <a:solidFill>
                    <a:srgbClr val="817C72"/>
                  </a:solidFill>
                  <a:latin typeface="Consolas"/>
                  <a:ea typeface="Microsoft YaHei"/>
                  <a:cs typeface="Consolas"/>
                </a:rPr>
                <a:t>05 / 12</a:t>
              </a:r>
            </a:p>
          </p:txBody>
        </p:sp>
        <p:sp>
          <p:nvSpPr>
            <p:cNvPr id="8" name="TextBox 8"/>
            <p:cNvSpPr txBox="1"/>
            <p:nvPr/>
          </p:nvSpPr>
          <p:spPr>
            <a:xfrm>
              <a:off x="308610" y="546735"/>
              <a:ext cx="11464861" cy="548640"/>
            </a:xfrm>
            <a:prstGeom prst="rect">
              <a:avLst/>
            </a:prstGeom>
            <a:noFill/>
            <a:ln>
              <a:noFill/>
            </a:ln>
          </p:spPr>
          <p:txBody>
            <a:bodyPr wrap="none" lIns="0" tIns="0" rIns="0" bIns="0" anchor="t" anchorCtr="0">
              <a:spAutoFit/>
            </a:bodyPr>
            <a:lstStyle/>
            <a:p>
              <a:pPr algn="l"/>
              <a:r>
                <a:rPr lang="en-US" sz="2700" dirty="0">
                  <a:solidFill>
                    <a:srgbClr val="171717"/>
                  </a:solidFill>
                  <a:latin typeface="Georgia"/>
                  <a:ea typeface="SimSun"/>
                  <a:cs typeface="Georgia"/>
                </a:rPr>
                <a:t>Customers want a safe next action—not more instructions.</a:t>
              </a:r>
            </a:p>
          </p:txBody>
        </p:sp>
      </p:grpSp>
      <p:grpSp>
        <p:nvGrpSpPr>
          <p:cNvPr id="18" name="Group 18"/>
          <p:cNvGrpSpPr/>
          <p:nvPr/>
        </p:nvGrpSpPr>
        <p:grpSpPr>
          <a:xfrm>
            <a:off x="400050" y="1390650"/>
            <a:ext cx="7143750" cy="1257300"/>
            <a:chOff x="400050" y="1390650"/>
            <a:chExt cx="7143750" cy="1257300"/>
          </a:xfrm>
        </p:grpSpPr>
        <p:sp>
          <p:nvSpPr>
            <p:cNvPr id="10" name="Rectangle 10"/>
            <p:cNvSpPr/>
            <p:nvPr/>
          </p:nvSpPr>
          <p:spPr>
            <a:xfrm>
              <a:off x="400050" y="1390650"/>
              <a:ext cx="7143750" cy="1257300"/>
            </a:xfrm>
            <a:prstGeom prst="rect">
              <a:avLst/>
            </a:prstGeom>
            <a:noFill/>
            <a:ln>
              <a:noFill/>
            </a:ln>
          </p:spPr>
        </p:sp>
        <p:grpSp>
          <p:nvGrpSpPr>
            <p:cNvPr id="13" name="Group 13"/>
            <p:cNvGrpSpPr/>
            <p:nvPr/>
          </p:nvGrpSpPr>
          <p:grpSpPr>
            <a:xfrm>
              <a:off x="577850" y="1543050"/>
              <a:ext cx="177800" cy="152400"/>
              <a:chOff x="577850" y="1543050"/>
              <a:chExt cx="177800" cy="152400"/>
            </a:xfrm>
          </p:grpSpPr>
          <p:sp>
            <p:nvSpPr>
              <p:cNvPr id="11" name="Freeform 11"/>
              <p:cNvSpPr/>
              <p:nvPr/>
            </p:nvSpPr>
            <p:spPr>
              <a:xfrm>
                <a:off x="577850" y="1543050"/>
                <a:ext cx="63500" cy="152400"/>
              </a:xfrm>
              <a:custGeom>
                <a:avLst/>
                <a:gdLst/>
                <a:ahLst/>
                <a:cxnLst/>
                <a:rect l="l" t="t" r="r" b="b"/>
                <a:pathLst>
                  <a:path w="63500" h="152400">
                    <a:moveTo>
                      <a:pt x="63500" y="63500"/>
                    </a:moveTo>
                    <a:lnTo>
                      <a:pt x="12700" y="63500"/>
                    </a:lnTo>
                    <a:cubicBezTo>
                      <a:pt x="5686" y="63500"/>
                      <a:pt x="0" y="57814"/>
                      <a:pt x="0" y="50800"/>
                    </a:cubicBezTo>
                    <a:lnTo>
                      <a:pt x="0" y="12700"/>
                    </a:lnTo>
                    <a:cubicBezTo>
                      <a:pt x="0" y="5686"/>
                      <a:pt x="5686" y="0"/>
                      <a:pt x="12700" y="0"/>
                    </a:cubicBezTo>
                    <a:lnTo>
                      <a:pt x="50800" y="0"/>
                    </a:lnTo>
                    <a:cubicBezTo>
                      <a:pt x="57814" y="0"/>
                      <a:pt x="63500" y="5686"/>
                      <a:pt x="63500" y="12700"/>
                    </a:cubicBezTo>
                    <a:lnTo>
                      <a:pt x="63500" y="88900"/>
                    </a:lnTo>
                    <a:cubicBezTo>
                      <a:pt x="63500" y="122771"/>
                      <a:pt x="46571" y="143929"/>
                      <a:pt x="12700" y="152400"/>
                    </a:cubicBezTo>
                  </a:path>
                </a:pathLst>
              </a:custGeom>
              <a:noFill/>
              <a:ln w="19050">
                <a:solidFill>
                  <a:srgbClr val="D6A51F"/>
                </a:solidFill>
              </a:ln>
            </p:spPr>
          </p:sp>
          <p:sp>
            <p:nvSpPr>
              <p:cNvPr id="12" name="Freeform 12"/>
              <p:cNvSpPr/>
              <p:nvPr/>
            </p:nvSpPr>
            <p:spPr>
              <a:xfrm>
                <a:off x="692150" y="1543050"/>
                <a:ext cx="63500" cy="152400"/>
              </a:xfrm>
              <a:custGeom>
                <a:avLst/>
                <a:gdLst/>
                <a:ahLst/>
                <a:cxnLst/>
                <a:rect l="l" t="t" r="r" b="b"/>
                <a:pathLst>
                  <a:path w="63500" h="152400">
                    <a:moveTo>
                      <a:pt x="63500" y="63500"/>
                    </a:moveTo>
                    <a:lnTo>
                      <a:pt x="12700" y="63500"/>
                    </a:lnTo>
                    <a:cubicBezTo>
                      <a:pt x="5686" y="63500"/>
                      <a:pt x="0" y="57814"/>
                      <a:pt x="0" y="50800"/>
                    </a:cubicBezTo>
                    <a:lnTo>
                      <a:pt x="0" y="12700"/>
                    </a:lnTo>
                    <a:cubicBezTo>
                      <a:pt x="0" y="5686"/>
                      <a:pt x="5686" y="0"/>
                      <a:pt x="12700" y="0"/>
                    </a:cubicBezTo>
                    <a:lnTo>
                      <a:pt x="50800" y="0"/>
                    </a:lnTo>
                    <a:cubicBezTo>
                      <a:pt x="57814" y="0"/>
                      <a:pt x="63500" y="5686"/>
                      <a:pt x="63500" y="12700"/>
                    </a:cubicBezTo>
                    <a:lnTo>
                      <a:pt x="63500" y="88900"/>
                    </a:lnTo>
                    <a:cubicBezTo>
                      <a:pt x="63500" y="122771"/>
                      <a:pt x="46571" y="143929"/>
                      <a:pt x="12700" y="152400"/>
                    </a:cubicBezTo>
                  </a:path>
                </a:pathLst>
              </a:custGeom>
              <a:noFill/>
              <a:ln w="19050">
                <a:solidFill>
                  <a:srgbClr val="D6A51F"/>
                </a:solidFill>
              </a:ln>
            </p:spPr>
          </p:sp>
        </p:grpSp>
        <p:sp>
          <p:nvSpPr>
            <p:cNvPr id="14" name="TextBox 14"/>
            <p:cNvSpPr txBox="1"/>
            <p:nvPr/>
          </p:nvSpPr>
          <p:spPr>
            <a:xfrm>
              <a:off x="986790" y="1463040"/>
              <a:ext cx="5198364" cy="365760"/>
            </a:xfrm>
            <a:prstGeom prst="rect">
              <a:avLst/>
            </a:prstGeom>
            <a:noFill/>
            <a:ln>
              <a:noFill/>
            </a:ln>
          </p:spPr>
          <p:txBody>
            <a:bodyPr wrap="none" lIns="0" tIns="0" rIns="0" bIns="0" anchor="t" anchorCtr="0">
              <a:spAutoFit/>
            </a:bodyPr>
            <a:lstStyle/>
            <a:p>
              <a:pPr algn="l"/>
              <a:r>
                <a:rPr lang="en-US" sz="1800" dirty="0">
                  <a:solidFill>
                    <a:srgbClr val="171717"/>
                  </a:solidFill>
                  <a:latin typeface="Georgia"/>
                  <a:ea typeface="SimSun"/>
                  <a:cs typeface="Georgia"/>
                </a:rPr>
                <a:t>“I spent forty minutes deciding whether</a:t>
              </a:r>
            </a:p>
          </p:txBody>
        </p:sp>
        <p:sp>
          <p:nvSpPr>
            <p:cNvPr id="15" name="TextBox 15"/>
            <p:cNvSpPr txBox="1"/>
            <p:nvPr/>
          </p:nvSpPr>
          <p:spPr>
            <a:xfrm>
              <a:off x="986790" y="1748790"/>
              <a:ext cx="4028503" cy="365760"/>
            </a:xfrm>
            <a:prstGeom prst="rect">
              <a:avLst/>
            </a:prstGeom>
            <a:noFill/>
            <a:ln>
              <a:noFill/>
            </a:ln>
          </p:spPr>
          <p:txBody>
            <a:bodyPr wrap="none" lIns="0" tIns="0" rIns="0" bIns="0" anchor="t" anchorCtr="0">
              <a:spAutoFit/>
            </a:bodyPr>
            <a:lstStyle/>
            <a:p>
              <a:pPr algn="l"/>
              <a:r>
                <a:rPr lang="en-US" sz="1800" dirty="0">
                  <a:solidFill>
                    <a:srgbClr val="171717"/>
                  </a:solidFill>
                  <a:latin typeface="Georgia"/>
                  <a:ea typeface="SimSun"/>
                  <a:cs typeface="Georgia"/>
                </a:rPr>
                <a:t>the connector needed my token</a:t>
              </a:r>
            </a:p>
          </p:txBody>
        </p:sp>
        <p:sp>
          <p:nvSpPr>
            <p:cNvPr id="16" name="TextBox 16"/>
            <p:cNvSpPr txBox="1"/>
            <p:nvPr/>
          </p:nvSpPr>
          <p:spPr>
            <a:xfrm>
              <a:off x="986790" y="2034540"/>
              <a:ext cx="2963799" cy="365760"/>
            </a:xfrm>
            <a:prstGeom prst="rect">
              <a:avLst/>
            </a:prstGeom>
            <a:noFill/>
            <a:ln>
              <a:noFill/>
            </a:ln>
          </p:spPr>
          <p:txBody>
            <a:bodyPr wrap="none" lIns="0" tIns="0" rIns="0" bIns="0" anchor="t" anchorCtr="0">
              <a:spAutoFit/>
            </a:bodyPr>
            <a:lstStyle/>
            <a:p>
              <a:pPr algn="l"/>
              <a:r>
                <a:rPr lang="en-US" sz="1800" dirty="0">
                  <a:solidFill>
                    <a:srgbClr val="171717"/>
                  </a:solidFill>
                  <a:latin typeface="Georgia"/>
                  <a:ea typeface="SimSun"/>
                  <a:cs typeface="Georgia"/>
                </a:rPr>
                <a:t>or a service account.”</a:t>
              </a:r>
            </a:p>
          </p:txBody>
        </p:sp>
        <p:sp>
          <p:nvSpPr>
            <p:cNvPr id="17" name="TextBox 17"/>
            <p:cNvSpPr txBox="1"/>
            <p:nvPr/>
          </p:nvSpPr>
          <p:spPr>
            <a:xfrm>
              <a:off x="999172" y="2396966"/>
              <a:ext cx="3232047" cy="167640"/>
            </a:xfrm>
            <a:prstGeom prst="rect">
              <a:avLst/>
            </a:prstGeom>
            <a:noFill/>
            <a:ln>
              <a:noFill/>
            </a:ln>
          </p:spPr>
          <p:txBody>
            <a:bodyPr wrap="none" lIns="0" tIns="0" rIns="0" bIns="0" anchor="t" anchorCtr="0">
              <a:spAutoFit/>
            </a:bodyPr>
            <a:lstStyle/>
            <a:p>
              <a:pPr algn="l"/>
              <a:r>
                <a:rPr lang="en-US" sz="825" dirty="0">
                  <a:solidFill>
                    <a:srgbClr val="325C77"/>
                  </a:solidFill>
                  <a:latin typeface="Consolas"/>
                  <a:ea typeface="Microsoft YaHei"/>
                  <a:cs typeface="Consolas"/>
                </a:rPr>
                <a:t>INT-02 · REVOPS MANAGER · INTEGRATION AUTHENTICATION</a:t>
              </a:r>
            </a:p>
          </p:txBody>
        </p:sp>
      </p:grpSp>
      <p:grpSp>
        <p:nvGrpSpPr>
          <p:cNvPr id="27" name="Group 27"/>
          <p:cNvGrpSpPr/>
          <p:nvPr/>
        </p:nvGrpSpPr>
        <p:grpSpPr>
          <a:xfrm>
            <a:off x="400050" y="2781300"/>
            <a:ext cx="7143750" cy="1257300"/>
            <a:chOff x="400050" y="2781300"/>
            <a:chExt cx="7143750" cy="1257300"/>
          </a:xfrm>
        </p:grpSpPr>
        <p:sp>
          <p:nvSpPr>
            <p:cNvPr id="19" name="Rectangle 19"/>
            <p:cNvSpPr/>
            <p:nvPr/>
          </p:nvSpPr>
          <p:spPr>
            <a:xfrm>
              <a:off x="400050" y="2781300"/>
              <a:ext cx="7143750" cy="1257300"/>
            </a:xfrm>
            <a:prstGeom prst="rect">
              <a:avLst/>
            </a:prstGeom>
            <a:noFill/>
            <a:ln>
              <a:noFill/>
            </a:ln>
          </p:spPr>
        </p:sp>
        <p:grpSp>
          <p:nvGrpSpPr>
            <p:cNvPr id="22" name="Group 22"/>
            <p:cNvGrpSpPr/>
            <p:nvPr/>
          </p:nvGrpSpPr>
          <p:grpSpPr>
            <a:xfrm>
              <a:off x="577850" y="2933700"/>
              <a:ext cx="177800" cy="152400"/>
              <a:chOff x="577850" y="2933700"/>
              <a:chExt cx="177800" cy="152400"/>
            </a:xfrm>
          </p:grpSpPr>
          <p:sp>
            <p:nvSpPr>
              <p:cNvPr id="20" name="Freeform 20"/>
              <p:cNvSpPr/>
              <p:nvPr/>
            </p:nvSpPr>
            <p:spPr>
              <a:xfrm>
                <a:off x="577850" y="2933700"/>
                <a:ext cx="63500" cy="152400"/>
              </a:xfrm>
              <a:custGeom>
                <a:avLst/>
                <a:gdLst/>
                <a:ahLst/>
                <a:cxnLst/>
                <a:rect l="l" t="t" r="r" b="b"/>
                <a:pathLst>
                  <a:path w="63500" h="152400">
                    <a:moveTo>
                      <a:pt x="63500" y="63500"/>
                    </a:moveTo>
                    <a:lnTo>
                      <a:pt x="12700" y="63500"/>
                    </a:lnTo>
                    <a:cubicBezTo>
                      <a:pt x="5686" y="63500"/>
                      <a:pt x="0" y="57814"/>
                      <a:pt x="0" y="50800"/>
                    </a:cubicBezTo>
                    <a:lnTo>
                      <a:pt x="0" y="12700"/>
                    </a:lnTo>
                    <a:cubicBezTo>
                      <a:pt x="0" y="5686"/>
                      <a:pt x="5686" y="0"/>
                      <a:pt x="12700" y="0"/>
                    </a:cubicBezTo>
                    <a:lnTo>
                      <a:pt x="50800" y="0"/>
                    </a:lnTo>
                    <a:cubicBezTo>
                      <a:pt x="57814" y="0"/>
                      <a:pt x="63500" y="5686"/>
                      <a:pt x="63500" y="12700"/>
                    </a:cubicBezTo>
                    <a:lnTo>
                      <a:pt x="63500" y="88900"/>
                    </a:lnTo>
                    <a:cubicBezTo>
                      <a:pt x="63500" y="122771"/>
                      <a:pt x="46571" y="143929"/>
                      <a:pt x="12700" y="152400"/>
                    </a:cubicBezTo>
                  </a:path>
                </a:pathLst>
              </a:custGeom>
              <a:noFill/>
              <a:ln w="19050">
                <a:solidFill>
                  <a:srgbClr val="D6A51F"/>
                </a:solidFill>
              </a:ln>
            </p:spPr>
          </p:sp>
          <p:sp>
            <p:nvSpPr>
              <p:cNvPr id="21" name="Freeform 21"/>
              <p:cNvSpPr/>
              <p:nvPr/>
            </p:nvSpPr>
            <p:spPr>
              <a:xfrm>
                <a:off x="692150" y="2933700"/>
                <a:ext cx="63500" cy="152400"/>
              </a:xfrm>
              <a:custGeom>
                <a:avLst/>
                <a:gdLst/>
                <a:ahLst/>
                <a:cxnLst/>
                <a:rect l="l" t="t" r="r" b="b"/>
                <a:pathLst>
                  <a:path w="63500" h="152400">
                    <a:moveTo>
                      <a:pt x="63500" y="63500"/>
                    </a:moveTo>
                    <a:lnTo>
                      <a:pt x="12700" y="63500"/>
                    </a:lnTo>
                    <a:cubicBezTo>
                      <a:pt x="5686" y="63500"/>
                      <a:pt x="0" y="57814"/>
                      <a:pt x="0" y="50800"/>
                    </a:cubicBezTo>
                    <a:lnTo>
                      <a:pt x="0" y="12700"/>
                    </a:lnTo>
                    <a:cubicBezTo>
                      <a:pt x="0" y="5686"/>
                      <a:pt x="5686" y="0"/>
                      <a:pt x="12700" y="0"/>
                    </a:cubicBezTo>
                    <a:lnTo>
                      <a:pt x="50800" y="0"/>
                    </a:lnTo>
                    <a:cubicBezTo>
                      <a:pt x="57814" y="0"/>
                      <a:pt x="63500" y="5686"/>
                      <a:pt x="63500" y="12700"/>
                    </a:cubicBezTo>
                    <a:lnTo>
                      <a:pt x="63500" y="88900"/>
                    </a:lnTo>
                    <a:cubicBezTo>
                      <a:pt x="63500" y="122771"/>
                      <a:pt x="46571" y="143929"/>
                      <a:pt x="12700" y="152400"/>
                    </a:cubicBezTo>
                  </a:path>
                </a:pathLst>
              </a:custGeom>
              <a:noFill/>
              <a:ln w="19050">
                <a:solidFill>
                  <a:srgbClr val="D6A51F"/>
                </a:solidFill>
              </a:ln>
            </p:spPr>
          </p:sp>
        </p:grpSp>
        <p:sp>
          <p:nvSpPr>
            <p:cNvPr id="23" name="TextBox 23"/>
            <p:cNvSpPr txBox="1"/>
            <p:nvPr/>
          </p:nvSpPr>
          <p:spPr>
            <a:xfrm>
              <a:off x="986790" y="2853690"/>
              <a:ext cx="5250942" cy="365760"/>
            </a:xfrm>
            <a:prstGeom prst="rect">
              <a:avLst/>
            </a:prstGeom>
            <a:noFill/>
            <a:ln>
              <a:noFill/>
            </a:ln>
          </p:spPr>
          <p:txBody>
            <a:bodyPr wrap="none" lIns="0" tIns="0" rIns="0" bIns="0" anchor="t" anchorCtr="0">
              <a:spAutoFit/>
            </a:bodyPr>
            <a:lstStyle/>
            <a:p>
              <a:pPr algn="l"/>
              <a:r>
                <a:rPr lang="en-US" sz="1800" dirty="0">
                  <a:solidFill>
                    <a:srgbClr val="171717"/>
                  </a:solidFill>
                  <a:latin typeface="Georgia"/>
                  <a:ea typeface="SimSun"/>
                  <a:cs typeface="Georgia"/>
                </a:rPr>
                <a:t>“There were twelve templates, and I had</a:t>
              </a:r>
            </a:p>
          </p:txBody>
        </p:sp>
        <p:sp>
          <p:nvSpPr>
            <p:cNvPr id="24" name="TextBox 24"/>
            <p:cNvSpPr txBox="1"/>
            <p:nvPr/>
          </p:nvSpPr>
          <p:spPr>
            <a:xfrm>
              <a:off x="986790" y="3139440"/>
              <a:ext cx="3818191" cy="365760"/>
            </a:xfrm>
            <a:prstGeom prst="rect">
              <a:avLst/>
            </a:prstGeom>
            <a:noFill/>
            <a:ln>
              <a:noFill/>
            </a:ln>
          </p:spPr>
          <p:txBody>
            <a:bodyPr wrap="none" lIns="0" tIns="0" rIns="0" bIns="0" anchor="t" anchorCtr="0">
              <a:spAutoFit/>
            </a:bodyPr>
            <a:lstStyle/>
            <a:p>
              <a:pPr algn="l"/>
              <a:r>
                <a:rPr lang="en-US" sz="1800" dirty="0">
                  <a:solidFill>
                    <a:srgbClr val="171717"/>
                  </a:solidFill>
                  <a:latin typeface="Georgia"/>
                  <a:ea typeface="SimSun"/>
                  <a:cs typeface="Georgia"/>
                </a:rPr>
                <a:t>no idea which one would prove</a:t>
              </a:r>
            </a:p>
          </p:txBody>
        </p:sp>
        <p:sp>
          <p:nvSpPr>
            <p:cNvPr id="25" name="TextBox 25"/>
            <p:cNvSpPr txBox="1"/>
            <p:nvPr/>
          </p:nvSpPr>
          <p:spPr>
            <a:xfrm>
              <a:off x="986790" y="3425190"/>
              <a:ext cx="2083117" cy="365760"/>
            </a:xfrm>
            <a:prstGeom prst="rect">
              <a:avLst/>
            </a:prstGeom>
            <a:noFill/>
            <a:ln>
              <a:noFill/>
            </a:ln>
          </p:spPr>
          <p:txBody>
            <a:bodyPr wrap="none" lIns="0" tIns="0" rIns="0" bIns="0" anchor="t" anchorCtr="0">
              <a:spAutoFit/>
            </a:bodyPr>
            <a:lstStyle/>
            <a:p>
              <a:pPr algn="l"/>
              <a:r>
                <a:rPr lang="en-US" sz="1800" dirty="0">
                  <a:solidFill>
                    <a:srgbClr val="171717"/>
                  </a:solidFill>
                  <a:latin typeface="Georgia"/>
                  <a:ea typeface="SimSun"/>
                  <a:cs typeface="Georgia"/>
                </a:rPr>
                <a:t>value fastest.”</a:t>
              </a:r>
            </a:p>
          </p:txBody>
        </p:sp>
        <p:sp>
          <p:nvSpPr>
            <p:cNvPr id="26" name="TextBox 26"/>
            <p:cNvSpPr txBox="1"/>
            <p:nvPr/>
          </p:nvSpPr>
          <p:spPr>
            <a:xfrm>
              <a:off x="999172" y="3787616"/>
              <a:ext cx="3009138" cy="167640"/>
            </a:xfrm>
            <a:prstGeom prst="rect">
              <a:avLst/>
            </a:prstGeom>
            <a:noFill/>
            <a:ln>
              <a:noFill/>
            </a:ln>
          </p:spPr>
          <p:txBody>
            <a:bodyPr wrap="none" lIns="0" tIns="0" rIns="0" bIns="0" anchor="t" anchorCtr="0">
              <a:spAutoFit/>
            </a:bodyPr>
            <a:lstStyle/>
            <a:p>
              <a:pPr algn="l"/>
              <a:r>
                <a:rPr lang="en-US" sz="825" dirty="0">
                  <a:solidFill>
                    <a:srgbClr val="325C77"/>
                  </a:solidFill>
                  <a:latin typeface="Consolas"/>
                  <a:ea typeface="Microsoft YaHei"/>
                  <a:cs typeface="Consolas"/>
                </a:rPr>
                <a:t>INT-03 · CUSTOMER SUCCESS LEAD · FIRST WORKFLOW</a:t>
              </a:r>
            </a:p>
          </p:txBody>
        </p:sp>
      </p:grpSp>
      <p:grpSp>
        <p:nvGrpSpPr>
          <p:cNvPr id="36" name="Group 36"/>
          <p:cNvGrpSpPr/>
          <p:nvPr/>
        </p:nvGrpSpPr>
        <p:grpSpPr>
          <a:xfrm>
            <a:off x="400050" y="4171950"/>
            <a:ext cx="7143750" cy="1257300"/>
            <a:chOff x="400050" y="4171950"/>
            <a:chExt cx="7143750" cy="1257300"/>
          </a:xfrm>
        </p:grpSpPr>
        <p:sp>
          <p:nvSpPr>
            <p:cNvPr id="28" name="Rectangle 28"/>
            <p:cNvSpPr/>
            <p:nvPr/>
          </p:nvSpPr>
          <p:spPr>
            <a:xfrm>
              <a:off x="400050" y="4171950"/>
              <a:ext cx="7143750" cy="1257300"/>
            </a:xfrm>
            <a:prstGeom prst="rect">
              <a:avLst/>
            </a:prstGeom>
            <a:noFill/>
            <a:ln>
              <a:noFill/>
            </a:ln>
          </p:spPr>
        </p:sp>
        <p:grpSp>
          <p:nvGrpSpPr>
            <p:cNvPr id="31" name="Group 31"/>
            <p:cNvGrpSpPr/>
            <p:nvPr/>
          </p:nvGrpSpPr>
          <p:grpSpPr>
            <a:xfrm>
              <a:off x="577850" y="4324350"/>
              <a:ext cx="177800" cy="152400"/>
              <a:chOff x="577850" y="4324350"/>
              <a:chExt cx="177800" cy="152400"/>
            </a:xfrm>
          </p:grpSpPr>
          <p:sp>
            <p:nvSpPr>
              <p:cNvPr id="29" name="Freeform 29"/>
              <p:cNvSpPr/>
              <p:nvPr/>
            </p:nvSpPr>
            <p:spPr>
              <a:xfrm>
                <a:off x="577850" y="4324350"/>
                <a:ext cx="63500" cy="152400"/>
              </a:xfrm>
              <a:custGeom>
                <a:avLst/>
                <a:gdLst/>
                <a:ahLst/>
                <a:cxnLst/>
                <a:rect l="l" t="t" r="r" b="b"/>
                <a:pathLst>
                  <a:path w="63500" h="152400">
                    <a:moveTo>
                      <a:pt x="63500" y="63500"/>
                    </a:moveTo>
                    <a:lnTo>
                      <a:pt x="12700" y="63500"/>
                    </a:lnTo>
                    <a:cubicBezTo>
                      <a:pt x="5686" y="63500"/>
                      <a:pt x="0" y="57814"/>
                      <a:pt x="0" y="50800"/>
                    </a:cubicBezTo>
                    <a:lnTo>
                      <a:pt x="0" y="12700"/>
                    </a:lnTo>
                    <a:cubicBezTo>
                      <a:pt x="0" y="5686"/>
                      <a:pt x="5686" y="0"/>
                      <a:pt x="12700" y="0"/>
                    </a:cubicBezTo>
                    <a:lnTo>
                      <a:pt x="50800" y="0"/>
                    </a:lnTo>
                    <a:cubicBezTo>
                      <a:pt x="57814" y="0"/>
                      <a:pt x="63500" y="5686"/>
                      <a:pt x="63500" y="12700"/>
                    </a:cubicBezTo>
                    <a:lnTo>
                      <a:pt x="63500" y="88900"/>
                    </a:lnTo>
                    <a:cubicBezTo>
                      <a:pt x="63500" y="122771"/>
                      <a:pt x="46571" y="143929"/>
                      <a:pt x="12700" y="152400"/>
                    </a:cubicBezTo>
                  </a:path>
                </a:pathLst>
              </a:custGeom>
              <a:noFill/>
              <a:ln w="19050">
                <a:solidFill>
                  <a:srgbClr val="D6A51F"/>
                </a:solidFill>
              </a:ln>
            </p:spPr>
          </p:sp>
          <p:sp>
            <p:nvSpPr>
              <p:cNvPr id="30" name="Freeform 30"/>
              <p:cNvSpPr/>
              <p:nvPr/>
            </p:nvSpPr>
            <p:spPr>
              <a:xfrm>
                <a:off x="692150" y="4324350"/>
                <a:ext cx="63500" cy="152400"/>
              </a:xfrm>
              <a:custGeom>
                <a:avLst/>
                <a:gdLst/>
                <a:ahLst/>
                <a:cxnLst/>
                <a:rect l="l" t="t" r="r" b="b"/>
                <a:pathLst>
                  <a:path w="63500" h="152400">
                    <a:moveTo>
                      <a:pt x="63500" y="63500"/>
                    </a:moveTo>
                    <a:lnTo>
                      <a:pt x="12700" y="63500"/>
                    </a:lnTo>
                    <a:cubicBezTo>
                      <a:pt x="5686" y="63500"/>
                      <a:pt x="0" y="57814"/>
                      <a:pt x="0" y="50800"/>
                    </a:cubicBezTo>
                    <a:lnTo>
                      <a:pt x="0" y="12700"/>
                    </a:lnTo>
                    <a:cubicBezTo>
                      <a:pt x="0" y="5686"/>
                      <a:pt x="5686" y="0"/>
                      <a:pt x="12700" y="0"/>
                    </a:cubicBezTo>
                    <a:lnTo>
                      <a:pt x="50800" y="0"/>
                    </a:lnTo>
                    <a:cubicBezTo>
                      <a:pt x="57814" y="0"/>
                      <a:pt x="63500" y="5686"/>
                      <a:pt x="63500" y="12700"/>
                    </a:cubicBezTo>
                    <a:lnTo>
                      <a:pt x="63500" y="88900"/>
                    </a:lnTo>
                    <a:cubicBezTo>
                      <a:pt x="63500" y="122771"/>
                      <a:pt x="46571" y="143929"/>
                      <a:pt x="12700" y="152400"/>
                    </a:cubicBezTo>
                  </a:path>
                </a:pathLst>
              </a:custGeom>
              <a:noFill/>
              <a:ln w="19050">
                <a:solidFill>
                  <a:srgbClr val="D6A51F"/>
                </a:solidFill>
              </a:ln>
            </p:spPr>
          </p:sp>
        </p:grpSp>
        <p:sp>
          <p:nvSpPr>
            <p:cNvPr id="32" name="TextBox 32"/>
            <p:cNvSpPr txBox="1"/>
            <p:nvPr/>
          </p:nvSpPr>
          <p:spPr>
            <a:xfrm>
              <a:off x="986790" y="4244340"/>
              <a:ext cx="4856607" cy="365760"/>
            </a:xfrm>
            <a:prstGeom prst="rect">
              <a:avLst/>
            </a:prstGeom>
            <a:noFill/>
            <a:ln>
              <a:noFill/>
            </a:ln>
          </p:spPr>
          <p:txBody>
            <a:bodyPr wrap="none" lIns="0" tIns="0" rIns="0" bIns="0" anchor="t" anchorCtr="0">
              <a:spAutoFit/>
            </a:bodyPr>
            <a:lstStyle/>
            <a:p>
              <a:pPr algn="l"/>
              <a:r>
                <a:rPr lang="en-US" sz="1800" dirty="0">
                  <a:solidFill>
                    <a:srgbClr val="171717"/>
                  </a:solidFill>
                  <a:latin typeface="Georgia"/>
                  <a:ea typeface="SimSun"/>
                  <a:cs typeface="Georgia"/>
                </a:rPr>
                <a:t>“I would use an assistant if it showed</a:t>
              </a:r>
            </a:p>
          </p:txBody>
        </p:sp>
        <p:sp>
          <p:nvSpPr>
            <p:cNvPr id="33" name="TextBox 33"/>
            <p:cNvSpPr txBox="1"/>
            <p:nvPr/>
          </p:nvSpPr>
          <p:spPr>
            <a:xfrm>
              <a:off x="986790" y="4530090"/>
              <a:ext cx="4054792" cy="365760"/>
            </a:xfrm>
            <a:prstGeom prst="rect">
              <a:avLst/>
            </a:prstGeom>
            <a:noFill/>
            <a:ln>
              <a:noFill/>
            </a:ln>
          </p:spPr>
          <p:txBody>
            <a:bodyPr wrap="none" lIns="0" tIns="0" rIns="0" bIns="0" anchor="t" anchorCtr="0">
              <a:spAutoFit/>
            </a:bodyPr>
            <a:lstStyle/>
            <a:p>
              <a:pPr algn="l"/>
              <a:r>
                <a:rPr lang="en-US" sz="1800" dirty="0">
                  <a:solidFill>
                    <a:srgbClr val="171717"/>
                  </a:solidFill>
                  <a:latin typeface="Georgia"/>
                  <a:ea typeface="SimSun"/>
                  <a:cs typeface="Georgia"/>
                </a:rPr>
                <a:t>its evidence and let me approve</a:t>
              </a:r>
            </a:p>
          </p:txBody>
        </p:sp>
        <p:sp>
          <p:nvSpPr>
            <p:cNvPr id="34" name="TextBox 34"/>
            <p:cNvSpPr txBox="1"/>
            <p:nvPr/>
          </p:nvSpPr>
          <p:spPr>
            <a:xfrm>
              <a:off x="986790" y="4815840"/>
              <a:ext cx="1859661" cy="365760"/>
            </a:xfrm>
            <a:prstGeom prst="rect">
              <a:avLst/>
            </a:prstGeom>
            <a:noFill/>
            <a:ln>
              <a:noFill/>
            </a:ln>
          </p:spPr>
          <p:txBody>
            <a:bodyPr wrap="none" lIns="0" tIns="0" rIns="0" bIns="0" anchor="t" anchorCtr="0">
              <a:spAutoFit/>
            </a:bodyPr>
            <a:lstStyle/>
            <a:p>
              <a:pPr algn="l"/>
              <a:r>
                <a:rPr lang="en-US" sz="1800" dirty="0">
                  <a:solidFill>
                    <a:srgbClr val="171717"/>
                  </a:solidFill>
                  <a:latin typeface="Georgia"/>
                  <a:ea typeface="SimSun"/>
                  <a:cs typeface="Georgia"/>
                </a:rPr>
                <a:t>each change.”</a:t>
              </a:r>
            </a:p>
          </p:txBody>
        </p:sp>
        <p:sp>
          <p:nvSpPr>
            <p:cNvPr id="35" name="TextBox 35"/>
            <p:cNvSpPr txBox="1"/>
            <p:nvPr/>
          </p:nvSpPr>
          <p:spPr>
            <a:xfrm>
              <a:off x="999172" y="5178266"/>
              <a:ext cx="2732008" cy="167640"/>
            </a:xfrm>
            <a:prstGeom prst="rect">
              <a:avLst/>
            </a:prstGeom>
            <a:noFill/>
            <a:ln>
              <a:noFill/>
            </a:ln>
          </p:spPr>
          <p:txBody>
            <a:bodyPr wrap="none" lIns="0" tIns="0" rIns="0" bIns="0" anchor="t" anchorCtr="0">
              <a:spAutoFit/>
            </a:bodyPr>
            <a:lstStyle/>
            <a:p>
              <a:pPr algn="l"/>
              <a:r>
                <a:rPr lang="en-US" sz="825" dirty="0">
                  <a:solidFill>
                    <a:srgbClr val="325C77"/>
                  </a:solidFill>
                  <a:latin typeface="Consolas"/>
                  <a:ea typeface="Microsoft YaHei"/>
                  <a:cs typeface="Consolas"/>
                </a:rPr>
                <a:t>INT-16 · OPERATIONS LEAD · TRUST AND CONTROL</a:t>
              </a:r>
            </a:p>
          </p:txBody>
        </p:sp>
      </p:grpSp>
      <p:grpSp>
        <p:nvGrpSpPr>
          <p:cNvPr id="48" name="Group 48"/>
          <p:cNvGrpSpPr/>
          <p:nvPr/>
        </p:nvGrpSpPr>
        <p:grpSpPr>
          <a:xfrm>
            <a:off x="7943850" y="1466850"/>
            <a:ext cx="3905250" cy="3924300"/>
            <a:chOff x="7943850" y="1466850"/>
            <a:chExt cx="3905250" cy="3924300"/>
          </a:xfrm>
        </p:grpSpPr>
        <p:sp>
          <p:nvSpPr>
            <p:cNvPr id="37" name="Rectangle 37"/>
            <p:cNvSpPr/>
            <p:nvPr/>
          </p:nvSpPr>
          <p:spPr>
            <a:xfrm>
              <a:off x="7943850" y="1466850"/>
              <a:ext cx="3905250" cy="3924300"/>
            </a:xfrm>
            <a:prstGeom prst="rect">
              <a:avLst/>
            </a:prstGeom>
            <a:solidFill>
              <a:srgbClr val="171717"/>
            </a:solidFill>
            <a:ln>
              <a:noFill/>
            </a:ln>
          </p:spPr>
        </p:sp>
        <p:sp>
          <p:nvSpPr>
            <p:cNvPr id="38" name="TextBox 38"/>
            <p:cNvSpPr txBox="1"/>
            <p:nvPr/>
          </p:nvSpPr>
          <p:spPr>
            <a:xfrm>
              <a:off x="8200072" y="1701641"/>
              <a:ext cx="587264" cy="167640"/>
            </a:xfrm>
            <a:prstGeom prst="rect">
              <a:avLst/>
            </a:prstGeom>
            <a:noFill/>
            <a:ln>
              <a:noFill/>
            </a:ln>
          </p:spPr>
          <p:txBody>
            <a:bodyPr wrap="none" lIns="0" tIns="0" rIns="0" bIns="0" anchor="t" anchorCtr="0">
              <a:spAutoFit/>
            </a:bodyPr>
            <a:lstStyle/>
            <a:p>
              <a:pPr algn="l"/>
              <a:r>
                <a:rPr lang="en-US" sz="825" dirty="0">
                  <a:solidFill>
                    <a:srgbClr val="D6A51F"/>
                  </a:solidFill>
                  <a:latin typeface="Consolas"/>
                  <a:ea typeface="Microsoft YaHei"/>
                  <a:cs typeface="Consolas"/>
                </a:rPr>
                <a:t>SYNTHESIS</a:t>
              </a:r>
            </a:p>
          </p:txBody>
        </p:sp>
        <p:sp>
          <p:nvSpPr>
            <p:cNvPr id="39" name="TextBox 39"/>
            <p:cNvSpPr txBox="1"/>
            <p:nvPr/>
          </p:nvSpPr>
          <p:spPr>
            <a:xfrm>
              <a:off x="8182928" y="2070259"/>
              <a:ext cx="2517100" cy="441960"/>
            </a:xfrm>
            <a:prstGeom prst="rect">
              <a:avLst/>
            </a:prstGeom>
            <a:noFill/>
            <a:ln>
              <a:noFill/>
            </a:ln>
          </p:spPr>
          <p:txBody>
            <a:bodyPr wrap="none" lIns="0" tIns="0" rIns="0" bIns="0" anchor="t" anchorCtr="0">
              <a:spAutoFit/>
            </a:bodyPr>
            <a:lstStyle/>
            <a:p>
              <a:pPr algn="l"/>
              <a:r>
                <a:rPr lang="en-US" sz="2175" dirty="0">
                  <a:solidFill>
                    <a:srgbClr val="FFFFFF"/>
                  </a:solidFill>
                  <a:latin typeface="Georgia"/>
                  <a:ea typeface="SimSun"/>
                  <a:cs typeface="Georgia"/>
                </a:rPr>
                <a:t>The unmet job is</a:t>
              </a:r>
            </a:p>
          </p:txBody>
        </p:sp>
        <p:sp>
          <p:nvSpPr>
            <p:cNvPr id="40" name="TextBox 40"/>
            <p:cNvSpPr txBox="1"/>
            <p:nvPr/>
          </p:nvSpPr>
          <p:spPr>
            <a:xfrm>
              <a:off x="8182928" y="2413159"/>
              <a:ext cx="2501217" cy="441960"/>
            </a:xfrm>
            <a:prstGeom prst="rect">
              <a:avLst/>
            </a:prstGeom>
            <a:noFill/>
            <a:ln>
              <a:noFill/>
            </a:ln>
          </p:spPr>
          <p:txBody>
            <a:bodyPr wrap="none" lIns="0" tIns="0" rIns="0" bIns="0" anchor="t" anchorCtr="0">
              <a:spAutoFit/>
            </a:bodyPr>
            <a:lstStyle/>
            <a:p>
              <a:pPr algn="l"/>
              <a:r>
                <a:rPr lang="en-US" sz="2175" dirty="0">
                  <a:solidFill>
                    <a:srgbClr val="FFFFFF"/>
                  </a:solidFill>
                  <a:latin typeface="Georgia"/>
                  <a:ea typeface="SimSun"/>
                  <a:cs typeface="Georgia"/>
                </a:rPr>
                <a:t>guided judgment</a:t>
              </a:r>
            </a:p>
          </p:txBody>
        </p:sp>
        <p:sp>
          <p:nvSpPr>
            <p:cNvPr id="41" name="TextBox 41"/>
            <p:cNvSpPr txBox="1"/>
            <p:nvPr/>
          </p:nvSpPr>
          <p:spPr>
            <a:xfrm>
              <a:off x="8182928" y="2756059"/>
              <a:ext cx="2151793" cy="441960"/>
            </a:xfrm>
            <a:prstGeom prst="rect">
              <a:avLst/>
            </a:prstGeom>
            <a:noFill/>
            <a:ln>
              <a:noFill/>
            </a:ln>
          </p:spPr>
          <p:txBody>
            <a:bodyPr wrap="none" lIns="0" tIns="0" rIns="0" bIns="0" anchor="t" anchorCtr="0">
              <a:spAutoFit/>
            </a:bodyPr>
            <a:lstStyle/>
            <a:p>
              <a:pPr algn="l"/>
              <a:r>
                <a:rPr lang="en-US" sz="2175" dirty="0">
                  <a:solidFill>
                    <a:srgbClr val="FFFFFF"/>
                  </a:solidFill>
                  <a:latin typeface="Georgia"/>
                  <a:ea typeface="SimSun"/>
                  <a:cs typeface="Georgia"/>
                </a:rPr>
                <a:t>with control.</a:t>
              </a:r>
            </a:p>
          </p:txBody>
        </p:sp>
        <p:sp>
          <p:nvSpPr>
            <p:cNvPr id="42" name="Line 42"/>
            <p:cNvSpPr/>
            <p:nvPr/>
          </p:nvSpPr>
          <p:spPr>
            <a:xfrm>
              <a:off x="8210550" y="3314700"/>
              <a:ext cx="3371850" cy="9525"/>
            </a:xfrm>
            <a:custGeom>
              <a:avLst/>
              <a:gdLst/>
              <a:ahLst/>
              <a:cxnLst/>
              <a:rect l="l" t="t" r="r" b="b"/>
              <a:pathLst>
                <a:path w="3371850" h="9525">
                  <a:moveTo>
                    <a:pt x="0" y="0"/>
                  </a:moveTo>
                  <a:lnTo>
                    <a:pt x="3371850" y="0"/>
                  </a:lnTo>
                </a:path>
              </a:pathLst>
            </a:custGeom>
            <a:noFill/>
            <a:ln w="9525">
              <a:solidFill>
                <a:srgbClr val="57534E"/>
              </a:solidFill>
            </a:ln>
          </p:spPr>
        </p:sp>
        <p:sp>
          <p:nvSpPr>
            <p:cNvPr id="43" name="TextBox 43"/>
            <p:cNvSpPr txBox="1"/>
            <p:nvPr/>
          </p:nvSpPr>
          <p:spPr>
            <a:xfrm>
              <a:off x="8196262" y="3593306"/>
              <a:ext cx="2591752" cy="228600"/>
            </a:xfrm>
            <a:prstGeom prst="rect">
              <a:avLst/>
            </a:prstGeom>
            <a:noFill/>
            <a:ln>
              <a:noFill/>
            </a:ln>
          </p:spPr>
          <p:txBody>
            <a:bodyPr wrap="none" lIns="0" tIns="0" rIns="0" bIns="0" anchor="t" anchorCtr="0">
              <a:spAutoFit/>
            </a:bodyPr>
            <a:lstStyle/>
            <a:p>
              <a:pPr algn="l"/>
              <a:r>
                <a:rPr lang="en-US" sz="1125" dirty="0">
                  <a:solidFill>
                    <a:srgbClr val="FFFFFF"/>
                  </a:solidFill>
                  <a:latin typeface="Arial"/>
                  <a:ea typeface="Microsoft YaHei"/>
                  <a:cs typeface="Arial"/>
                </a:rPr>
                <a:t>01 · Surface prerequisites early</a:t>
              </a:r>
            </a:p>
          </p:txBody>
        </p:sp>
        <p:sp>
          <p:nvSpPr>
            <p:cNvPr id="44" name="TextBox 44"/>
            <p:cNvSpPr txBox="1"/>
            <p:nvPr/>
          </p:nvSpPr>
          <p:spPr>
            <a:xfrm>
              <a:off x="8196262" y="3936206"/>
              <a:ext cx="2969657" cy="228600"/>
            </a:xfrm>
            <a:prstGeom prst="rect">
              <a:avLst/>
            </a:prstGeom>
            <a:noFill/>
            <a:ln>
              <a:noFill/>
            </a:ln>
          </p:spPr>
          <p:txBody>
            <a:bodyPr wrap="none" lIns="0" tIns="0" rIns="0" bIns="0" anchor="t" anchorCtr="0">
              <a:spAutoFit/>
            </a:bodyPr>
            <a:lstStyle/>
            <a:p>
              <a:pPr algn="l"/>
              <a:r>
                <a:rPr lang="en-US" sz="1125" dirty="0">
                  <a:solidFill>
                    <a:srgbClr val="FFFFFF"/>
                  </a:solidFill>
                  <a:latin typeface="Arial"/>
                  <a:ea typeface="Microsoft YaHei"/>
                  <a:cs typeface="Arial"/>
                </a:rPr>
                <a:t>02 · Recommend the first-value path</a:t>
              </a:r>
            </a:p>
          </p:txBody>
        </p:sp>
        <p:sp>
          <p:nvSpPr>
            <p:cNvPr id="45" name="TextBox 45"/>
            <p:cNvSpPr txBox="1"/>
            <p:nvPr/>
          </p:nvSpPr>
          <p:spPr>
            <a:xfrm>
              <a:off x="8196262" y="4279106"/>
              <a:ext cx="2723198" cy="228600"/>
            </a:xfrm>
            <a:prstGeom prst="rect">
              <a:avLst/>
            </a:prstGeom>
            <a:noFill/>
            <a:ln>
              <a:noFill/>
            </a:ln>
          </p:spPr>
          <p:txBody>
            <a:bodyPr wrap="none" lIns="0" tIns="0" rIns="0" bIns="0" anchor="t" anchorCtr="0">
              <a:spAutoFit/>
            </a:bodyPr>
            <a:lstStyle/>
            <a:p>
              <a:pPr algn="l"/>
              <a:r>
                <a:rPr lang="en-US" sz="1125" dirty="0">
                  <a:solidFill>
                    <a:srgbClr val="FFFFFF"/>
                  </a:solidFill>
                  <a:latin typeface="Arial"/>
                  <a:ea typeface="Microsoft YaHei"/>
                  <a:cs typeface="Arial"/>
                </a:rPr>
                <a:t>03 · Verify before changing state</a:t>
              </a:r>
            </a:p>
          </p:txBody>
        </p:sp>
        <p:sp>
          <p:nvSpPr>
            <p:cNvPr id="46" name="TextBox 46"/>
            <p:cNvSpPr txBox="1"/>
            <p:nvPr/>
          </p:nvSpPr>
          <p:spPr>
            <a:xfrm>
              <a:off x="8196262" y="4622006"/>
              <a:ext cx="2903934" cy="228600"/>
            </a:xfrm>
            <a:prstGeom prst="rect">
              <a:avLst/>
            </a:prstGeom>
            <a:noFill/>
            <a:ln>
              <a:noFill/>
            </a:ln>
          </p:spPr>
          <p:txBody>
            <a:bodyPr wrap="none" lIns="0" tIns="0" rIns="0" bIns="0" anchor="t" anchorCtr="0">
              <a:spAutoFit/>
            </a:bodyPr>
            <a:lstStyle/>
            <a:p>
              <a:pPr algn="l"/>
              <a:r>
                <a:rPr lang="en-US" sz="1125" dirty="0">
                  <a:solidFill>
                    <a:srgbClr val="FFFFFF"/>
                  </a:solidFill>
                  <a:latin typeface="Arial"/>
                  <a:ea typeface="Microsoft YaHei"/>
                  <a:cs typeface="Arial"/>
                </a:rPr>
                <a:t>04 · Preserve context on escalation</a:t>
              </a:r>
            </a:p>
          </p:txBody>
        </p:sp>
        <p:sp>
          <p:nvSpPr>
            <p:cNvPr id="47" name="Rectangle 47"/>
            <p:cNvSpPr/>
            <p:nvPr/>
          </p:nvSpPr>
          <p:spPr>
            <a:xfrm>
              <a:off x="8210550" y="5000625"/>
              <a:ext cx="1752600" cy="76200"/>
            </a:xfrm>
            <a:prstGeom prst="rect">
              <a:avLst/>
            </a:prstGeom>
            <a:solidFill>
              <a:srgbClr val="D6A51F"/>
            </a:solidFill>
            <a:ln>
              <a:noFill/>
            </a:ln>
          </p:spPr>
        </p:sp>
      </p:grpSp>
      <p:grpSp>
        <p:nvGrpSpPr>
          <p:cNvPr id="51" name="Group 51"/>
          <p:cNvGrpSpPr/>
          <p:nvPr/>
        </p:nvGrpSpPr>
        <p:grpSpPr>
          <a:xfrm>
            <a:off x="334328" y="6438900"/>
            <a:ext cx="11514772" cy="228600"/>
            <a:chOff x="334328" y="6438900"/>
            <a:chExt cx="11514772" cy="228600"/>
          </a:xfrm>
        </p:grpSpPr>
        <p:sp>
          <p:nvSpPr>
            <p:cNvPr id="49" name="Rectangle 49"/>
            <p:cNvSpPr/>
            <p:nvPr/>
          </p:nvSpPr>
          <p:spPr>
            <a:xfrm>
              <a:off x="342900" y="6438900"/>
              <a:ext cx="11506200" cy="228600"/>
            </a:xfrm>
            <a:prstGeom prst="rect">
              <a:avLst/>
            </a:prstGeom>
            <a:noFill/>
            <a:ln>
              <a:noFill/>
            </a:ln>
          </p:spPr>
        </p:sp>
        <p:sp>
          <p:nvSpPr>
            <p:cNvPr id="50" name="TextBox 50"/>
            <p:cNvSpPr txBox="1"/>
            <p:nvPr/>
          </p:nvSpPr>
          <p:spPr>
            <a:xfrm>
              <a:off x="334328" y="6518434"/>
              <a:ext cx="4280892" cy="137160"/>
            </a:xfrm>
            <a:prstGeom prst="rect">
              <a:avLst/>
            </a:prstGeom>
            <a:noFill/>
            <a:ln>
              <a:noFill/>
            </a:ln>
          </p:spPr>
          <p:txBody>
            <a:bodyPr wrap="none" lIns="0" tIns="0" rIns="0" bIns="0" anchor="t" anchorCtr="0">
              <a:spAutoFit/>
            </a:bodyPr>
            <a:lstStyle/>
            <a:p>
              <a:pPr algn="l"/>
              <a:r>
                <a:rPr lang="en-US" sz="675" dirty="0">
                  <a:solidFill>
                    <a:srgbClr val="817C72"/>
                  </a:solidFill>
                  <a:latin typeface="Arial"/>
                  <a:ea typeface="Microsoft YaHei"/>
                  <a:cs typeface="Arial"/>
                </a:rPr>
                <a:t>SYNTHETIC INTERVIEWS · INT-02, INT-03, INT-16; themes corroborated across INT-01–INT-18</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4F2EE"/>
            </a:solidFill>
            <a:ln>
              <a:noFill/>
            </a:ln>
          </p:spPr>
        </p:sp>
        <p:sp>
          <p:nvSpPr>
            <p:cNvPr id="3" name="Line 3"/>
            <p:cNvSpPr/>
            <p:nvPr/>
          </p:nvSpPr>
          <p:spPr>
            <a:xfrm>
              <a:off x="342900" y="419100"/>
              <a:ext cx="11506200" cy="9525"/>
            </a:xfrm>
            <a:custGeom>
              <a:avLst/>
              <a:gdLst/>
              <a:ahLst/>
              <a:cxnLst/>
              <a:rect l="l" t="t" r="r" b="b"/>
              <a:pathLst>
                <a:path w="11506200" h="9525">
                  <a:moveTo>
                    <a:pt x="0" y="0"/>
                  </a:moveTo>
                  <a:lnTo>
                    <a:pt x="11506200" y="0"/>
                  </a:lnTo>
                </a:path>
              </a:pathLst>
            </a:custGeom>
            <a:noFill/>
            <a:ln w="9525">
              <a:solidFill>
                <a:srgbClr val="171717"/>
              </a:solidFill>
            </a:ln>
          </p:spPr>
        </p:sp>
      </p:grpSp>
      <p:grpSp>
        <p:nvGrpSpPr>
          <p:cNvPr id="9" name="Group 9"/>
          <p:cNvGrpSpPr/>
          <p:nvPr/>
        </p:nvGrpSpPr>
        <p:grpSpPr>
          <a:xfrm>
            <a:off x="310515" y="171450"/>
            <a:ext cx="11547158" cy="914400"/>
            <a:chOff x="310515" y="171450"/>
            <a:chExt cx="11547158" cy="914400"/>
          </a:xfrm>
        </p:grpSpPr>
        <p:sp>
          <p:nvSpPr>
            <p:cNvPr id="5" name="Rectangle 5"/>
            <p:cNvSpPr/>
            <p:nvPr/>
          </p:nvSpPr>
          <p:spPr>
            <a:xfrm>
              <a:off x="342900" y="171450"/>
              <a:ext cx="11506200" cy="914400"/>
            </a:xfrm>
            <a:prstGeom prst="rect">
              <a:avLst/>
            </a:prstGeom>
            <a:noFill/>
            <a:ln>
              <a:noFill/>
            </a:ln>
          </p:spPr>
        </p:sp>
        <p:sp>
          <p:nvSpPr>
            <p:cNvPr id="6" name="TextBox 6"/>
            <p:cNvSpPr txBox="1"/>
            <p:nvPr/>
          </p:nvSpPr>
          <p:spPr>
            <a:xfrm>
              <a:off x="334328" y="231934"/>
              <a:ext cx="2003608" cy="137160"/>
            </a:xfrm>
            <a:prstGeom prst="rect">
              <a:avLst/>
            </a:prstGeom>
            <a:noFill/>
            <a:ln>
              <a:noFill/>
            </a:ln>
          </p:spPr>
          <p:txBody>
            <a:bodyPr wrap="none" lIns="0" tIns="0" rIns="0" bIns="0" anchor="t" anchorCtr="0">
              <a:spAutoFit/>
            </a:bodyPr>
            <a:lstStyle/>
            <a:p>
              <a:pPr algn="l"/>
              <a:r>
                <a:rPr lang="en-US" sz="675" dirty="0">
                  <a:solidFill>
                    <a:srgbClr val="57534E"/>
                  </a:solidFill>
                  <a:latin typeface="Consolas"/>
                  <a:ea typeface="Microsoft YaHei"/>
                  <a:cs typeface="Consolas"/>
                </a:rPr>
                <a:t>06 · PAIN-POINT PRIORITIZATION · ANALYSIS</a:t>
              </a:r>
            </a:p>
          </p:txBody>
        </p:sp>
        <p:sp>
          <p:nvSpPr>
            <p:cNvPr id="7" name="TextBox 7"/>
            <p:cNvSpPr txBox="1"/>
            <p:nvPr/>
          </p:nvSpPr>
          <p:spPr>
            <a:xfrm>
              <a:off x="11534918" y="231934"/>
              <a:ext cx="322755" cy="137160"/>
            </a:xfrm>
            <a:prstGeom prst="rect">
              <a:avLst/>
            </a:prstGeom>
            <a:noFill/>
            <a:ln>
              <a:noFill/>
            </a:ln>
          </p:spPr>
          <p:txBody>
            <a:bodyPr wrap="none" lIns="0" tIns="0" rIns="0" bIns="0" anchor="t" anchorCtr="0">
              <a:spAutoFit/>
            </a:bodyPr>
            <a:lstStyle/>
            <a:p>
              <a:pPr algn="r"/>
              <a:r>
                <a:rPr lang="en-US" sz="675" dirty="0">
                  <a:solidFill>
                    <a:srgbClr val="817C72"/>
                  </a:solidFill>
                  <a:latin typeface="Consolas"/>
                  <a:ea typeface="Microsoft YaHei"/>
                  <a:cs typeface="Consolas"/>
                </a:rPr>
                <a:t>06 / 12</a:t>
              </a:r>
            </a:p>
          </p:txBody>
        </p:sp>
        <p:sp>
          <p:nvSpPr>
            <p:cNvPr id="8" name="TextBox 8"/>
            <p:cNvSpPr txBox="1"/>
            <p:nvPr/>
          </p:nvSpPr>
          <p:spPr>
            <a:xfrm>
              <a:off x="310515" y="553402"/>
              <a:ext cx="10902410" cy="518160"/>
            </a:xfrm>
            <a:prstGeom prst="rect">
              <a:avLst/>
            </a:prstGeom>
            <a:noFill/>
            <a:ln>
              <a:noFill/>
            </a:ln>
          </p:spPr>
          <p:txBody>
            <a:bodyPr wrap="none" lIns="0" tIns="0" rIns="0" bIns="0" anchor="t" anchorCtr="0">
              <a:spAutoFit/>
            </a:bodyPr>
            <a:lstStyle/>
            <a:p>
              <a:pPr algn="l"/>
              <a:r>
                <a:rPr lang="en-US" sz="2550" dirty="0">
                  <a:solidFill>
                    <a:srgbClr val="171717"/>
                  </a:solidFill>
                  <a:latin typeface="Georgia"/>
                  <a:ea typeface="SimSun"/>
                  <a:cs typeface="Georgia"/>
                </a:rPr>
                <a:t>Solve credential diagnosis and first-workflow choice first.</a:t>
              </a:r>
            </a:p>
          </p:txBody>
        </p:sp>
      </p:grpSp>
      <p:grpSp>
        <p:nvGrpSpPr>
          <p:cNvPr id="46" name="Group 46"/>
          <p:cNvGrpSpPr/>
          <p:nvPr/>
        </p:nvGrpSpPr>
        <p:grpSpPr>
          <a:xfrm>
            <a:off x="-133891" y="1200150"/>
            <a:ext cx="9239791" cy="5143500"/>
            <a:chOff x="-133891" y="1200150"/>
            <a:chExt cx="9239791" cy="5143500"/>
          </a:xfrm>
        </p:grpSpPr>
        <p:sp>
          <p:nvSpPr>
            <p:cNvPr id="10" name="Rectangle 10"/>
            <p:cNvSpPr/>
            <p:nvPr/>
          </p:nvSpPr>
          <p:spPr>
            <a:xfrm>
              <a:off x="857250" y="1352550"/>
              <a:ext cx="7905750" cy="4476750"/>
            </a:xfrm>
            <a:prstGeom prst="rect">
              <a:avLst/>
            </a:prstGeom>
            <a:solidFill>
              <a:srgbClr val="FFFFFF"/>
            </a:solidFill>
            <a:ln w="9525">
              <a:solidFill>
                <a:srgbClr val="B9B5AC"/>
              </a:solidFill>
            </a:ln>
          </p:spPr>
        </p:sp>
        <p:sp>
          <p:nvSpPr>
            <p:cNvPr id="11" name="Rectangle 11"/>
            <p:cNvSpPr/>
            <p:nvPr/>
          </p:nvSpPr>
          <p:spPr>
            <a:xfrm>
              <a:off x="4810125" y="1352550"/>
              <a:ext cx="3952875" cy="2238375"/>
            </a:xfrm>
            <a:prstGeom prst="rect">
              <a:avLst/>
            </a:prstGeom>
            <a:solidFill>
              <a:srgbClr val="F4E7B0"/>
            </a:solidFill>
            <a:ln>
              <a:noFill/>
            </a:ln>
          </p:spPr>
        </p:sp>
        <p:sp>
          <p:nvSpPr>
            <p:cNvPr id="12" name="Rectangle 12"/>
            <p:cNvSpPr/>
            <p:nvPr/>
          </p:nvSpPr>
          <p:spPr>
            <a:xfrm>
              <a:off x="857250" y="3590925"/>
              <a:ext cx="3952875" cy="2238375"/>
            </a:xfrm>
            <a:prstGeom prst="rect">
              <a:avLst/>
            </a:prstGeom>
            <a:solidFill>
              <a:srgbClr val="F4F2EE"/>
            </a:solidFill>
            <a:ln>
              <a:noFill/>
            </a:ln>
          </p:spPr>
        </p:sp>
        <p:sp>
          <p:nvSpPr>
            <p:cNvPr id="13" name="Line 13"/>
            <p:cNvSpPr/>
            <p:nvPr/>
          </p:nvSpPr>
          <p:spPr>
            <a:xfrm>
              <a:off x="857250" y="3590925"/>
              <a:ext cx="8096250" cy="9525"/>
            </a:xfrm>
            <a:custGeom>
              <a:avLst/>
              <a:gdLst/>
              <a:ahLst/>
              <a:cxnLst/>
              <a:rect l="l" t="t" r="r" b="b"/>
              <a:pathLst>
                <a:path w="8096250" h="9525">
                  <a:moveTo>
                    <a:pt x="0" y="0"/>
                  </a:moveTo>
                  <a:lnTo>
                    <a:pt x="8096250" y="0"/>
                  </a:lnTo>
                </a:path>
              </a:pathLst>
            </a:custGeom>
            <a:noFill/>
            <a:ln w="19050">
              <a:solidFill>
                <a:srgbClr val="171717"/>
              </a:solidFill>
            </a:ln>
          </p:spPr>
        </p:sp>
        <p:sp>
          <p:nvSpPr>
            <p:cNvPr id="14" name="Line 14"/>
            <p:cNvSpPr/>
            <p:nvPr/>
          </p:nvSpPr>
          <p:spPr>
            <a:xfrm>
              <a:off x="4810125" y="1238250"/>
              <a:ext cx="9525" cy="4762500"/>
            </a:xfrm>
            <a:custGeom>
              <a:avLst/>
              <a:gdLst/>
              <a:ahLst/>
              <a:cxnLst/>
              <a:rect l="l" t="t" r="r" b="b"/>
              <a:pathLst>
                <a:path w="9525" h="4762500">
                  <a:moveTo>
                    <a:pt x="0" y="0"/>
                  </a:moveTo>
                  <a:lnTo>
                    <a:pt x="0" y="4762500"/>
                  </a:lnTo>
                </a:path>
              </a:pathLst>
            </a:custGeom>
            <a:noFill/>
            <a:ln w="19050">
              <a:solidFill>
                <a:srgbClr val="171717"/>
              </a:solidFill>
            </a:ln>
          </p:spPr>
        </p:sp>
        <p:sp>
          <p:nvSpPr>
            <p:cNvPr id="15" name="Rectangle 15"/>
            <p:cNvSpPr/>
            <p:nvPr/>
          </p:nvSpPr>
          <p:spPr>
            <a:xfrm>
              <a:off x="342900" y="1200150"/>
              <a:ext cx="8763000" cy="5143500"/>
            </a:xfrm>
            <a:prstGeom prst="rect">
              <a:avLst/>
            </a:prstGeom>
            <a:noFill/>
            <a:ln>
              <a:noFill/>
            </a:ln>
          </p:spPr>
        </p:sp>
        <p:sp>
          <p:nvSpPr>
            <p:cNvPr id="16" name="TextBox 16"/>
            <p:cNvSpPr txBox="1"/>
            <p:nvPr/>
          </p:nvSpPr>
          <p:spPr>
            <a:xfrm>
              <a:off x="4031459" y="6105049"/>
              <a:ext cx="1557332" cy="198120"/>
            </a:xfrm>
            <a:prstGeom prst="rect">
              <a:avLst/>
            </a:prstGeom>
            <a:noFill/>
            <a:ln>
              <a:noFill/>
            </a:ln>
          </p:spPr>
          <p:txBody>
            <a:bodyPr wrap="none" lIns="0" tIns="0" rIns="0" bIns="0" anchor="t" anchorCtr="0">
              <a:spAutoFit/>
            </a:bodyPr>
            <a:lstStyle/>
            <a:p>
              <a:pPr algn="ctr"/>
              <a:r>
                <a:rPr lang="en-US" sz="975" b="1" dirty="0">
                  <a:solidFill>
                    <a:srgbClr val="171717"/>
                  </a:solidFill>
                  <a:latin typeface="Arial"/>
                  <a:ea typeface="Microsoft YaHei"/>
                  <a:cs typeface="Arial"/>
                </a:rPr>
                <a:t>Evidence frequency →</a:t>
              </a:r>
            </a:p>
          </p:txBody>
        </p:sp>
        <p:sp>
          <p:nvSpPr>
            <p:cNvPr id="17" name="TextBox 17"/>
            <p:cNvSpPr txBox="1"/>
            <p:nvPr/>
          </p:nvSpPr>
          <p:spPr>
            <a:xfrm rot="-5400000">
              <a:off x="-133891" y="3520440"/>
              <a:ext cx="1303150" cy="198120"/>
            </a:xfrm>
            <a:prstGeom prst="rect">
              <a:avLst/>
            </a:prstGeom>
            <a:noFill/>
            <a:ln>
              <a:noFill/>
            </a:ln>
          </p:spPr>
          <p:txBody>
            <a:bodyPr wrap="none" lIns="0" tIns="0" rIns="0" bIns="0" anchor="t" anchorCtr="0">
              <a:spAutoFit/>
            </a:bodyPr>
            <a:lstStyle/>
            <a:p>
              <a:pPr algn="ctr"/>
              <a:r>
                <a:rPr lang="en-US" sz="975" b="1" dirty="0">
                  <a:solidFill>
                    <a:srgbClr val="171717"/>
                  </a:solidFill>
                  <a:latin typeface="Arial"/>
                  <a:ea typeface="Microsoft YaHei"/>
                  <a:cs typeface="Arial"/>
                </a:rPr>
                <a:t>Business impact →</a:t>
              </a:r>
            </a:p>
          </p:txBody>
        </p:sp>
        <p:sp>
          <p:nvSpPr>
            <p:cNvPr id="18" name="TextBox 18"/>
            <p:cNvSpPr txBox="1"/>
            <p:nvPr/>
          </p:nvSpPr>
          <p:spPr>
            <a:xfrm>
              <a:off x="1057275" y="1538288"/>
              <a:ext cx="1689497" cy="152400"/>
            </a:xfrm>
            <a:prstGeom prst="rect">
              <a:avLst/>
            </a:prstGeom>
            <a:noFill/>
            <a:ln>
              <a:noFill/>
            </a:ln>
          </p:spPr>
          <p:txBody>
            <a:bodyPr wrap="none" lIns="0" tIns="0" rIns="0" bIns="0" anchor="t" anchorCtr="0">
              <a:spAutoFit/>
            </a:bodyPr>
            <a:lstStyle/>
            <a:p>
              <a:pPr algn="l"/>
              <a:r>
                <a:rPr lang="en-US" sz="750" dirty="0">
                  <a:solidFill>
                    <a:srgbClr val="57534E"/>
                  </a:solidFill>
                  <a:latin typeface="Consolas"/>
                  <a:ea typeface="Microsoft YaHei"/>
                  <a:cs typeface="Consolas"/>
                </a:rPr>
                <a:t>HIGH IMPACT / LOWER FREQUENCY</a:t>
              </a:r>
            </a:p>
          </p:txBody>
        </p:sp>
        <p:sp>
          <p:nvSpPr>
            <p:cNvPr id="19" name="TextBox 19"/>
            <p:cNvSpPr txBox="1"/>
            <p:nvPr/>
          </p:nvSpPr>
          <p:spPr>
            <a:xfrm>
              <a:off x="5019675" y="1538288"/>
              <a:ext cx="763905" cy="152400"/>
            </a:xfrm>
            <a:prstGeom prst="rect">
              <a:avLst/>
            </a:prstGeom>
            <a:noFill/>
            <a:ln>
              <a:noFill/>
            </a:ln>
          </p:spPr>
          <p:txBody>
            <a:bodyPr wrap="none" lIns="0" tIns="0" rIns="0" bIns="0" anchor="t" anchorCtr="0">
              <a:spAutoFit/>
            </a:bodyPr>
            <a:lstStyle/>
            <a:p>
              <a:pPr algn="l"/>
              <a:r>
                <a:rPr lang="en-US" sz="750" dirty="0">
                  <a:solidFill>
                    <a:srgbClr val="171717"/>
                  </a:solidFill>
                  <a:latin typeface="Consolas"/>
                  <a:ea typeface="Microsoft YaHei"/>
                  <a:cs typeface="Consolas"/>
                </a:rPr>
                <a:t>PRIORITY ZONE</a:t>
              </a:r>
            </a:p>
          </p:txBody>
        </p:sp>
        <p:sp>
          <p:nvSpPr>
            <p:cNvPr id="20" name="TextBox 20"/>
            <p:cNvSpPr txBox="1"/>
            <p:nvPr/>
          </p:nvSpPr>
          <p:spPr>
            <a:xfrm>
              <a:off x="1057275" y="5557838"/>
              <a:ext cx="479108" cy="152400"/>
            </a:xfrm>
            <a:prstGeom prst="rect">
              <a:avLst/>
            </a:prstGeom>
            <a:noFill/>
            <a:ln>
              <a:noFill/>
            </a:ln>
          </p:spPr>
          <p:txBody>
            <a:bodyPr wrap="none" lIns="0" tIns="0" rIns="0" bIns="0" anchor="t" anchorCtr="0">
              <a:spAutoFit/>
            </a:bodyPr>
            <a:lstStyle/>
            <a:p>
              <a:pPr algn="l"/>
              <a:r>
                <a:rPr lang="en-US" sz="750" dirty="0">
                  <a:solidFill>
                    <a:srgbClr val="817C72"/>
                  </a:solidFill>
                  <a:latin typeface="Consolas"/>
                  <a:ea typeface="Microsoft YaHei"/>
                  <a:cs typeface="Consolas"/>
                </a:rPr>
                <a:t>MONITOR</a:t>
              </a:r>
            </a:p>
          </p:txBody>
        </p:sp>
        <p:sp>
          <p:nvSpPr>
            <p:cNvPr id="21" name="TextBox 21"/>
            <p:cNvSpPr txBox="1"/>
            <p:nvPr/>
          </p:nvSpPr>
          <p:spPr>
            <a:xfrm>
              <a:off x="5019675" y="5557838"/>
              <a:ext cx="939165" cy="152400"/>
            </a:xfrm>
            <a:prstGeom prst="rect">
              <a:avLst/>
            </a:prstGeom>
            <a:noFill/>
            <a:ln>
              <a:noFill/>
            </a:ln>
          </p:spPr>
          <p:txBody>
            <a:bodyPr wrap="none" lIns="0" tIns="0" rIns="0" bIns="0" anchor="t" anchorCtr="0">
              <a:spAutoFit/>
            </a:bodyPr>
            <a:lstStyle/>
            <a:p>
              <a:pPr algn="l"/>
              <a:r>
                <a:rPr lang="en-US" sz="750" dirty="0">
                  <a:solidFill>
                    <a:srgbClr val="B83A32"/>
                  </a:solidFill>
                  <a:latin typeface="Consolas"/>
                  <a:ea typeface="Microsoft YaHei"/>
                  <a:cs typeface="Consolas"/>
                </a:rPr>
                <a:t>DO NOT LEAD WITH</a:t>
              </a:r>
            </a:p>
          </p:txBody>
        </p:sp>
        <p:sp>
          <p:nvSpPr>
            <p:cNvPr id="22" name="Ellipse 22"/>
            <p:cNvSpPr/>
            <p:nvPr/>
          </p:nvSpPr>
          <p:spPr>
            <a:xfrm>
              <a:off x="6915150" y="1485900"/>
              <a:ext cx="1257300" cy="1257300"/>
            </a:xfrm>
            <a:prstGeom prst="ellipse">
              <a:avLst/>
            </a:prstGeom>
            <a:solidFill>
              <a:srgbClr val="171717"/>
            </a:solidFill>
            <a:ln w="47625">
              <a:solidFill>
                <a:srgbClr val="D6A51F"/>
              </a:solidFill>
            </a:ln>
          </p:spPr>
        </p:sp>
        <p:sp>
          <p:nvSpPr>
            <p:cNvPr id="23" name="Rectangle 23"/>
            <p:cNvSpPr/>
            <p:nvPr/>
          </p:nvSpPr>
          <p:spPr>
            <a:xfrm>
              <a:off x="6858000" y="1657350"/>
              <a:ext cx="1371600" cy="914400"/>
            </a:xfrm>
            <a:prstGeom prst="rect">
              <a:avLst/>
            </a:prstGeom>
            <a:noFill/>
            <a:ln>
              <a:noFill/>
            </a:ln>
          </p:spPr>
        </p:sp>
        <p:sp>
          <p:nvSpPr>
            <p:cNvPr id="24" name="TextBox 24"/>
            <p:cNvSpPr txBox="1"/>
            <p:nvPr/>
          </p:nvSpPr>
          <p:spPr>
            <a:xfrm>
              <a:off x="7083634" y="1858328"/>
              <a:ext cx="920332" cy="213360"/>
            </a:xfrm>
            <a:prstGeom prst="rect">
              <a:avLst/>
            </a:prstGeom>
            <a:noFill/>
            <a:ln>
              <a:noFill/>
            </a:ln>
          </p:spPr>
          <p:txBody>
            <a:bodyPr wrap="none" lIns="0" tIns="0" rIns="0" bIns="0" anchor="t" anchorCtr="0">
              <a:spAutoFit/>
            </a:bodyPr>
            <a:lstStyle/>
            <a:p>
              <a:pPr algn="ctr"/>
              <a:r>
                <a:rPr lang="en-US" sz="1050" b="1" dirty="0">
                  <a:solidFill>
                    <a:srgbClr val="FFFFFF"/>
                  </a:solidFill>
                  <a:latin typeface="Arial"/>
                  <a:ea typeface="Microsoft YaHei"/>
                  <a:cs typeface="Arial"/>
                </a:rPr>
                <a:t>Integration</a:t>
              </a:r>
            </a:p>
          </p:txBody>
        </p:sp>
        <p:sp>
          <p:nvSpPr>
            <p:cNvPr id="25" name="TextBox 25"/>
            <p:cNvSpPr txBox="1"/>
            <p:nvPr/>
          </p:nvSpPr>
          <p:spPr>
            <a:xfrm>
              <a:off x="7083634" y="2039302"/>
              <a:ext cx="920332" cy="213360"/>
            </a:xfrm>
            <a:prstGeom prst="rect">
              <a:avLst/>
            </a:prstGeom>
            <a:noFill/>
            <a:ln>
              <a:noFill/>
            </a:ln>
          </p:spPr>
          <p:txBody>
            <a:bodyPr wrap="none" lIns="0" tIns="0" rIns="0" bIns="0" anchor="t" anchorCtr="0">
              <a:spAutoFit/>
            </a:bodyPr>
            <a:lstStyle/>
            <a:p>
              <a:pPr algn="ctr"/>
              <a:r>
                <a:rPr lang="en-US" sz="1050" b="1" dirty="0">
                  <a:solidFill>
                    <a:srgbClr val="FFFFFF"/>
                  </a:solidFill>
                  <a:latin typeface="Arial"/>
                  <a:ea typeface="Microsoft YaHei"/>
                  <a:cs typeface="Arial"/>
                </a:rPr>
                <a:t>credentials</a:t>
              </a:r>
            </a:p>
          </p:txBody>
        </p:sp>
        <p:sp>
          <p:nvSpPr>
            <p:cNvPr id="26" name="TextBox 26"/>
            <p:cNvSpPr txBox="1"/>
            <p:nvPr/>
          </p:nvSpPr>
          <p:spPr>
            <a:xfrm>
              <a:off x="7046833" y="2309812"/>
              <a:ext cx="993934" cy="152400"/>
            </a:xfrm>
            <a:prstGeom prst="rect">
              <a:avLst/>
            </a:prstGeom>
            <a:noFill/>
            <a:ln>
              <a:noFill/>
            </a:ln>
          </p:spPr>
          <p:txBody>
            <a:bodyPr wrap="none" lIns="0" tIns="0" rIns="0" bIns="0" anchor="t" anchorCtr="0">
              <a:spAutoFit/>
            </a:bodyPr>
            <a:lstStyle/>
            <a:p>
              <a:pPr algn="ctr"/>
              <a:r>
                <a:rPr lang="en-US" sz="750" dirty="0">
                  <a:solidFill>
                    <a:srgbClr val="D6A51F"/>
                  </a:solidFill>
                  <a:latin typeface="Consolas"/>
                  <a:ea typeface="Microsoft YaHei"/>
                  <a:cs typeface="Consolas"/>
                </a:rPr>
                <a:t>26.3% · 19.5% ACT.</a:t>
              </a:r>
            </a:p>
          </p:txBody>
        </p:sp>
        <p:sp>
          <p:nvSpPr>
            <p:cNvPr id="27" name="Ellipse 27"/>
            <p:cNvSpPr/>
            <p:nvPr/>
          </p:nvSpPr>
          <p:spPr>
            <a:xfrm>
              <a:off x="5629275" y="2200275"/>
              <a:ext cx="1123950" cy="1123950"/>
            </a:xfrm>
            <a:prstGeom prst="ellipse">
              <a:avLst/>
            </a:prstGeom>
            <a:solidFill>
              <a:srgbClr val="325C77"/>
            </a:solidFill>
            <a:ln>
              <a:noFill/>
            </a:ln>
          </p:spPr>
        </p:sp>
        <p:sp>
          <p:nvSpPr>
            <p:cNvPr id="28" name="Rectangle 28"/>
            <p:cNvSpPr/>
            <p:nvPr/>
          </p:nvSpPr>
          <p:spPr>
            <a:xfrm>
              <a:off x="5581650" y="2362200"/>
              <a:ext cx="1219200" cy="800100"/>
            </a:xfrm>
            <a:prstGeom prst="rect">
              <a:avLst/>
            </a:prstGeom>
            <a:noFill/>
            <a:ln>
              <a:noFill/>
            </a:ln>
          </p:spPr>
        </p:sp>
        <p:sp>
          <p:nvSpPr>
            <p:cNvPr id="29" name="TextBox 29"/>
            <p:cNvSpPr txBox="1"/>
            <p:nvPr/>
          </p:nvSpPr>
          <p:spPr>
            <a:xfrm>
              <a:off x="5722836" y="2542699"/>
              <a:ext cx="936829" cy="198120"/>
            </a:xfrm>
            <a:prstGeom prst="rect">
              <a:avLst/>
            </a:prstGeom>
            <a:noFill/>
            <a:ln>
              <a:noFill/>
            </a:ln>
          </p:spPr>
          <p:txBody>
            <a:bodyPr wrap="none" lIns="0" tIns="0" rIns="0" bIns="0" anchor="t" anchorCtr="0">
              <a:spAutoFit/>
            </a:bodyPr>
            <a:lstStyle/>
            <a:p>
              <a:pPr algn="ctr"/>
              <a:r>
                <a:rPr lang="en-US" sz="975" b="1" dirty="0">
                  <a:solidFill>
                    <a:srgbClr val="FFFFFF"/>
                  </a:solidFill>
                  <a:latin typeface="Arial"/>
                  <a:ea typeface="Microsoft YaHei"/>
                  <a:cs typeface="Arial"/>
                </a:rPr>
                <a:t>Choose first</a:t>
              </a:r>
            </a:p>
          </p:txBody>
        </p:sp>
        <p:sp>
          <p:nvSpPr>
            <p:cNvPr id="30" name="TextBox 30"/>
            <p:cNvSpPr txBox="1"/>
            <p:nvPr/>
          </p:nvSpPr>
          <p:spPr>
            <a:xfrm>
              <a:off x="5838712" y="2723674"/>
              <a:ext cx="705075" cy="198120"/>
            </a:xfrm>
            <a:prstGeom prst="rect">
              <a:avLst/>
            </a:prstGeom>
            <a:noFill/>
            <a:ln>
              <a:noFill/>
            </a:ln>
          </p:spPr>
          <p:txBody>
            <a:bodyPr wrap="none" lIns="0" tIns="0" rIns="0" bIns="0" anchor="t" anchorCtr="0">
              <a:spAutoFit/>
            </a:bodyPr>
            <a:lstStyle/>
            <a:p>
              <a:pPr algn="ctr"/>
              <a:r>
                <a:rPr lang="en-US" sz="975" b="1" dirty="0">
                  <a:solidFill>
                    <a:srgbClr val="FFFFFF"/>
                  </a:solidFill>
                  <a:latin typeface="Arial"/>
                  <a:ea typeface="Microsoft YaHei"/>
                  <a:cs typeface="Arial"/>
                </a:rPr>
                <a:t>workflow</a:t>
              </a:r>
            </a:p>
          </p:txBody>
        </p:sp>
        <p:sp>
          <p:nvSpPr>
            <p:cNvPr id="31" name="TextBox 31"/>
            <p:cNvSpPr txBox="1"/>
            <p:nvPr/>
          </p:nvSpPr>
          <p:spPr>
            <a:xfrm>
              <a:off x="5707975" y="2957512"/>
              <a:ext cx="966549" cy="152400"/>
            </a:xfrm>
            <a:prstGeom prst="rect">
              <a:avLst/>
            </a:prstGeom>
            <a:noFill/>
            <a:ln>
              <a:noFill/>
            </a:ln>
          </p:spPr>
          <p:txBody>
            <a:bodyPr wrap="none" lIns="0" tIns="0" rIns="0" bIns="0" anchor="t" anchorCtr="0">
              <a:spAutoFit/>
            </a:bodyPr>
            <a:lstStyle/>
            <a:p>
              <a:pPr algn="ctr"/>
              <a:r>
                <a:rPr lang="en-US" sz="750" dirty="0">
                  <a:solidFill>
                    <a:srgbClr val="FFFFFF"/>
                  </a:solidFill>
                  <a:latin typeface="Consolas"/>
                  <a:ea typeface="Microsoft YaHei"/>
                  <a:cs typeface="Consolas"/>
                </a:rPr>
                <a:t>23.1% · 13.3% ACT.</a:t>
              </a:r>
            </a:p>
          </p:txBody>
        </p:sp>
        <p:sp>
          <p:nvSpPr>
            <p:cNvPr id="32" name="Ellipse 32"/>
            <p:cNvSpPr/>
            <p:nvPr/>
          </p:nvSpPr>
          <p:spPr>
            <a:xfrm>
              <a:off x="4857750" y="1524000"/>
              <a:ext cx="1028700" cy="1028700"/>
            </a:xfrm>
            <a:prstGeom prst="ellipse">
              <a:avLst/>
            </a:prstGeom>
            <a:solidFill>
              <a:srgbClr val="B83A32"/>
            </a:solidFill>
            <a:ln>
              <a:noFill/>
            </a:ln>
          </p:spPr>
        </p:sp>
        <p:sp>
          <p:nvSpPr>
            <p:cNvPr id="33" name="Rectangle 33"/>
            <p:cNvSpPr/>
            <p:nvPr/>
          </p:nvSpPr>
          <p:spPr>
            <a:xfrm>
              <a:off x="4819650" y="1676400"/>
              <a:ext cx="1104900" cy="723900"/>
            </a:xfrm>
            <a:prstGeom prst="rect">
              <a:avLst/>
            </a:prstGeom>
            <a:noFill/>
            <a:ln>
              <a:noFill/>
            </a:ln>
          </p:spPr>
        </p:sp>
        <p:sp>
          <p:nvSpPr>
            <p:cNvPr id="34" name="TextBox 34"/>
            <p:cNvSpPr txBox="1"/>
            <p:nvPr/>
          </p:nvSpPr>
          <p:spPr>
            <a:xfrm>
              <a:off x="4929851" y="1837849"/>
              <a:ext cx="884497" cy="198120"/>
            </a:xfrm>
            <a:prstGeom prst="rect">
              <a:avLst/>
            </a:prstGeom>
            <a:noFill/>
            <a:ln>
              <a:noFill/>
            </a:ln>
          </p:spPr>
          <p:txBody>
            <a:bodyPr wrap="none" lIns="0" tIns="0" rIns="0" bIns="0" anchor="t" anchorCtr="0">
              <a:spAutoFit/>
            </a:bodyPr>
            <a:lstStyle/>
            <a:p>
              <a:pPr algn="ctr"/>
              <a:r>
                <a:rPr lang="en-US" sz="975" b="1" dirty="0">
                  <a:solidFill>
                    <a:srgbClr val="FFFFFF"/>
                  </a:solidFill>
                  <a:latin typeface="Arial"/>
                  <a:ea typeface="Microsoft YaHei"/>
                  <a:cs typeface="Arial"/>
                </a:rPr>
                <a:t>Permissions</a:t>
              </a:r>
            </a:p>
          </p:txBody>
        </p:sp>
        <p:sp>
          <p:nvSpPr>
            <p:cNvPr id="35" name="TextBox 35"/>
            <p:cNvSpPr txBox="1"/>
            <p:nvPr/>
          </p:nvSpPr>
          <p:spPr>
            <a:xfrm>
              <a:off x="5027038" y="2018824"/>
              <a:ext cx="690123" cy="198120"/>
            </a:xfrm>
            <a:prstGeom prst="rect">
              <a:avLst/>
            </a:prstGeom>
            <a:noFill/>
            <a:ln>
              <a:noFill/>
            </a:ln>
          </p:spPr>
          <p:txBody>
            <a:bodyPr wrap="none" lIns="0" tIns="0" rIns="0" bIns="0" anchor="t" anchorCtr="0">
              <a:spAutoFit/>
            </a:bodyPr>
            <a:lstStyle/>
            <a:p>
              <a:pPr algn="ctr"/>
              <a:r>
                <a:rPr lang="en-US" sz="975" b="1" dirty="0">
                  <a:solidFill>
                    <a:srgbClr val="FFFFFF"/>
                  </a:solidFill>
                  <a:latin typeface="Arial"/>
                  <a:ea typeface="Microsoft YaHei"/>
                  <a:cs typeface="Arial"/>
                </a:rPr>
                <a:t>and roles</a:t>
              </a:r>
            </a:p>
          </p:txBody>
        </p:sp>
        <p:sp>
          <p:nvSpPr>
            <p:cNvPr id="36" name="TextBox 36"/>
            <p:cNvSpPr txBox="1"/>
            <p:nvPr/>
          </p:nvSpPr>
          <p:spPr>
            <a:xfrm>
              <a:off x="5211961" y="2233612"/>
              <a:ext cx="320278" cy="152400"/>
            </a:xfrm>
            <a:prstGeom prst="rect">
              <a:avLst/>
            </a:prstGeom>
            <a:noFill/>
            <a:ln>
              <a:noFill/>
            </a:ln>
          </p:spPr>
          <p:txBody>
            <a:bodyPr wrap="none" lIns="0" tIns="0" rIns="0" bIns="0" anchor="t" anchorCtr="0">
              <a:spAutoFit/>
            </a:bodyPr>
            <a:lstStyle/>
            <a:p>
              <a:pPr algn="ctr"/>
              <a:r>
                <a:rPr lang="en-US" sz="750" dirty="0">
                  <a:solidFill>
                    <a:srgbClr val="FFFFFF"/>
                  </a:solidFill>
                  <a:latin typeface="Consolas"/>
                  <a:ea typeface="Microsoft YaHei"/>
                  <a:cs typeface="Consolas"/>
                </a:rPr>
                <a:t>23.7%</a:t>
              </a:r>
            </a:p>
          </p:txBody>
        </p:sp>
        <p:sp>
          <p:nvSpPr>
            <p:cNvPr id="37" name="Ellipse 37"/>
            <p:cNvSpPr/>
            <p:nvPr/>
          </p:nvSpPr>
          <p:spPr>
            <a:xfrm>
              <a:off x="3257550" y="2095500"/>
              <a:ext cx="914400" cy="914400"/>
            </a:xfrm>
            <a:prstGeom prst="ellipse">
              <a:avLst/>
            </a:prstGeom>
            <a:solidFill>
              <a:srgbClr val="325C77"/>
            </a:solidFill>
            <a:ln>
              <a:noFill/>
            </a:ln>
          </p:spPr>
        </p:sp>
        <p:sp>
          <p:nvSpPr>
            <p:cNvPr id="38" name="Rectangle 38"/>
            <p:cNvSpPr/>
            <p:nvPr/>
          </p:nvSpPr>
          <p:spPr>
            <a:xfrm>
              <a:off x="3219450" y="2209800"/>
              <a:ext cx="990600" cy="685800"/>
            </a:xfrm>
            <a:prstGeom prst="rect">
              <a:avLst/>
            </a:prstGeom>
            <a:noFill/>
            <a:ln>
              <a:noFill/>
            </a:ln>
          </p:spPr>
        </p:sp>
        <p:sp>
          <p:nvSpPr>
            <p:cNvPr id="39" name="TextBox 39"/>
            <p:cNvSpPr txBox="1"/>
            <p:nvPr/>
          </p:nvSpPr>
          <p:spPr>
            <a:xfrm>
              <a:off x="3328571" y="2371249"/>
              <a:ext cx="772358" cy="198120"/>
            </a:xfrm>
            <a:prstGeom prst="rect">
              <a:avLst/>
            </a:prstGeom>
            <a:noFill/>
            <a:ln>
              <a:noFill/>
            </a:ln>
          </p:spPr>
          <p:txBody>
            <a:bodyPr wrap="none" lIns="0" tIns="0" rIns="0" bIns="0" anchor="t" anchorCtr="0">
              <a:spAutoFit/>
            </a:bodyPr>
            <a:lstStyle/>
            <a:p>
              <a:pPr algn="ctr"/>
              <a:r>
                <a:rPr lang="en-US" sz="975" b="1" dirty="0">
                  <a:solidFill>
                    <a:srgbClr val="FFFFFF"/>
                  </a:solidFill>
                  <a:latin typeface="Arial"/>
                  <a:ea typeface="Microsoft YaHei"/>
                  <a:cs typeface="Arial"/>
                </a:rPr>
                <a:t>Data-field</a:t>
              </a:r>
            </a:p>
          </p:txBody>
        </p:sp>
        <p:sp>
          <p:nvSpPr>
            <p:cNvPr id="40" name="TextBox 40"/>
            <p:cNvSpPr txBox="1"/>
            <p:nvPr/>
          </p:nvSpPr>
          <p:spPr>
            <a:xfrm>
              <a:off x="3418282" y="2552224"/>
              <a:ext cx="592936" cy="198120"/>
            </a:xfrm>
            <a:prstGeom prst="rect">
              <a:avLst/>
            </a:prstGeom>
            <a:noFill/>
            <a:ln>
              <a:noFill/>
            </a:ln>
          </p:spPr>
          <p:txBody>
            <a:bodyPr wrap="none" lIns="0" tIns="0" rIns="0" bIns="0" anchor="t" anchorCtr="0">
              <a:spAutoFit/>
            </a:bodyPr>
            <a:lstStyle/>
            <a:p>
              <a:pPr algn="ctr"/>
              <a:r>
                <a:rPr lang="en-US" sz="975" b="1" dirty="0">
                  <a:solidFill>
                    <a:srgbClr val="FFFFFF"/>
                  </a:solidFill>
                  <a:latin typeface="Arial"/>
                  <a:ea typeface="Microsoft YaHei"/>
                  <a:cs typeface="Arial"/>
                </a:rPr>
                <a:t>mapping</a:t>
              </a:r>
            </a:p>
          </p:txBody>
        </p:sp>
        <p:sp>
          <p:nvSpPr>
            <p:cNvPr id="41" name="TextBox 41"/>
            <p:cNvSpPr txBox="1"/>
            <p:nvPr/>
          </p:nvSpPr>
          <p:spPr>
            <a:xfrm>
              <a:off x="3568303" y="2757488"/>
              <a:ext cx="292894" cy="152400"/>
            </a:xfrm>
            <a:prstGeom prst="rect">
              <a:avLst/>
            </a:prstGeom>
            <a:noFill/>
            <a:ln>
              <a:noFill/>
            </a:ln>
          </p:spPr>
          <p:txBody>
            <a:bodyPr wrap="none" lIns="0" tIns="0" rIns="0" bIns="0" anchor="t" anchorCtr="0">
              <a:spAutoFit/>
            </a:bodyPr>
            <a:lstStyle/>
            <a:p>
              <a:pPr algn="ctr"/>
              <a:r>
                <a:rPr lang="en-US" sz="750" dirty="0">
                  <a:solidFill>
                    <a:srgbClr val="FFFFFF"/>
                  </a:solidFill>
                  <a:latin typeface="Consolas"/>
                  <a:ea typeface="Microsoft YaHei"/>
                  <a:cs typeface="Consolas"/>
                </a:rPr>
                <a:t>14.5%</a:t>
              </a:r>
            </a:p>
          </p:txBody>
        </p:sp>
        <p:sp>
          <p:nvSpPr>
            <p:cNvPr id="42" name="Ellipse 42"/>
            <p:cNvSpPr/>
            <p:nvPr/>
          </p:nvSpPr>
          <p:spPr>
            <a:xfrm>
              <a:off x="2286000" y="4362450"/>
              <a:ext cx="762000" cy="762000"/>
            </a:xfrm>
            <a:prstGeom prst="ellipse">
              <a:avLst/>
            </a:prstGeom>
            <a:solidFill>
              <a:srgbClr val="817C72"/>
            </a:solidFill>
            <a:ln>
              <a:noFill/>
            </a:ln>
          </p:spPr>
        </p:sp>
        <p:sp>
          <p:nvSpPr>
            <p:cNvPr id="43" name="Rectangle 43"/>
            <p:cNvSpPr/>
            <p:nvPr/>
          </p:nvSpPr>
          <p:spPr>
            <a:xfrm>
              <a:off x="2228850" y="4448175"/>
              <a:ext cx="876300" cy="590550"/>
            </a:xfrm>
            <a:prstGeom prst="rect">
              <a:avLst/>
            </a:prstGeom>
            <a:noFill/>
            <a:ln>
              <a:noFill/>
            </a:ln>
          </p:spPr>
        </p:sp>
        <p:sp>
          <p:nvSpPr>
            <p:cNvPr id="44" name="TextBox 44"/>
            <p:cNvSpPr txBox="1"/>
            <p:nvPr/>
          </p:nvSpPr>
          <p:spPr>
            <a:xfrm>
              <a:off x="2462346" y="4589145"/>
              <a:ext cx="409308" cy="182880"/>
            </a:xfrm>
            <a:prstGeom prst="rect">
              <a:avLst/>
            </a:prstGeom>
            <a:noFill/>
            <a:ln>
              <a:noFill/>
            </a:ln>
          </p:spPr>
          <p:txBody>
            <a:bodyPr wrap="none" lIns="0" tIns="0" rIns="0" bIns="0" anchor="t" anchorCtr="0">
              <a:spAutoFit/>
            </a:bodyPr>
            <a:lstStyle/>
            <a:p>
              <a:pPr algn="ctr"/>
              <a:r>
                <a:rPr lang="en-US" sz="900" b="1" dirty="0">
                  <a:solidFill>
                    <a:srgbClr val="FFFFFF"/>
                  </a:solidFill>
                  <a:latin typeface="Arial"/>
                  <a:ea typeface="Microsoft YaHei"/>
                  <a:cs typeface="Arial"/>
                </a:rPr>
                <a:t>Invite</a:t>
              </a:r>
            </a:p>
          </p:txBody>
        </p:sp>
        <p:sp>
          <p:nvSpPr>
            <p:cNvPr id="45" name="TextBox 45"/>
            <p:cNvSpPr txBox="1"/>
            <p:nvPr/>
          </p:nvSpPr>
          <p:spPr>
            <a:xfrm>
              <a:off x="2489949" y="4751070"/>
              <a:ext cx="354101" cy="182880"/>
            </a:xfrm>
            <a:prstGeom prst="rect">
              <a:avLst/>
            </a:prstGeom>
            <a:noFill/>
            <a:ln>
              <a:noFill/>
            </a:ln>
          </p:spPr>
          <p:txBody>
            <a:bodyPr wrap="none" lIns="0" tIns="0" rIns="0" bIns="0" anchor="t" anchorCtr="0">
              <a:spAutoFit/>
            </a:bodyPr>
            <a:lstStyle/>
            <a:p>
              <a:pPr algn="ctr"/>
              <a:r>
                <a:rPr lang="en-US" sz="900" b="1" dirty="0">
                  <a:solidFill>
                    <a:srgbClr val="FFFFFF"/>
                  </a:solidFill>
                  <a:latin typeface="Arial"/>
                  <a:ea typeface="Microsoft YaHei"/>
                  <a:cs typeface="Arial"/>
                </a:rPr>
                <a:t>team</a:t>
              </a:r>
            </a:p>
          </p:txBody>
        </p:sp>
      </p:grpSp>
      <p:grpSp>
        <p:nvGrpSpPr>
          <p:cNvPr id="61" name="Group 61"/>
          <p:cNvGrpSpPr/>
          <p:nvPr/>
        </p:nvGrpSpPr>
        <p:grpSpPr>
          <a:xfrm>
            <a:off x="9239250" y="1352550"/>
            <a:ext cx="2609850" cy="4476750"/>
            <a:chOff x="9239250" y="1352550"/>
            <a:chExt cx="2609850" cy="4476750"/>
          </a:xfrm>
        </p:grpSpPr>
        <p:sp>
          <p:nvSpPr>
            <p:cNvPr id="47" name="Rectangle 47"/>
            <p:cNvSpPr/>
            <p:nvPr/>
          </p:nvSpPr>
          <p:spPr>
            <a:xfrm>
              <a:off x="9239250" y="1352550"/>
              <a:ext cx="2609850" cy="4476750"/>
            </a:xfrm>
            <a:prstGeom prst="rect">
              <a:avLst/>
            </a:prstGeom>
            <a:solidFill>
              <a:srgbClr val="171717"/>
            </a:solidFill>
            <a:ln>
              <a:noFill/>
            </a:ln>
          </p:spPr>
        </p:sp>
        <p:sp>
          <p:nvSpPr>
            <p:cNvPr id="48" name="TextBox 48"/>
            <p:cNvSpPr txBox="1"/>
            <p:nvPr/>
          </p:nvSpPr>
          <p:spPr>
            <a:xfrm>
              <a:off x="9457372" y="1606391"/>
              <a:ext cx="816197" cy="167640"/>
            </a:xfrm>
            <a:prstGeom prst="rect">
              <a:avLst/>
            </a:prstGeom>
            <a:noFill/>
            <a:ln>
              <a:noFill/>
            </a:ln>
          </p:spPr>
          <p:txBody>
            <a:bodyPr wrap="none" lIns="0" tIns="0" rIns="0" bIns="0" anchor="t" anchorCtr="0">
              <a:spAutoFit/>
            </a:bodyPr>
            <a:lstStyle/>
            <a:p>
              <a:pPr algn="l"/>
              <a:r>
                <a:rPr lang="en-US" sz="825" dirty="0">
                  <a:solidFill>
                    <a:srgbClr val="D6A51F"/>
                  </a:solidFill>
                  <a:latin typeface="Consolas"/>
                  <a:ea typeface="Microsoft YaHei"/>
                  <a:cs typeface="Consolas"/>
                </a:rPr>
                <a:t>PRIORITY TEST</a:t>
              </a:r>
            </a:p>
          </p:txBody>
        </p:sp>
        <p:sp>
          <p:nvSpPr>
            <p:cNvPr id="49" name="TextBox 49"/>
            <p:cNvSpPr txBox="1"/>
            <p:nvPr/>
          </p:nvSpPr>
          <p:spPr>
            <a:xfrm>
              <a:off x="9444038" y="1912144"/>
              <a:ext cx="2169914" cy="381000"/>
            </a:xfrm>
            <a:prstGeom prst="rect">
              <a:avLst/>
            </a:prstGeom>
            <a:noFill/>
            <a:ln>
              <a:noFill/>
            </a:ln>
          </p:spPr>
          <p:txBody>
            <a:bodyPr wrap="none" lIns="0" tIns="0" rIns="0" bIns="0" anchor="t" anchorCtr="0">
              <a:spAutoFit/>
            </a:bodyPr>
            <a:lstStyle/>
            <a:p>
              <a:pPr algn="l"/>
              <a:r>
                <a:rPr lang="en-US" sz="1875" dirty="0">
                  <a:solidFill>
                    <a:srgbClr val="FFFFFF"/>
                  </a:solidFill>
                  <a:latin typeface="Georgia"/>
                  <a:ea typeface="SimSun"/>
                  <a:cs typeface="Georgia"/>
                </a:rPr>
                <a:t>Frequency alone</a:t>
              </a:r>
            </a:p>
          </p:txBody>
        </p:sp>
        <p:sp>
          <p:nvSpPr>
            <p:cNvPr id="50" name="TextBox 50"/>
            <p:cNvSpPr txBox="1"/>
            <p:nvPr/>
          </p:nvSpPr>
          <p:spPr>
            <a:xfrm>
              <a:off x="9444038" y="2197894"/>
              <a:ext cx="1950839" cy="381000"/>
            </a:xfrm>
            <a:prstGeom prst="rect">
              <a:avLst/>
            </a:prstGeom>
            <a:noFill/>
            <a:ln>
              <a:noFill/>
            </a:ln>
          </p:spPr>
          <p:txBody>
            <a:bodyPr wrap="none" lIns="0" tIns="0" rIns="0" bIns="0" anchor="t" anchorCtr="0">
              <a:spAutoFit/>
            </a:bodyPr>
            <a:lstStyle/>
            <a:p>
              <a:pPr algn="l"/>
              <a:r>
                <a:rPr lang="en-US" sz="1875" dirty="0">
                  <a:solidFill>
                    <a:srgbClr val="FFFFFF"/>
                  </a:solidFill>
                  <a:latin typeface="Georgia"/>
                  <a:ea typeface="SimSun"/>
                  <a:cs typeface="Georgia"/>
                </a:rPr>
                <a:t>is not enough.</a:t>
              </a:r>
            </a:p>
          </p:txBody>
        </p:sp>
        <p:sp>
          <p:nvSpPr>
            <p:cNvPr id="51" name="Line 51"/>
            <p:cNvSpPr/>
            <p:nvPr/>
          </p:nvSpPr>
          <p:spPr>
            <a:xfrm>
              <a:off x="9467850" y="2667000"/>
              <a:ext cx="2152650" cy="9525"/>
            </a:xfrm>
            <a:custGeom>
              <a:avLst/>
              <a:gdLst/>
              <a:ahLst/>
              <a:cxnLst/>
              <a:rect l="l" t="t" r="r" b="b"/>
              <a:pathLst>
                <a:path w="2152650" h="9525">
                  <a:moveTo>
                    <a:pt x="0" y="0"/>
                  </a:moveTo>
                  <a:lnTo>
                    <a:pt x="2152650" y="0"/>
                  </a:lnTo>
                </a:path>
              </a:pathLst>
            </a:custGeom>
            <a:noFill/>
            <a:ln w="9525">
              <a:solidFill>
                <a:srgbClr val="57534E"/>
              </a:solidFill>
            </a:ln>
          </p:spPr>
        </p:sp>
        <p:sp>
          <p:nvSpPr>
            <p:cNvPr id="52" name="TextBox 52"/>
            <p:cNvSpPr txBox="1"/>
            <p:nvPr/>
          </p:nvSpPr>
          <p:spPr>
            <a:xfrm>
              <a:off x="9455468" y="2933224"/>
              <a:ext cx="2046827" cy="198120"/>
            </a:xfrm>
            <a:prstGeom prst="rect">
              <a:avLst/>
            </a:prstGeom>
            <a:noFill/>
            <a:ln>
              <a:noFill/>
            </a:ln>
          </p:spPr>
          <p:txBody>
            <a:bodyPr wrap="none" lIns="0" tIns="0" rIns="0" bIns="0" anchor="t" anchorCtr="0">
              <a:spAutoFit/>
            </a:bodyPr>
            <a:lstStyle/>
            <a:p>
              <a:pPr algn="l"/>
              <a:r>
                <a:rPr lang="en-US" sz="975" dirty="0">
                  <a:solidFill>
                    <a:srgbClr val="FFFFFF"/>
                  </a:solidFill>
                  <a:latin typeface="Arial"/>
                  <a:ea typeface="Microsoft YaHei"/>
                  <a:cs typeface="Arial"/>
                </a:rPr>
                <a:t>Prioritize when signals align:</a:t>
              </a:r>
            </a:p>
          </p:txBody>
        </p:sp>
        <p:sp>
          <p:nvSpPr>
            <p:cNvPr id="53" name="TextBox 53"/>
            <p:cNvSpPr txBox="1"/>
            <p:nvPr/>
          </p:nvSpPr>
          <p:spPr>
            <a:xfrm>
              <a:off x="9455468" y="3247549"/>
              <a:ext cx="2103787" cy="198120"/>
            </a:xfrm>
            <a:prstGeom prst="rect">
              <a:avLst/>
            </a:prstGeom>
            <a:noFill/>
            <a:ln>
              <a:noFill/>
            </a:ln>
          </p:spPr>
          <p:txBody>
            <a:bodyPr wrap="none" lIns="0" tIns="0" rIns="0" bIns="0" anchor="t" anchorCtr="0">
              <a:spAutoFit/>
            </a:bodyPr>
            <a:lstStyle/>
            <a:p>
              <a:pPr algn="l"/>
              <a:r>
                <a:rPr lang="en-US" sz="975" dirty="0">
                  <a:solidFill>
                    <a:srgbClr val="FFFFFF"/>
                  </a:solidFill>
                  <a:latin typeface="Arial"/>
                  <a:ea typeface="Microsoft YaHei"/>
                  <a:cs typeface="Arial"/>
                </a:rPr>
                <a:t>• repeated customer evidence</a:t>
              </a:r>
            </a:p>
          </p:txBody>
        </p:sp>
        <p:sp>
          <p:nvSpPr>
            <p:cNvPr id="54" name="TextBox 54"/>
            <p:cNvSpPr txBox="1"/>
            <p:nvPr/>
          </p:nvSpPr>
          <p:spPr>
            <a:xfrm>
              <a:off x="9455468" y="3523774"/>
              <a:ext cx="2004108" cy="198120"/>
            </a:xfrm>
            <a:prstGeom prst="rect">
              <a:avLst/>
            </a:prstGeom>
            <a:noFill/>
            <a:ln>
              <a:noFill/>
            </a:ln>
          </p:spPr>
          <p:txBody>
            <a:bodyPr wrap="none" lIns="0" tIns="0" rIns="0" bIns="0" anchor="t" anchorCtr="0">
              <a:spAutoFit/>
            </a:bodyPr>
            <a:lstStyle/>
            <a:p>
              <a:pPr algn="l"/>
              <a:r>
                <a:rPr lang="en-US" sz="975" dirty="0">
                  <a:solidFill>
                    <a:srgbClr val="FFFFFF"/>
                  </a:solidFill>
                  <a:latin typeface="Arial"/>
                  <a:ea typeface="Microsoft YaHei"/>
                  <a:cs typeface="Arial"/>
                </a:rPr>
                <a:t>• low activation or long TTFV</a:t>
              </a:r>
            </a:p>
          </p:txBody>
        </p:sp>
        <p:sp>
          <p:nvSpPr>
            <p:cNvPr id="55" name="TextBox 55"/>
            <p:cNvSpPr txBox="1"/>
            <p:nvPr/>
          </p:nvSpPr>
          <p:spPr>
            <a:xfrm>
              <a:off x="9455468" y="3799999"/>
              <a:ext cx="1527072" cy="198120"/>
            </a:xfrm>
            <a:prstGeom prst="rect">
              <a:avLst/>
            </a:prstGeom>
            <a:noFill/>
            <a:ln>
              <a:noFill/>
            </a:ln>
          </p:spPr>
          <p:txBody>
            <a:bodyPr wrap="none" lIns="0" tIns="0" rIns="0" bIns="0" anchor="t" anchorCtr="0">
              <a:spAutoFit/>
            </a:bodyPr>
            <a:lstStyle/>
            <a:p>
              <a:pPr algn="l"/>
              <a:r>
                <a:rPr lang="en-US" sz="975" dirty="0">
                  <a:solidFill>
                    <a:srgbClr val="FFFFFF"/>
                  </a:solidFill>
                  <a:latin typeface="Arial"/>
                  <a:ea typeface="Microsoft YaHei"/>
                  <a:cs typeface="Arial"/>
                </a:rPr>
                <a:t>• high support burden</a:t>
              </a:r>
            </a:p>
          </p:txBody>
        </p:sp>
        <p:sp>
          <p:nvSpPr>
            <p:cNvPr id="56" name="Rectangle 56"/>
            <p:cNvSpPr/>
            <p:nvPr/>
          </p:nvSpPr>
          <p:spPr>
            <a:xfrm>
              <a:off x="9467850" y="4324350"/>
              <a:ext cx="1924050" cy="685800"/>
            </a:xfrm>
            <a:prstGeom prst="rect">
              <a:avLst/>
            </a:prstGeom>
            <a:solidFill>
              <a:srgbClr val="D6A51F"/>
            </a:solidFill>
            <a:ln>
              <a:noFill/>
            </a:ln>
          </p:spPr>
        </p:sp>
        <p:sp>
          <p:nvSpPr>
            <p:cNvPr id="57" name="TextBox 57"/>
            <p:cNvSpPr txBox="1"/>
            <p:nvPr/>
          </p:nvSpPr>
          <p:spPr>
            <a:xfrm>
              <a:off x="9610725" y="4491038"/>
              <a:ext cx="1147286" cy="152400"/>
            </a:xfrm>
            <a:prstGeom prst="rect">
              <a:avLst/>
            </a:prstGeom>
            <a:noFill/>
            <a:ln>
              <a:noFill/>
            </a:ln>
          </p:spPr>
          <p:txBody>
            <a:bodyPr wrap="none" lIns="0" tIns="0" rIns="0" bIns="0" anchor="t" anchorCtr="0">
              <a:spAutoFit/>
            </a:bodyPr>
            <a:lstStyle/>
            <a:p>
              <a:pPr algn="l"/>
              <a:r>
                <a:rPr lang="en-US" sz="750" dirty="0">
                  <a:solidFill>
                    <a:srgbClr val="171717"/>
                  </a:solidFill>
                  <a:latin typeface="Consolas"/>
                  <a:ea typeface="Microsoft YaHei"/>
                  <a:cs typeface="Consolas"/>
                </a:rPr>
                <a:t>TOP FOUR CATEGORIES</a:t>
              </a:r>
            </a:p>
          </p:txBody>
        </p:sp>
        <p:sp>
          <p:nvSpPr>
            <p:cNvPr id="58" name="TextBox 58"/>
            <p:cNvSpPr txBox="1"/>
            <p:nvPr/>
          </p:nvSpPr>
          <p:spPr>
            <a:xfrm>
              <a:off x="9602152" y="4656296"/>
              <a:ext cx="986789" cy="289560"/>
            </a:xfrm>
            <a:prstGeom prst="rect">
              <a:avLst/>
            </a:prstGeom>
            <a:noFill/>
            <a:ln>
              <a:noFill/>
            </a:ln>
          </p:spPr>
          <p:txBody>
            <a:bodyPr wrap="none" lIns="0" tIns="0" rIns="0" bIns="0" anchor="t" anchorCtr="0">
              <a:spAutoFit/>
            </a:bodyPr>
            <a:lstStyle/>
            <a:p>
              <a:pPr algn="l"/>
              <a:r>
                <a:rPr lang="en-US" sz="1425" b="1" dirty="0">
                  <a:solidFill>
                    <a:srgbClr val="171717"/>
                  </a:solidFill>
                  <a:latin typeface="Consolas"/>
                  <a:ea typeface="Microsoft YaHei"/>
                  <a:cs typeface="Consolas"/>
                </a:rPr>
                <a:t>77.5% OF</a:t>
              </a:r>
            </a:p>
          </p:txBody>
        </p:sp>
        <p:sp>
          <p:nvSpPr>
            <p:cNvPr id="59" name="TextBox 59"/>
            <p:cNvSpPr txBox="1"/>
            <p:nvPr/>
          </p:nvSpPr>
          <p:spPr>
            <a:xfrm>
              <a:off x="9602152" y="4846796"/>
              <a:ext cx="822893" cy="289560"/>
            </a:xfrm>
            <a:prstGeom prst="rect">
              <a:avLst/>
            </a:prstGeom>
            <a:noFill/>
            <a:ln>
              <a:noFill/>
            </a:ln>
          </p:spPr>
          <p:txBody>
            <a:bodyPr wrap="none" lIns="0" tIns="0" rIns="0" bIns="0" anchor="t" anchorCtr="0">
              <a:spAutoFit/>
            </a:bodyPr>
            <a:lstStyle/>
            <a:p>
              <a:pPr algn="l"/>
              <a:r>
                <a:rPr lang="en-US" sz="1425" b="1" dirty="0">
                  <a:solidFill>
                    <a:srgbClr val="171717"/>
                  </a:solidFill>
                  <a:latin typeface="Consolas"/>
                  <a:ea typeface="Microsoft YaHei"/>
                  <a:cs typeface="Consolas"/>
                </a:rPr>
                <a:t>TICKETS</a:t>
              </a:r>
            </a:p>
          </p:txBody>
        </p:sp>
        <p:sp>
          <p:nvSpPr>
            <p:cNvPr id="60" name="TextBox 60"/>
            <p:cNvSpPr txBox="1"/>
            <p:nvPr/>
          </p:nvSpPr>
          <p:spPr>
            <a:xfrm>
              <a:off x="9457372" y="5349716"/>
              <a:ext cx="2027134" cy="167640"/>
            </a:xfrm>
            <a:prstGeom prst="rect">
              <a:avLst/>
            </a:prstGeom>
            <a:noFill/>
            <a:ln>
              <a:noFill/>
            </a:ln>
          </p:spPr>
          <p:txBody>
            <a:bodyPr wrap="none" lIns="0" tIns="0" rIns="0" bIns="0" anchor="t" anchorCtr="0">
              <a:spAutoFit/>
            </a:bodyPr>
            <a:lstStyle/>
            <a:p>
              <a:pPr algn="l"/>
              <a:r>
                <a:rPr lang="en-US" sz="825" dirty="0">
                  <a:solidFill>
                    <a:srgbClr val="B9B5AC"/>
                  </a:solidFill>
                  <a:latin typeface="Arial"/>
                  <a:ea typeface="Microsoft YaHei"/>
                  <a:cs typeface="Arial"/>
                </a:rPr>
                <a:t>Placement is analytical synthesis.</a:t>
              </a:r>
            </a:p>
          </p:txBody>
        </p:sp>
      </p:grpSp>
      <p:grpSp>
        <p:nvGrpSpPr>
          <p:cNvPr id="64" name="Group 64"/>
          <p:cNvGrpSpPr/>
          <p:nvPr/>
        </p:nvGrpSpPr>
        <p:grpSpPr>
          <a:xfrm>
            <a:off x="334328" y="6438900"/>
            <a:ext cx="11514772" cy="228600"/>
            <a:chOff x="334328" y="6438900"/>
            <a:chExt cx="11514772" cy="228600"/>
          </a:xfrm>
        </p:grpSpPr>
        <p:sp>
          <p:nvSpPr>
            <p:cNvPr id="62" name="Rectangle 62"/>
            <p:cNvSpPr/>
            <p:nvPr/>
          </p:nvSpPr>
          <p:spPr>
            <a:xfrm>
              <a:off x="342900" y="6438900"/>
              <a:ext cx="11506200" cy="228600"/>
            </a:xfrm>
            <a:prstGeom prst="rect">
              <a:avLst/>
            </a:prstGeom>
            <a:noFill/>
            <a:ln>
              <a:noFill/>
            </a:ln>
          </p:spPr>
        </p:sp>
        <p:sp>
          <p:nvSpPr>
            <p:cNvPr id="63" name="TextBox 63"/>
            <p:cNvSpPr txBox="1"/>
            <p:nvPr/>
          </p:nvSpPr>
          <p:spPr>
            <a:xfrm>
              <a:off x="334328" y="6518434"/>
              <a:ext cx="4719590" cy="137160"/>
            </a:xfrm>
            <a:prstGeom prst="rect">
              <a:avLst/>
            </a:prstGeom>
            <a:noFill/>
            <a:ln>
              <a:noFill/>
            </a:ln>
          </p:spPr>
          <p:txBody>
            <a:bodyPr wrap="none" lIns="0" tIns="0" rIns="0" bIns="0" anchor="t" anchorCtr="0">
              <a:spAutoFit/>
            </a:bodyPr>
            <a:lstStyle/>
            <a:p>
              <a:pPr algn="l"/>
              <a:r>
                <a:rPr lang="en-US" sz="675" dirty="0">
                  <a:solidFill>
                    <a:srgbClr val="817C72"/>
                  </a:solidFill>
                  <a:latin typeface="Arial"/>
                  <a:ea typeface="Microsoft YaHei"/>
                  <a:cs typeface="Arial"/>
                </a:rPr>
                <a:t>SYNTHETIC SOURCES · 02_support_tickets.csv; 03_onboarding_survey.csv; 04_product_usage.csv</a:t>
              </a: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4F2EE"/>
            </a:solidFill>
            <a:ln>
              <a:noFill/>
            </a:ln>
          </p:spPr>
        </p:sp>
        <p:sp>
          <p:nvSpPr>
            <p:cNvPr id="3" name="Line 3"/>
            <p:cNvSpPr/>
            <p:nvPr/>
          </p:nvSpPr>
          <p:spPr>
            <a:xfrm>
              <a:off x="342900" y="419100"/>
              <a:ext cx="11506200" cy="9525"/>
            </a:xfrm>
            <a:custGeom>
              <a:avLst/>
              <a:gdLst/>
              <a:ahLst/>
              <a:cxnLst/>
              <a:rect l="l" t="t" r="r" b="b"/>
              <a:pathLst>
                <a:path w="11506200" h="9525">
                  <a:moveTo>
                    <a:pt x="0" y="0"/>
                  </a:moveTo>
                  <a:lnTo>
                    <a:pt x="11506200" y="0"/>
                  </a:lnTo>
                </a:path>
              </a:pathLst>
            </a:custGeom>
            <a:noFill/>
            <a:ln w="9525">
              <a:solidFill>
                <a:srgbClr val="171717"/>
              </a:solidFill>
            </a:ln>
          </p:spPr>
        </p:sp>
      </p:grpSp>
      <p:grpSp>
        <p:nvGrpSpPr>
          <p:cNvPr id="9" name="Group 9"/>
          <p:cNvGrpSpPr/>
          <p:nvPr/>
        </p:nvGrpSpPr>
        <p:grpSpPr>
          <a:xfrm>
            <a:off x="310515" y="171450"/>
            <a:ext cx="13453539" cy="914400"/>
            <a:chOff x="310515" y="171450"/>
            <a:chExt cx="13453539" cy="914400"/>
          </a:xfrm>
        </p:grpSpPr>
        <p:sp>
          <p:nvSpPr>
            <p:cNvPr id="5" name="Rectangle 5"/>
            <p:cNvSpPr/>
            <p:nvPr/>
          </p:nvSpPr>
          <p:spPr>
            <a:xfrm>
              <a:off x="342900" y="171450"/>
              <a:ext cx="11506200" cy="914400"/>
            </a:xfrm>
            <a:prstGeom prst="rect">
              <a:avLst/>
            </a:prstGeom>
            <a:noFill/>
            <a:ln>
              <a:noFill/>
            </a:ln>
          </p:spPr>
        </p:sp>
        <p:sp>
          <p:nvSpPr>
            <p:cNvPr id="6" name="TextBox 6"/>
            <p:cNvSpPr txBox="1"/>
            <p:nvPr/>
          </p:nvSpPr>
          <p:spPr>
            <a:xfrm>
              <a:off x="334328" y="231934"/>
              <a:ext cx="1081850" cy="137160"/>
            </a:xfrm>
            <a:prstGeom prst="rect">
              <a:avLst/>
            </a:prstGeom>
            <a:noFill/>
            <a:ln>
              <a:noFill/>
            </a:ln>
          </p:spPr>
          <p:txBody>
            <a:bodyPr wrap="none" lIns="0" tIns="0" rIns="0" bIns="0" anchor="t" anchorCtr="0">
              <a:spAutoFit/>
            </a:bodyPr>
            <a:lstStyle/>
            <a:p>
              <a:pPr algn="l"/>
              <a:r>
                <a:rPr lang="en-US" sz="675" dirty="0">
                  <a:solidFill>
                    <a:srgbClr val="57534E"/>
                  </a:solidFill>
                  <a:latin typeface="Consolas"/>
                  <a:ea typeface="Microsoft YaHei"/>
                  <a:cs typeface="Consolas"/>
                </a:rPr>
                <a:t>07 · FAILURE DIAGNOSIS</a:t>
              </a:r>
            </a:p>
          </p:txBody>
        </p:sp>
        <p:sp>
          <p:nvSpPr>
            <p:cNvPr id="7" name="TextBox 7"/>
            <p:cNvSpPr txBox="1"/>
            <p:nvPr/>
          </p:nvSpPr>
          <p:spPr>
            <a:xfrm>
              <a:off x="11534918" y="231934"/>
              <a:ext cx="322755" cy="137160"/>
            </a:xfrm>
            <a:prstGeom prst="rect">
              <a:avLst/>
            </a:prstGeom>
            <a:noFill/>
            <a:ln>
              <a:noFill/>
            </a:ln>
          </p:spPr>
          <p:txBody>
            <a:bodyPr wrap="none" lIns="0" tIns="0" rIns="0" bIns="0" anchor="t" anchorCtr="0">
              <a:spAutoFit/>
            </a:bodyPr>
            <a:lstStyle/>
            <a:p>
              <a:pPr algn="r"/>
              <a:r>
                <a:rPr lang="en-US" sz="675" dirty="0">
                  <a:solidFill>
                    <a:srgbClr val="817C72"/>
                  </a:solidFill>
                  <a:latin typeface="Consolas"/>
                  <a:ea typeface="Microsoft YaHei"/>
                  <a:cs typeface="Consolas"/>
                </a:rPr>
                <a:t>07 / 12</a:t>
              </a:r>
            </a:p>
          </p:txBody>
        </p:sp>
        <p:sp>
          <p:nvSpPr>
            <p:cNvPr id="8" name="TextBox 8"/>
            <p:cNvSpPr txBox="1"/>
            <p:nvPr/>
          </p:nvSpPr>
          <p:spPr>
            <a:xfrm>
              <a:off x="310515" y="553402"/>
              <a:ext cx="13453539" cy="518160"/>
            </a:xfrm>
            <a:prstGeom prst="rect">
              <a:avLst/>
            </a:prstGeom>
            <a:noFill/>
            <a:ln>
              <a:noFill/>
            </a:ln>
          </p:spPr>
          <p:txBody>
            <a:bodyPr wrap="none" lIns="0" tIns="0" rIns="0" bIns="0" anchor="t" anchorCtr="0">
              <a:spAutoFit/>
            </a:bodyPr>
            <a:lstStyle/>
            <a:p>
              <a:pPr algn="l"/>
              <a:r>
                <a:rPr lang="en-US" sz="2550" dirty="0">
                  <a:solidFill>
                    <a:srgbClr val="171717"/>
                  </a:solidFill>
                  <a:latin typeface="Georgia"/>
                  <a:ea typeface="SimSun"/>
                  <a:cs typeface="Georgia"/>
                </a:rPr>
                <a:t>The funnel fails because guidance is generic, state-blind, and unverified.</a:t>
              </a:r>
            </a:p>
          </p:txBody>
        </p:sp>
      </p:grpSp>
      <p:grpSp>
        <p:nvGrpSpPr>
          <p:cNvPr id="52" name="Group 52"/>
          <p:cNvGrpSpPr/>
          <p:nvPr/>
        </p:nvGrpSpPr>
        <p:grpSpPr>
          <a:xfrm>
            <a:off x="666750" y="1143000"/>
            <a:ext cx="11182350" cy="4838700"/>
            <a:chOff x="666750" y="1143000"/>
            <a:chExt cx="11182350" cy="4838700"/>
          </a:xfrm>
        </p:grpSpPr>
        <p:sp>
          <p:nvSpPr>
            <p:cNvPr id="10" name="Line 10"/>
            <p:cNvSpPr/>
            <p:nvPr/>
          </p:nvSpPr>
          <p:spPr>
            <a:xfrm>
              <a:off x="1047750" y="3562350"/>
              <a:ext cx="8620125" cy="9525"/>
            </a:xfrm>
            <a:custGeom>
              <a:avLst/>
              <a:gdLst/>
              <a:ahLst/>
              <a:cxnLst/>
              <a:rect l="l" t="t" r="r" b="b"/>
              <a:pathLst>
                <a:path w="8620125" h="9525">
                  <a:moveTo>
                    <a:pt x="0" y="0"/>
                  </a:moveTo>
                  <a:lnTo>
                    <a:pt x="8620125" y="0"/>
                  </a:lnTo>
                </a:path>
              </a:pathLst>
            </a:custGeom>
            <a:noFill/>
            <a:ln w="47625">
              <a:solidFill>
                <a:srgbClr val="171717"/>
              </a:solidFill>
            </a:ln>
          </p:spPr>
        </p:sp>
        <p:sp>
          <p:nvSpPr>
            <p:cNvPr id="11" name="Freeform 11"/>
            <p:cNvSpPr/>
            <p:nvPr/>
          </p:nvSpPr>
          <p:spPr>
            <a:xfrm>
              <a:off x="9525000" y="3162300"/>
              <a:ext cx="428625" cy="800100"/>
            </a:xfrm>
            <a:custGeom>
              <a:avLst/>
              <a:gdLst/>
              <a:ahLst/>
              <a:cxnLst/>
              <a:rect l="l" t="t" r="r" b="b"/>
              <a:pathLst>
                <a:path w="428625" h="800100">
                  <a:moveTo>
                    <a:pt x="0" y="400050"/>
                  </a:moveTo>
                  <a:lnTo>
                    <a:pt x="428625" y="0"/>
                  </a:lnTo>
                  <a:lnTo>
                    <a:pt x="428625" y="800100"/>
                  </a:lnTo>
                  <a:close/>
                </a:path>
              </a:pathLst>
            </a:custGeom>
            <a:solidFill>
              <a:srgbClr val="B83A32"/>
            </a:solidFill>
            <a:ln>
              <a:noFill/>
            </a:ln>
          </p:spPr>
        </p:sp>
        <p:sp>
          <p:nvSpPr>
            <p:cNvPr id="12" name="Rectangle 12"/>
            <p:cNvSpPr/>
            <p:nvPr/>
          </p:nvSpPr>
          <p:spPr>
            <a:xfrm>
              <a:off x="9953625" y="3028950"/>
              <a:ext cx="1895475" cy="1066800"/>
            </a:xfrm>
            <a:prstGeom prst="rect">
              <a:avLst/>
            </a:prstGeom>
            <a:solidFill>
              <a:srgbClr val="B83A32"/>
            </a:solidFill>
            <a:ln>
              <a:noFill/>
            </a:ln>
          </p:spPr>
        </p:sp>
        <p:sp>
          <p:nvSpPr>
            <p:cNvPr id="13" name="TextBox 13"/>
            <p:cNvSpPr txBox="1"/>
            <p:nvPr/>
          </p:nvSpPr>
          <p:spPr>
            <a:xfrm>
              <a:off x="10551557" y="3271838"/>
              <a:ext cx="709136" cy="152400"/>
            </a:xfrm>
            <a:prstGeom prst="rect">
              <a:avLst/>
            </a:prstGeom>
            <a:noFill/>
            <a:ln>
              <a:noFill/>
            </a:ln>
          </p:spPr>
          <p:txBody>
            <a:bodyPr wrap="none" lIns="0" tIns="0" rIns="0" bIns="0" anchor="t" anchorCtr="0">
              <a:spAutoFit/>
            </a:bodyPr>
            <a:lstStyle/>
            <a:p>
              <a:pPr algn="ctr"/>
              <a:r>
                <a:rPr lang="en-US" sz="750" dirty="0">
                  <a:solidFill>
                    <a:srgbClr val="FFFFFF"/>
                  </a:solidFill>
                  <a:latin typeface="Consolas"/>
                  <a:ea typeface="Microsoft YaHei"/>
                  <a:cs typeface="Consolas"/>
                </a:rPr>
                <a:t>CORE FAILURE</a:t>
              </a:r>
            </a:p>
          </p:txBody>
        </p:sp>
        <p:sp>
          <p:nvSpPr>
            <p:cNvPr id="14" name="TextBox 14"/>
            <p:cNvSpPr txBox="1"/>
            <p:nvPr/>
          </p:nvSpPr>
          <p:spPr>
            <a:xfrm>
              <a:off x="10520124" y="3476625"/>
              <a:ext cx="772001" cy="304800"/>
            </a:xfrm>
            <a:prstGeom prst="rect">
              <a:avLst/>
            </a:prstGeom>
            <a:noFill/>
            <a:ln>
              <a:noFill/>
            </a:ln>
          </p:spPr>
          <p:txBody>
            <a:bodyPr wrap="none" lIns="0" tIns="0" rIns="0" bIns="0" anchor="t" anchorCtr="0">
              <a:spAutoFit/>
            </a:bodyPr>
            <a:lstStyle/>
            <a:p>
              <a:pPr algn="ctr"/>
              <a:r>
                <a:rPr lang="en-US" sz="1500" dirty="0">
                  <a:solidFill>
                    <a:srgbClr val="FFFFFF"/>
                  </a:solidFill>
                  <a:latin typeface="Georgia"/>
                  <a:ea typeface="SimSun"/>
                  <a:cs typeface="Georgia"/>
                </a:rPr>
                <a:t>Stalled</a:t>
              </a:r>
            </a:p>
          </p:txBody>
        </p:sp>
        <p:sp>
          <p:nvSpPr>
            <p:cNvPr id="15" name="TextBox 15"/>
            <p:cNvSpPr txBox="1"/>
            <p:nvPr/>
          </p:nvSpPr>
          <p:spPr>
            <a:xfrm>
              <a:off x="10312003" y="3714750"/>
              <a:ext cx="1188244" cy="304800"/>
            </a:xfrm>
            <a:prstGeom prst="rect">
              <a:avLst/>
            </a:prstGeom>
            <a:noFill/>
            <a:ln>
              <a:noFill/>
            </a:ln>
          </p:spPr>
          <p:txBody>
            <a:bodyPr wrap="none" lIns="0" tIns="0" rIns="0" bIns="0" anchor="t" anchorCtr="0">
              <a:spAutoFit/>
            </a:bodyPr>
            <a:lstStyle/>
            <a:p>
              <a:pPr algn="ctr"/>
              <a:r>
                <a:rPr lang="en-US" sz="1500" dirty="0">
                  <a:solidFill>
                    <a:srgbClr val="FFFFFF"/>
                  </a:solidFill>
                  <a:latin typeface="Georgia"/>
                  <a:ea typeface="SimSun"/>
                  <a:cs typeface="Georgia"/>
                </a:rPr>
                <a:t>onboarding</a:t>
              </a:r>
            </a:p>
          </p:txBody>
        </p:sp>
        <p:sp>
          <p:nvSpPr>
            <p:cNvPr id="16" name="Line 16"/>
            <p:cNvSpPr/>
            <p:nvPr/>
          </p:nvSpPr>
          <p:spPr>
            <a:xfrm>
              <a:off x="1809750" y="1524000"/>
              <a:ext cx="1000125" cy="2038350"/>
            </a:xfrm>
            <a:custGeom>
              <a:avLst/>
              <a:gdLst/>
              <a:ahLst/>
              <a:cxnLst/>
              <a:rect l="l" t="t" r="r" b="b"/>
              <a:pathLst>
                <a:path w="1000125" h="2038350">
                  <a:moveTo>
                    <a:pt x="1000125" y="2038350"/>
                  </a:moveTo>
                  <a:lnTo>
                    <a:pt x="0" y="0"/>
                  </a:lnTo>
                </a:path>
              </a:pathLst>
            </a:custGeom>
            <a:noFill/>
            <a:ln w="28575">
              <a:solidFill>
                <a:srgbClr val="325C77"/>
              </a:solidFill>
            </a:ln>
          </p:spPr>
        </p:sp>
        <p:sp>
          <p:nvSpPr>
            <p:cNvPr id="17" name="Rectangle 17"/>
            <p:cNvSpPr/>
            <p:nvPr/>
          </p:nvSpPr>
          <p:spPr>
            <a:xfrm>
              <a:off x="666750" y="1143000"/>
              <a:ext cx="2857500" cy="1200150"/>
            </a:xfrm>
            <a:prstGeom prst="rect">
              <a:avLst/>
            </a:prstGeom>
            <a:solidFill>
              <a:srgbClr val="171717"/>
            </a:solidFill>
            <a:ln>
              <a:noFill/>
            </a:ln>
          </p:spPr>
        </p:sp>
        <p:grpSp>
          <p:nvGrpSpPr>
            <p:cNvPr id="20" name="Group 20"/>
            <p:cNvGrpSpPr/>
            <p:nvPr/>
          </p:nvGrpSpPr>
          <p:grpSpPr>
            <a:xfrm>
              <a:off x="890588" y="1385890"/>
              <a:ext cx="200023" cy="200023"/>
              <a:chOff x="890588" y="1385890"/>
              <a:chExt cx="200023" cy="200023"/>
            </a:xfrm>
          </p:grpSpPr>
          <p:sp>
            <p:nvSpPr>
              <p:cNvPr id="18" name="Freeform 18"/>
              <p:cNvSpPr/>
              <p:nvPr/>
            </p:nvSpPr>
            <p:spPr>
              <a:xfrm>
                <a:off x="890588" y="1385890"/>
                <a:ext cx="200023" cy="200023"/>
              </a:xfrm>
              <a:custGeom>
                <a:avLst/>
                <a:gdLst/>
                <a:ahLst/>
                <a:cxnLst/>
                <a:rect l="l" t="t" r="r" b="b"/>
                <a:pathLst>
                  <a:path w="200023" h="200023">
                    <a:moveTo>
                      <a:pt x="150630" y="9366"/>
                    </a:moveTo>
                    <a:lnTo>
                      <a:pt x="190657" y="49393"/>
                    </a:lnTo>
                    <a:cubicBezTo>
                      <a:pt x="196654" y="55389"/>
                      <a:pt x="200023" y="63521"/>
                      <a:pt x="200023" y="72001"/>
                    </a:cubicBezTo>
                    <a:cubicBezTo>
                      <a:pt x="200023" y="80481"/>
                      <a:pt x="196654" y="88614"/>
                      <a:pt x="190657" y="94610"/>
                    </a:cubicBezTo>
                    <a:lnTo>
                      <a:pt x="161287" y="123980"/>
                    </a:lnTo>
                    <a:cubicBezTo>
                      <a:pt x="155291" y="129977"/>
                      <a:pt x="147158" y="133346"/>
                      <a:pt x="138678" y="133346"/>
                    </a:cubicBezTo>
                    <a:cubicBezTo>
                      <a:pt x="130198" y="133346"/>
                      <a:pt x="122066" y="129977"/>
                      <a:pt x="116070" y="123980"/>
                    </a:cubicBezTo>
                    <a:lnTo>
                      <a:pt x="112725" y="120635"/>
                    </a:lnTo>
                    <a:lnTo>
                      <a:pt x="39849" y="193511"/>
                    </a:lnTo>
                    <a:cubicBezTo>
                      <a:pt x="36157" y="197203"/>
                      <a:pt x="31283" y="199477"/>
                      <a:pt x="26081" y="199934"/>
                    </a:cubicBezTo>
                    <a:lnTo>
                      <a:pt x="24136" y="200023"/>
                    </a:lnTo>
                    <a:lnTo>
                      <a:pt x="11113" y="200023"/>
                    </a:lnTo>
                    <a:cubicBezTo>
                      <a:pt x="5479" y="200022"/>
                      <a:pt x="737" y="195806"/>
                      <a:pt x="78" y="190211"/>
                    </a:cubicBezTo>
                    <a:lnTo>
                      <a:pt x="0" y="188910"/>
                    </a:lnTo>
                    <a:lnTo>
                      <a:pt x="0" y="175887"/>
                    </a:lnTo>
                    <a:cubicBezTo>
                      <a:pt x="1" y="170669"/>
                      <a:pt x="1838" y="165618"/>
                      <a:pt x="5190" y="161618"/>
                    </a:cubicBezTo>
                    <a:lnTo>
                      <a:pt x="6512" y="160173"/>
                    </a:lnTo>
                    <a:lnTo>
                      <a:pt x="11113" y="155573"/>
                    </a:lnTo>
                    <a:lnTo>
                      <a:pt x="33338" y="155573"/>
                    </a:lnTo>
                    <a:lnTo>
                      <a:pt x="33338" y="133348"/>
                    </a:lnTo>
                    <a:lnTo>
                      <a:pt x="55562" y="133348"/>
                    </a:lnTo>
                    <a:lnTo>
                      <a:pt x="55562" y="111123"/>
                    </a:lnTo>
                    <a:lnTo>
                      <a:pt x="79388" y="87298"/>
                    </a:lnTo>
                    <a:lnTo>
                      <a:pt x="76043" y="83953"/>
                    </a:lnTo>
                    <a:cubicBezTo>
                      <a:pt x="70046" y="77957"/>
                      <a:pt x="66677" y="69824"/>
                      <a:pt x="66677" y="61344"/>
                    </a:cubicBezTo>
                    <a:cubicBezTo>
                      <a:pt x="66677" y="52864"/>
                      <a:pt x="70046" y="44732"/>
                      <a:pt x="76043" y="38736"/>
                    </a:cubicBezTo>
                    <a:lnTo>
                      <a:pt x="105413" y="9366"/>
                    </a:lnTo>
                    <a:cubicBezTo>
                      <a:pt x="111409" y="3369"/>
                      <a:pt x="119542" y="0"/>
                      <a:pt x="128022" y="0"/>
                    </a:cubicBezTo>
                    <a:cubicBezTo>
                      <a:pt x="136502" y="0"/>
                      <a:pt x="144634" y="3369"/>
                      <a:pt x="150630" y="9366"/>
                    </a:cubicBezTo>
                  </a:path>
                </a:pathLst>
              </a:custGeom>
              <a:noFill/>
              <a:ln w="19050">
                <a:solidFill>
                  <a:srgbClr val="D6A51F"/>
                </a:solidFill>
              </a:ln>
            </p:spPr>
          </p:sp>
          <p:sp>
            <p:nvSpPr>
              <p:cNvPr id="19" name="Freeform 19"/>
              <p:cNvSpPr/>
              <p:nvPr/>
            </p:nvSpPr>
            <p:spPr>
              <a:xfrm>
                <a:off x="1023938" y="1452562"/>
                <a:ext cx="9525" cy="9525"/>
              </a:xfrm>
              <a:custGeom>
                <a:avLst/>
                <a:gdLst/>
                <a:ahLst/>
                <a:cxnLst/>
                <a:rect l="l" t="t" r="r" b="b"/>
                <a:pathLst>
                  <a:path w="9525" h="9525">
                    <a:moveTo>
                      <a:pt x="0" y="0"/>
                    </a:moveTo>
                    <a:lnTo>
                      <a:pt x="111" y="0"/>
                    </a:lnTo>
                  </a:path>
                </a:pathLst>
              </a:custGeom>
              <a:noFill/>
              <a:ln w="19050">
                <a:solidFill>
                  <a:srgbClr val="D6A51F"/>
                </a:solidFill>
              </a:ln>
            </p:spPr>
          </p:sp>
        </p:grpSp>
        <p:sp>
          <p:nvSpPr>
            <p:cNvPr id="21" name="TextBox 21"/>
            <p:cNvSpPr txBox="1"/>
            <p:nvPr/>
          </p:nvSpPr>
          <p:spPr>
            <a:xfrm>
              <a:off x="1243965" y="1439228"/>
              <a:ext cx="2127983" cy="213360"/>
            </a:xfrm>
            <a:prstGeom prst="rect">
              <a:avLst/>
            </a:prstGeom>
            <a:noFill/>
            <a:ln>
              <a:noFill/>
            </a:ln>
          </p:spPr>
          <p:txBody>
            <a:bodyPr wrap="none" lIns="0" tIns="0" rIns="0" bIns="0" anchor="t" anchorCtr="0">
              <a:spAutoFit/>
            </a:bodyPr>
            <a:lstStyle/>
            <a:p>
              <a:pPr algn="l"/>
              <a:r>
                <a:rPr lang="en-US" sz="1050" b="1" dirty="0">
                  <a:solidFill>
                    <a:srgbClr val="FFFFFF"/>
                  </a:solidFill>
                  <a:latin typeface="Arial"/>
                  <a:ea typeface="Microsoft YaHei"/>
                  <a:cs typeface="Arial"/>
                </a:rPr>
                <a:t>Prerequisites surface late</a:t>
              </a:r>
            </a:p>
          </p:txBody>
        </p:sp>
        <p:sp>
          <p:nvSpPr>
            <p:cNvPr id="22" name="TextBox 22"/>
            <p:cNvSpPr txBox="1"/>
            <p:nvPr/>
          </p:nvSpPr>
          <p:spPr>
            <a:xfrm>
              <a:off x="845820" y="1788795"/>
              <a:ext cx="2237708" cy="182880"/>
            </a:xfrm>
            <a:prstGeom prst="rect">
              <a:avLst/>
            </a:prstGeom>
            <a:noFill/>
            <a:ln>
              <a:noFill/>
            </a:ln>
          </p:spPr>
          <p:txBody>
            <a:bodyPr wrap="none" lIns="0" tIns="0" rIns="0" bIns="0" anchor="t" anchorCtr="0">
              <a:spAutoFit/>
            </a:bodyPr>
            <a:lstStyle/>
            <a:p>
              <a:pPr algn="l"/>
              <a:r>
                <a:rPr lang="en-US" sz="900" dirty="0">
                  <a:solidFill>
                    <a:srgbClr val="B9B5AC"/>
                  </a:solidFill>
                  <a:latin typeface="Arial"/>
                  <a:ea typeface="Microsoft YaHei"/>
                  <a:cs typeface="Arial"/>
                </a:rPr>
                <a:t>Credentials, owners, and evidence</a:t>
              </a:r>
            </a:p>
          </p:txBody>
        </p:sp>
        <p:sp>
          <p:nvSpPr>
            <p:cNvPr id="23" name="TextBox 23"/>
            <p:cNvSpPr txBox="1"/>
            <p:nvPr/>
          </p:nvSpPr>
          <p:spPr>
            <a:xfrm>
              <a:off x="845820" y="1960245"/>
              <a:ext cx="1725073" cy="182880"/>
            </a:xfrm>
            <a:prstGeom prst="rect">
              <a:avLst/>
            </a:prstGeom>
            <a:noFill/>
            <a:ln>
              <a:noFill/>
            </a:ln>
          </p:spPr>
          <p:txBody>
            <a:bodyPr wrap="none" lIns="0" tIns="0" rIns="0" bIns="0" anchor="t" anchorCtr="0">
              <a:spAutoFit/>
            </a:bodyPr>
            <a:lstStyle/>
            <a:p>
              <a:pPr algn="l"/>
              <a:r>
                <a:rPr lang="en-US" sz="900" dirty="0">
                  <a:solidFill>
                    <a:srgbClr val="B9B5AC"/>
                  </a:solidFill>
                  <a:latin typeface="Arial"/>
                  <a:ea typeface="Microsoft YaHei"/>
                  <a:cs typeface="Arial"/>
                </a:rPr>
                <a:t>appear after work begins.</a:t>
              </a:r>
            </a:p>
          </p:txBody>
        </p:sp>
        <p:sp>
          <p:nvSpPr>
            <p:cNvPr id="24" name="Line 24"/>
            <p:cNvSpPr/>
            <p:nvPr/>
          </p:nvSpPr>
          <p:spPr>
            <a:xfrm>
              <a:off x="4429125" y="1524000"/>
              <a:ext cx="1000125" cy="2038350"/>
            </a:xfrm>
            <a:custGeom>
              <a:avLst/>
              <a:gdLst/>
              <a:ahLst/>
              <a:cxnLst/>
              <a:rect l="l" t="t" r="r" b="b"/>
              <a:pathLst>
                <a:path w="1000125" h="2038350">
                  <a:moveTo>
                    <a:pt x="1000125" y="2038350"/>
                  </a:moveTo>
                  <a:lnTo>
                    <a:pt x="0" y="0"/>
                  </a:lnTo>
                </a:path>
              </a:pathLst>
            </a:custGeom>
            <a:noFill/>
            <a:ln w="28575">
              <a:solidFill>
                <a:srgbClr val="D6A51F"/>
              </a:solidFill>
            </a:ln>
          </p:spPr>
        </p:sp>
        <p:sp>
          <p:nvSpPr>
            <p:cNvPr id="25" name="Rectangle 25"/>
            <p:cNvSpPr/>
            <p:nvPr/>
          </p:nvSpPr>
          <p:spPr>
            <a:xfrm>
              <a:off x="3714750" y="1143000"/>
              <a:ext cx="3143250" cy="1200150"/>
            </a:xfrm>
            <a:prstGeom prst="rect">
              <a:avLst/>
            </a:prstGeom>
            <a:solidFill>
              <a:srgbClr val="FFFFFF"/>
            </a:solidFill>
            <a:ln w="9525">
              <a:solidFill>
                <a:srgbClr val="B9B5AC"/>
              </a:solidFill>
            </a:ln>
          </p:spPr>
        </p:sp>
        <p:grpSp>
          <p:nvGrpSpPr>
            <p:cNvPr id="30" name="Group 30"/>
            <p:cNvGrpSpPr/>
            <p:nvPr/>
          </p:nvGrpSpPr>
          <p:grpSpPr>
            <a:xfrm>
              <a:off x="3938588" y="1385888"/>
              <a:ext cx="200025" cy="200025"/>
              <a:chOff x="3938588" y="1385888"/>
              <a:chExt cx="200025" cy="200025"/>
            </a:xfrm>
          </p:grpSpPr>
          <p:sp>
            <p:nvSpPr>
              <p:cNvPr id="26" name="Freeform 26"/>
              <p:cNvSpPr/>
              <p:nvPr/>
            </p:nvSpPr>
            <p:spPr>
              <a:xfrm>
                <a:off x="3938588" y="1385888"/>
                <a:ext cx="200025" cy="200025"/>
              </a:xfrm>
              <a:custGeom>
                <a:avLst/>
                <a:gdLst/>
                <a:ahLst/>
                <a:cxnLst/>
                <a:rect l="l" t="t" r="r" b="b"/>
                <a:pathLst>
                  <a:path w="200025" h="200025">
                    <a:moveTo>
                      <a:pt x="33338" y="200025"/>
                    </a:moveTo>
                    <a:lnTo>
                      <a:pt x="200025" y="33338"/>
                    </a:lnTo>
                    <a:lnTo>
                      <a:pt x="166688" y="0"/>
                    </a:lnTo>
                    <a:lnTo>
                      <a:pt x="0" y="166688"/>
                    </a:lnTo>
                    <a:lnTo>
                      <a:pt x="33338" y="200025"/>
                    </a:lnTo>
                  </a:path>
                </a:pathLst>
              </a:custGeom>
              <a:noFill/>
              <a:ln w="19050">
                <a:solidFill>
                  <a:srgbClr val="325C77"/>
                </a:solidFill>
              </a:ln>
            </p:spPr>
          </p:sp>
          <p:sp>
            <p:nvSpPr>
              <p:cNvPr id="27" name="Freeform 27"/>
              <p:cNvSpPr/>
              <p:nvPr/>
            </p:nvSpPr>
            <p:spPr>
              <a:xfrm>
                <a:off x="4071938" y="1419225"/>
                <a:ext cx="33338" cy="33338"/>
              </a:xfrm>
              <a:custGeom>
                <a:avLst/>
                <a:gdLst/>
                <a:ahLst/>
                <a:cxnLst/>
                <a:rect l="l" t="t" r="r" b="b"/>
                <a:pathLst>
                  <a:path w="33338" h="33338">
                    <a:moveTo>
                      <a:pt x="0" y="0"/>
                    </a:moveTo>
                    <a:lnTo>
                      <a:pt x="33338" y="33338"/>
                    </a:lnTo>
                  </a:path>
                </a:pathLst>
              </a:custGeom>
              <a:noFill/>
              <a:ln w="19050">
                <a:solidFill>
                  <a:srgbClr val="325C77"/>
                </a:solidFill>
              </a:ln>
            </p:spPr>
          </p:sp>
          <p:sp>
            <p:nvSpPr>
              <p:cNvPr id="28" name="Freeform 28"/>
              <p:cNvSpPr/>
              <p:nvPr/>
            </p:nvSpPr>
            <p:spPr>
              <a:xfrm>
                <a:off x="3983038" y="1385888"/>
                <a:ext cx="44450" cy="44450"/>
              </a:xfrm>
              <a:custGeom>
                <a:avLst/>
                <a:gdLst/>
                <a:ahLst/>
                <a:cxnLst/>
                <a:rect l="l" t="t" r="r" b="b"/>
                <a:pathLst>
                  <a:path w="44450" h="44450">
                    <a:moveTo>
                      <a:pt x="22225" y="0"/>
                    </a:moveTo>
                    <a:cubicBezTo>
                      <a:pt x="22225" y="12275"/>
                      <a:pt x="32175" y="22225"/>
                      <a:pt x="44450" y="22225"/>
                    </a:cubicBezTo>
                    <a:cubicBezTo>
                      <a:pt x="32175" y="22225"/>
                      <a:pt x="22225" y="32175"/>
                      <a:pt x="22225" y="44450"/>
                    </a:cubicBezTo>
                    <a:cubicBezTo>
                      <a:pt x="22225" y="32175"/>
                      <a:pt x="12275" y="22225"/>
                      <a:pt x="0" y="22225"/>
                    </a:cubicBezTo>
                    <a:cubicBezTo>
                      <a:pt x="12275" y="22225"/>
                      <a:pt x="22225" y="12275"/>
                      <a:pt x="22225" y="0"/>
                    </a:cubicBezTo>
                  </a:path>
                </a:pathLst>
              </a:custGeom>
              <a:noFill/>
              <a:ln w="19050">
                <a:solidFill>
                  <a:srgbClr val="325C77"/>
                </a:solidFill>
              </a:ln>
            </p:spPr>
          </p:sp>
          <p:sp>
            <p:nvSpPr>
              <p:cNvPr id="29" name="Freeform 29"/>
              <p:cNvSpPr/>
              <p:nvPr/>
            </p:nvSpPr>
            <p:spPr>
              <a:xfrm>
                <a:off x="4094162" y="1497012"/>
                <a:ext cx="44450" cy="44450"/>
              </a:xfrm>
              <a:custGeom>
                <a:avLst/>
                <a:gdLst/>
                <a:ahLst/>
                <a:cxnLst/>
                <a:rect l="l" t="t" r="r" b="b"/>
                <a:pathLst>
                  <a:path w="44450" h="44450">
                    <a:moveTo>
                      <a:pt x="22225" y="0"/>
                    </a:moveTo>
                    <a:cubicBezTo>
                      <a:pt x="22225" y="12275"/>
                      <a:pt x="32175" y="22225"/>
                      <a:pt x="44450" y="22225"/>
                    </a:cubicBezTo>
                    <a:cubicBezTo>
                      <a:pt x="32175" y="22225"/>
                      <a:pt x="22225" y="32175"/>
                      <a:pt x="22225" y="44450"/>
                    </a:cubicBezTo>
                    <a:cubicBezTo>
                      <a:pt x="22225" y="32175"/>
                      <a:pt x="12275" y="22225"/>
                      <a:pt x="0" y="22225"/>
                    </a:cubicBezTo>
                    <a:cubicBezTo>
                      <a:pt x="12275" y="22225"/>
                      <a:pt x="22225" y="12275"/>
                      <a:pt x="22225" y="0"/>
                    </a:cubicBezTo>
                  </a:path>
                </a:pathLst>
              </a:custGeom>
              <a:noFill/>
              <a:ln w="19050">
                <a:solidFill>
                  <a:srgbClr val="325C77"/>
                </a:solidFill>
              </a:ln>
            </p:spPr>
          </p:sp>
        </p:grpSp>
        <p:sp>
          <p:nvSpPr>
            <p:cNvPr id="31" name="TextBox 31"/>
            <p:cNvSpPr txBox="1"/>
            <p:nvPr/>
          </p:nvSpPr>
          <p:spPr>
            <a:xfrm>
              <a:off x="4291965" y="1439228"/>
              <a:ext cx="2586890" cy="213360"/>
            </a:xfrm>
            <a:prstGeom prst="rect">
              <a:avLst/>
            </a:prstGeom>
            <a:noFill/>
            <a:ln>
              <a:noFill/>
            </a:ln>
          </p:spPr>
          <p:txBody>
            <a:bodyPr wrap="none" lIns="0" tIns="0" rIns="0" bIns="0" anchor="t" anchorCtr="0">
              <a:spAutoFit/>
            </a:bodyPr>
            <a:lstStyle/>
            <a:p>
              <a:pPr algn="l"/>
              <a:r>
                <a:rPr lang="en-US" sz="1050" b="1" dirty="0">
                  <a:solidFill>
                    <a:srgbClr val="171717"/>
                  </a:solidFill>
                  <a:latin typeface="Arial"/>
                  <a:ea typeface="Microsoft YaHei"/>
                  <a:cs typeface="Arial"/>
                </a:rPr>
                <a:t>Recommendations ignore context</a:t>
              </a:r>
            </a:p>
          </p:txBody>
        </p:sp>
        <p:sp>
          <p:nvSpPr>
            <p:cNvPr id="32" name="TextBox 32"/>
            <p:cNvSpPr txBox="1"/>
            <p:nvPr/>
          </p:nvSpPr>
          <p:spPr>
            <a:xfrm>
              <a:off x="3893820" y="1788795"/>
              <a:ext cx="2559748" cy="182880"/>
            </a:xfrm>
            <a:prstGeom prst="rect">
              <a:avLst/>
            </a:prstGeom>
            <a:noFill/>
            <a:ln>
              <a:noFill/>
            </a:ln>
          </p:spPr>
          <p:txBody>
            <a:bodyPr wrap="none" lIns="0" tIns="0" rIns="0" bIns="0" anchor="t" anchorCtr="0">
              <a:spAutoFit/>
            </a:bodyPr>
            <a:lstStyle/>
            <a:p>
              <a:pPr algn="l"/>
              <a:r>
                <a:rPr lang="en-US" sz="900" dirty="0">
                  <a:solidFill>
                    <a:srgbClr val="57534E"/>
                  </a:solidFill>
                  <a:latin typeface="Arial"/>
                  <a:ea typeface="Microsoft YaHei"/>
                  <a:cs typeface="Arial"/>
                </a:rPr>
                <a:t>Static templates ignore systems, role,</a:t>
              </a:r>
            </a:p>
          </p:txBody>
        </p:sp>
        <p:sp>
          <p:nvSpPr>
            <p:cNvPr id="33" name="TextBox 33"/>
            <p:cNvSpPr txBox="1"/>
            <p:nvPr/>
          </p:nvSpPr>
          <p:spPr>
            <a:xfrm>
              <a:off x="3893820" y="1960245"/>
              <a:ext cx="2033968" cy="182880"/>
            </a:xfrm>
            <a:prstGeom prst="rect">
              <a:avLst/>
            </a:prstGeom>
            <a:noFill/>
            <a:ln>
              <a:noFill/>
            </a:ln>
          </p:spPr>
          <p:txBody>
            <a:bodyPr wrap="none" lIns="0" tIns="0" rIns="0" bIns="0" anchor="t" anchorCtr="0">
              <a:spAutoFit/>
            </a:bodyPr>
            <a:lstStyle/>
            <a:p>
              <a:pPr algn="l"/>
              <a:r>
                <a:rPr lang="en-US" sz="900" dirty="0">
                  <a:solidFill>
                    <a:srgbClr val="57534E"/>
                  </a:solidFill>
                  <a:latin typeface="Arial"/>
                  <a:ea typeface="Microsoft YaHei"/>
                  <a:cs typeface="Arial"/>
                </a:rPr>
                <a:t>risk, and the first-value path.</a:t>
              </a:r>
            </a:p>
          </p:txBody>
        </p:sp>
        <p:sp>
          <p:nvSpPr>
            <p:cNvPr id="34" name="Line 34"/>
            <p:cNvSpPr/>
            <p:nvPr/>
          </p:nvSpPr>
          <p:spPr>
            <a:xfrm>
              <a:off x="1809750" y="3562350"/>
              <a:ext cx="1000125" cy="2038350"/>
            </a:xfrm>
            <a:custGeom>
              <a:avLst/>
              <a:gdLst/>
              <a:ahLst/>
              <a:cxnLst/>
              <a:rect l="l" t="t" r="r" b="b"/>
              <a:pathLst>
                <a:path w="1000125" h="2038350">
                  <a:moveTo>
                    <a:pt x="1000125" y="0"/>
                  </a:moveTo>
                  <a:lnTo>
                    <a:pt x="0" y="2038350"/>
                  </a:lnTo>
                </a:path>
              </a:pathLst>
            </a:custGeom>
            <a:noFill/>
            <a:ln w="28575">
              <a:solidFill>
                <a:srgbClr val="D6A51F"/>
              </a:solidFill>
            </a:ln>
          </p:spPr>
        </p:sp>
        <p:sp>
          <p:nvSpPr>
            <p:cNvPr id="35" name="Rectangle 35"/>
            <p:cNvSpPr/>
            <p:nvPr/>
          </p:nvSpPr>
          <p:spPr>
            <a:xfrm>
              <a:off x="666750" y="4781550"/>
              <a:ext cx="3143250" cy="1200150"/>
            </a:xfrm>
            <a:prstGeom prst="rect">
              <a:avLst/>
            </a:prstGeom>
            <a:solidFill>
              <a:srgbClr val="FFFFFF"/>
            </a:solidFill>
            <a:ln w="9525">
              <a:solidFill>
                <a:srgbClr val="B9B5AC"/>
              </a:solidFill>
            </a:ln>
          </p:spPr>
        </p:sp>
        <p:grpSp>
          <p:nvGrpSpPr>
            <p:cNvPr id="39" name="Group 39"/>
            <p:cNvGrpSpPr/>
            <p:nvPr/>
          </p:nvGrpSpPr>
          <p:grpSpPr>
            <a:xfrm>
              <a:off x="890588" y="5057775"/>
              <a:ext cx="200025" cy="166687"/>
              <a:chOff x="890588" y="5057775"/>
              <a:chExt cx="200025" cy="166687"/>
            </a:xfrm>
          </p:grpSpPr>
          <p:sp>
            <p:nvSpPr>
              <p:cNvPr id="36" name="Freeform 36"/>
              <p:cNvSpPr/>
              <p:nvPr/>
            </p:nvSpPr>
            <p:spPr>
              <a:xfrm>
                <a:off x="968375" y="5102225"/>
                <a:ext cx="44450" cy="44450"/>
              </a:xfrm>
              <a:custGeom>
                <a:avLst/>
                <a:gdLst/>
                <a:ahLst/>
                <a:cxnLst/>
                <a:rect l="l" t="t" r="r" b="b"/>
                <a:pathLst>
                  <a:path w="44450" h="44450">
                    <a:moveTo>
                      <a:pt x="0" y="22225"/>
                    </a:moveTo>
                    <a:cubicBezTo>
                      <a:pt x="0" y="34500"/>
                      <a:pt x="9950" y="44450"/>
                      <a:pt x="22225" y="44450"/>
                    </a:cubicBezTo>
                    <a:cubicBezTo>
                      <a:pt x="34500" y="44450"/>
                      <a:pt x="44450" y="34500"/>
                      <a:pt x="44450" y="22225"/>
                    </a:cubicBezTo>
                    <a:cubicBezTo>
                      <a:pt x="44450" y="9950"/>
                      <a:pt x="34500" y="0"/>
                      <a:pt x="22225" y="0"/>
                    </a:cubicBezTo>
                    <a:cubicBezTo>
                      <a:pt x="9950" y="0"/>
                      <a:pt x="0" y="9950"/>
                      <a:pt x="0" y="22225"/>
                    </a:cubicBezTo>
                  </a:path>
                </a:pathLst>
              </a:custGeom>
              <a:noFill/>
              <a:ln w="19050">
                <a:solidFill>
                  <a:srgbClr val="325C77"/>
                </a:solidFill>
              </a:ln>
            </p:spPr>
          </p:sp>
          <p:sp>
            <p:nvSpPr>
              <p:cNvPr id="37" name="Freeform 37"/>
              <p:cNvSpPr/>
              <p:nvPr/>
            </p:nvSpPr>
            <p:spPr>
              <a:xfrm>
                <a:off x="890588" y="5057775"/>
                <a:ext cx="200025" cy="132872"/>
              </a:xfrm>
              <a:custGeom>
                <a:avLst/>
                <a:gdLst/>
                <a:ahLst/>
                <a:cxnLst/>
                <a:rect l="l" t="t" r="r" b="b"/>
                <a:pathLst>
                  <a:path w="200025" h="132872">
                    <a:moveTo>
                      <a:pt x="90033" y="132872"/>
                    </a:moveTo>
                    <a:cubicBezTo>
                      <a:pt x="54429" y="129461"/>
                      <a:pt x="24425" y="107380"/>
                      <a:pt x="0" y="66675"/>
                    </a:cubicBezTo>
                    <a:cubicBezTo>
                      <a:pt x="26670" y="22225"/>
                      <a:pt x="60007" y="0"/>
                      <a:pt x="100012" y="0"/>
                    </a:cubicBezTo>
                    <a:cubicBezTo>
                      <a:pt x="140018" y="0"/>
                      <a:pt x="173355" y="22225"/>
                      <a:pt x="200025" y="66675"/>
                    </a:cubicBezTo>
                    <a:cubicBezTo>
                      <a:pt x="197690" y="70574"/>
                      <a:pt x="195233" y="74399"/>
                      <a:pt x="192657" y="78143"/>
                    </a:cubicBezTo>
                  </a:path>
                </a:pathLst>
              </a:custGeom>
              <a:noFill/>
              <a:ln w="19050">
                <a:solidFill>
                  <a:srgbClr val="325C77"/>
                </a:solidFill>
              </a:ln>
            </p:spPr>
          </p:sp>
          <p:sp>
            <p:nvSpPr>
              <p:cNvPr id="38" name="Freeform 38"/>
              <p:cNvSpPr/>
              <p:nvPr/>
            </p:nvSpPr>
            <p:spPr>
              <a:xfrm>
                <a:off x="1023938" y="5180012"/>
                <a:ext cx="66675" cy="44450"/>
              </a:xfrm>
              <a:custGeom>
                <a:avLst/>
                <a:gdLst/>
                <a:ahLst/>
                <a:cxnLst/>
                <a:rect l="l" t="t" r="r" b="b"/>
                <a:pathLst>
                  <a:path w="66675" h="44450">
                    <a:moveTo>
                      <a:pt x="0" y="22225"/>
                    </a:moveTo>
                    <a:lnTo>
                      <a:pt x="22225" y="44450"/>
                    </a:lnTo>
                    <a:lnTo>
                      <a:pt x="66675" y="0"/>
                    </a:lnTo>
                  </a:path>
                </a:pathLst>
              </a:custGeom>
              <a:noFill/>
              <a:ln w="19050">
                <a:solidFill>
                  <a:srgbClr val="325C77"/>
                </a:solidFill>
              </a:ln>
            </p:spPr>
          </p:sp>
        </p:grpSp>
        <p:sp>
          <p:nvSpPr>
            <p:cNvPr id="40" name="TextBox 40"/>
            <p:cNvSpPr txBox="1"/>
            <p:nvPr/>
          </p:nvSpPr>
          <p:spPr>
            <a:xfrm>
              <a:off x="1243965" y="5077778"/>
              <a:ext cx="2127983" cy="213360"/>
            </a:xfrm>
            <a:prstGeom prst="rect">
              <a:avLst/>
            </a:prstGeom>
            <a:noFill/>
            <a:ln>
              <a:noFill/>
            </a:ln>
          </p:spPr>
          <p:txBody>
            <a:bodyPr wrap="none" lIns="0" tIns="0" rIns="0" bIns="0" anchor="t" anchorCtr="0">
              <a:spAutoFit/>
            </a:bodyPr>
            <a:lstStyle/>
            <a:p>
              <a:pPr algn="l"/>
              <a:r>
                <a:rPr lang="en-US" sz="1050" b="1" dirty="0">
                  <a:solidFill>
                    <a:srgbClr val="171717"/>
                  </a:solidFill>
                  <a:latin typeface="Arial"/>
                  <a:ea typeface="Microsoft YaHei"/>
                  <a:cs typeface="Arial"/>
                </a:rPr>
                <a:t>Completion ≠ verified value</a:t>
              </a:r>
            </a:p>
          </p:txBody>
        </p:sp>
        <p:sp>
          <p:nvSpPr>
            <p:cNvPr id="41" name="TextBox 41"/>
            <p:cNvSpPr txBox="1"/>
            <p:nvPr/>
          </p:nvSpPr>
          <p:spPr>
            <a:xfrm>
              <a:off x="845820" y="5427345"/>
              <a:ext cx="2710910" cy="182880"/>
            </a:xfrm>
            <a:prstGeom prst="rect">
              <a:avLst/>
            </a:prstGeom>
            <a:noFill/>
            <a:ln>
              <a:noFill/>
            </a:ln>
          </p:spPr>
          <p:txBody>
            <a:bodyPr wrap="none" lIns="0" tIns="0" rIns="0" bIns="0" anchor="t" anchorCtr="0">
              <a:spAutoFit/>
            </a:bodyPr>
            <a:lstStyle/>
            <a:p>
              <a:pPr algn="l"/>
              <a:r>
                <a:rPr lang="en-US" sz="900" dirty="0">
                  <a:solidFill>
                    <a:srgbClr val="57534E"/>
                  </a:solidFill>
                  <a:latin typeface="Arial"/>
                  <a:ea typeface="Microsoft YaHei"/>
                  <a:cs typeface="Arial"/>
                </a:rPr>
                <a:t>A successful import can hide bad mappings</a:t>
              </a:r>
            </a:p>
          </p:txBody>
        </p:sp>
        <p:sp>
          <p:nvSpPr>
            <p:cNvPr id="42" name="TextBox 42"/>
            <p:cNvSpPr txBox="1"/>
            <p:nvPr/>
          </p:nvSpPr>
          <p:spPr>
            <a:xfrm>
              <a:off x="845820" y="5598795"/>
              <a:ext cx="1639633" cy="182880"/>
            </a:xfrm>
            <a:prstGeom prst="rect">
              <a:avLst/>
            </a:prstGeom>
            <a:noFill/>
            <a:ln>
              <a:noFill/>
            </a:ln>
          </p:spPr>
          <p:txBody>
            <a:bodyPr wrap="none" lIns="0" tIns="0" rIns="0" bIns="0" anchor="t" anchorCtr="0">
              <a:spAutoFit/>
            </a:bodyPr>
            <a:lstStyle/>
            <a:p>
              <a:pPr algn="l"/>
              <a:r>
                <a:rPr lang="en-US" sz="900" dirty="0">
                  <a:solidFill>
                    <a:srgbClr val="57534E"/>
                  </a:solidFill>
                  <a:latin typeface="Arial"/>
                  <a:ea typeface="Microsoft YaHei"/>
                  <a:cs typeface="Arial"/>
                </a:rPr>
                <a:t>or no customer outcome.</a:t>
              </a:r>
            </a:p>
          </p:txBody>
        </p:sp>
        <p:sp>
          <p:nvSpPr>
            <p:cNvPr id="43" name="Line 43"/>
            <p:cNvSpPr/>
            <p:nvPr/>
          </p:nvSpPr>
          <p:spPr>
            <a:xfrm>
              <a:off x="4429125" y="3562350"/>
              <a:ext cx="1000125" cy="2038350"/>
            </a:xfrm>
            <a:custGeom>
              <a:avLst/>
              <a:gdLst/>
              <a:ahLst/>
              <a:cxnLst/>
              <a:rect l="l" t="t" r="r" b="b"/>
              <a:pathLst>
                <a:path w="1000125" h="2038350">
                  <a:moveTo>
                    <a:pt x="1000125" y="0"/>
                  </a:moveTo>
                  <a:lnTo>
                    <a:pt x="0" y="2038350"/>
                  </a:lnTo>
                </a:path>
              </a:pathLst>
            </a:custGeom>
            <a:noFill/>
            <a:ln w="28575">
              <a:solidFill>
                <a:srgbClr val="325C77"/>
              </a:solidFill>
            </a:ln>
          </p:spPr>
        </p:sp>
        <p:sp>
          <p:nvSpPr>
            <p:cNvPr id="44" name="Rectangle 44"/>
            <p:cNvSpPr/>
            <p:nvPr/>
          </p:nvSpPr>
          <p:spPr>
            <a:xfrm>
              <a:off x="4000500" y="4781550"/>
              <a:ext cx="3143250" cy="1200150"/>
            </a:xfrm>
            <a:prstGeom prst="rect">
              <a:avLst/>
            </a:prstGeom>
            <a:solidFill>
              <a:srgbClr val="171717"/>
            </a:solidFill>
            <a:ln>
              <a:noFill/>
            </a:ln>
          </p:spPr>
        </p:sp>
        <p:grpSp>
          <p:nvGrpSpPr>
            <p:cNvPr id="48" name="Group 48"/>
            <p:cNvGrpSpPr/>
            <p:nvPr/>
          </p:nvGrpSpPr>
          <p:grpSpPr>
            <a:xfrm>
              <a:off x="4224338" y="5024438"/>
              <a:ext cx="200024" cy="200024"/>
              <a:chOff x="4224338" y="5024438"/>
              <a:chExt cx="200024" cy="200024"/>
            </a:xfrm>
          </p:grpSpPr>
          <p:sp>
            <p:nvSpPr>
              <p:cNvPr id="45" name="Freeform 45"/>
              <p:cNvSpPr/>
              <p:nvPr/>
            </p:nvSpPr>
            <p:spPr>
              <a:xfrm>
                <a:off x="4224338" y="5180012"/>
                <a:ext cx="44450" cy="44450"/>
              </a:xfrm>
              <a:custGeom>
                <a:avLst/>
                <a:gdLst/>
                <a:ahLst/>
                <a:cxnLst/>
                <a:rect l="l" t="t" r="r" b="b"/>
                <a:pathLst>
                  <a:path w="44450" h="44450">
                    <a:moveTo>
                      <a:pt x="0" y="22225"/>
                    </a:moveTo>
                    <a:cubicBezTo>
                      <a:pt x="0" y="34500"/>
                      <a:pt x="9950" y="44450"/>
                      <a:pt x="22225" y="44450"/>
                    </a:cubicBezTo>
                    <a:cubicBezTo>
                      <a:pt x="34500" y="44450"/>
                      <a:pt x="44450" y="34500"/>
                      <a:pt x="44450" y="22225"/>
                    </a:cubicBezTo>
                    <a:cubicBezTo>
                      <a:pt x="44450" y="9950"/>
                      <a:pt x="34500" y="0"/>
                      <a:pt x="22225" y="0"/>
                    </a:cubicBezTo>
                    <a:cubicBezTo>
                      <a:pt x="9950" y="0"/>
                      <a:pt x="0" y="9950"/>
                      <a:pt x="0" y="22225"/>
                    </a:cubicBezTo>
                  </a:path>
                </a:pathLst>
              </a:custGeom>
              <a:noFill/>
              <a:ln w="19050">
                <a:solidFill>
                  <a:srgbClr val="D6A51F"/>
                </a:solidFill>
              </a:ln>
            </p:spPr>
          </p:sp>
          <p:sp>
            <p:nvSpPr>
              <p:cNvPr id="46" name="Freeform 46"/>
              <p:cNvSpPr/>
              <p:nvPr/>
            </p:nvSpPr>
            <p:spPr>
              <a:xfrm>
                <a:off x="4379912" y="5024438"/>
                <a:ext cx="44450" cy="44450"/>
              </a:xfrm>
              <a:custGeom>
                <a:avLst/>
                <a:gdLst/>
                <a:ahLst/>
                <a:cxnLst/>
                <a:rect l="l" t="t" r="r" b="b"/>
                <a:pathLst>
                  <a:path w="44450" h="44450">
                    <a:moveTo>
                      <a:pt x="22225" y="44450"/>
                    </a:moveTo>
                    <a:cubicBezTo>
                      <a:pt x="34500" y="44450"/>
                      <a:pt x="44450" y="34500"/>
                      <a:pt x="44450" y="22225"/>
                    </a:cubicBezTo>
                    <a:cubicBezTo>
                      <a:pt x="44450" y="9950"/>
                      <a:pt x="34500" y="0"/>
                      <a:pt x="22225" y="0"/>
                    </a:cubicBezTo>
                    <a:cubicBezTo>
                      <a:pt x="9950" y="0"/>
                      <a:pt x="0" y="9950"/>
                      <a:pt x="0" y="22225"/>
                    </a:cubicBezTo>
                    <a:cubicBezTo>
                      <a:pt x="0" y="34500"/>
                      <a:pt x="9950" y="44450"/>
                      <a:pt x="22225" y="44450"/>
                    </a:cubicBezTo>
                  </a:path>
                </a:pathLst>
              </a:custGeom>
              <a:noFill/>
              <a:ln w="19050">
                <a:solidFill>
                  <a:srgbClr val="D6A51F"/>
                </a:solidFill>
              </a:ln>
            </p:spPr>
          </p:sp>
          <p:sp>
            <p:nvSpPr>
              <p:cNvPr id="47" name="Freeform 47"/>
              <p:cNvSpPr/>
              <p:nvPr/>
            </p:nvSpPr>
            <p:spPr>
              <a:xfrm>
                <a:off x="4246562" y="5046662"/>
                <a:ext cx="166688" cy="155575"/>
              </a:xfrm>
              <a:custGeom>
                <a:avLst/>
                <a:gdLst/>
                <a:ahLst/>
                <a:cxnLst/>
                <a:rect l="l" t="t" r="r" b="b"/>
                <a:pathLst>
                  <a:path w="166688" h="155575">
                    <a:moveTo>
                      <a:pt x="66675" y="155575"/>
                    </a:moveTo>
                    <a:lnTo>
                      <a:pt x="127794" y="155575"/>
                    </a:lnTo>
                    <a:cubicBezTo>
                      <a:pt x="149274" y="155575"/>
                      <a:pt x="166688" y="138162"/>
                      <a:pt x="166688" y="116681"/>
                    </a:cubicBezTo>
                    <a:cubicBezTo>
                      <a:pt x="166688" y="95201"/>
                      <a:pt x="149274" y="77787"/>
                      <a:pt x="127794" y="77787"/>
                    </a:cubicBezTo>
                    <a:lnTo>
                      <a:pt x="38894" y="77787"/>
                    </a:lnTo>
                    <a:cubicBezTo>
                      <a:pt x="17413" y="77787"/>
                      <a:pt x="0" y="60374"/>
                      <a:pt x="0" y="38894"/>
                    </a:cubicBezTo>
                    <a:cubicBezTo>
                      <a:pt x="0" y="17413"/>
                      <a:pt x="17413" y="0"/>
                      <a:pt x="38894" y="0"/>
                    </a:cubicBezTo>
                    <a:lnTo>
                      <a:pt x="88900" y="0"/>
                    </a:lnTo>
                  </a:path>
                </a:pathLst>
              </a:custGeom>
              <a:noFill/>
              <a:ln w="19050">
                <a:solidFill>
                  <a:srgbClr val="D6A51F"/>
                </a:solidFill>
              </a:ln>
            </p:spPr>
          </p:sp>
        </p:grpSp>
        <p:sp>
          <p:nvSpPr>
            <p:cNvPr id="49" name="TextBox 49"/>
            <p:cNvSpPr txBox="1"/>
            <p:nvPr/>
          </p:nvSpPr>
          <p:spPr>
            <a:xfrm>
              <a:off x="4577715" y="5077778"/>
              <a:ext cx="2377564" cy="213360"/>
            </a:xfrm>
            <a:prstGeom prst="rect">
              <a:avLst/>
            </a:prstGeom>
            <a:noFill/>
            <a:ln>
              <a:noFill/>
            </a:ln>
          </p:spPr>
          <p:txBody>
            <a:bodyPr wrap="none" lIns="0" tIns="0" rIns="0" bIns="0" anchor="t" anchorCtr="0">
              <a:spAutoFit/>
            </a:bodyPr>
            <a:lstStyle/>
            <a:p>
              <a:pPr algn="l"/>
              <a:r>
                <a:rPr lang="en-US" sz="1050" b="1" dirty="0">
                  <a:solidFill>
                    <a:srgbClr val="FFFFFF"/>
                  </a:solidFill>
                  <a:latin typeface="Arial"/>
                  <a:ea typeface="Microsoft YaHei"/>
                  <a:cs typeface="Arial"/>
                </a:rPr>
                <a:t>Handoffs lose customer state</a:t>
              </a:r>
            </a:p>
          </p:txBody>
        </p:sp>
        <p:sp>
          <p:nvSpPr>
            <p:cNvPr id="50" name="TextBox 50"/>
            <p:cNvSpPr txBox="1"/>
            <p:nvPr/>
          </p:nvSpPr>
          <p:spPr>
            <a:xfrm>
              <a:off x="4179570" y="5427345"/>
              <a:ext cx="1803940" cy="182880"/>
            </a:xfrm>
            <a:prstGeom prst="rect">
              <a:avLst/>
            </a:prstGeom>
            <a:noFill/>
            <a:ln>
              <a:noFill/>
            </a:ln>
          </p:spPr>
          <p:txBody>
            <a:bodyPr wrap="none" lIns="0" tIns="0" rIns="0" bIns="0" anchor="t" anchorCtr="0">
              <a:spAutoFit/>
            </a:bodyPr>
            <a:lstStyle/>
            <a:p>
              <a:pPr algn="l"/>
              <a:r>
                <a:rPr lang="en-US" sz="900" dirty="0">
                  <a:solidFill>
                    <a:srgbClr val="B9B5AC"/>
                  </a:solidFill>
                  <a:latin typeface="Arial"/>
                  <a:ea typeface="Microsoft YaHei"/>
                  <a:cs typeface="Arial"/>
                </a:rPr>
                <a:t>Support repeats discovery;</a:t>
              </a:r>
            </a:p>
          </p:txBody>
        </p:sp>
        <p:sp>
          <p:nvSpPr>
            <p:cNvPr id="51" name="TextBox 51"/>
            <p:cNvSpPr txBox="1"/>
            <p:nvPr/>
          </p:nvSpPr>
          <p:spPr>
            <a:xfrm>
              <a:off x="4179570" y="5598795"/>
              <a:ext cx="2395442" cy="182880"/>
            </a:xfrm>
            <a:prstGeom prst="rect">
              <a:avLst/>
            </a:prstGeom>
            <a:noFill/>
            <a:ln>
              <a:noFill/>
            </a:ln>
          </p:spPr>
          <p:txBody>
            <a:bodyPr wrap="none" lIns="0" tIns="0" rIns="0" bIns="0" anchor="t" anchorCtr="0">
              <a:spAutoFit/>
            </a:bodyPr>
            <a:lstStyle/>
            <a:p>
              <a:pPr algn="l"/>
              <a:r>
                <a:rPr lang="en-US" sz="900" dirty="0">
                  <a:solidFill>
                    <a:srgbClr val="B9B5AC"/>
                  </a:solidFill>
                  <a:latin typeface="Arial"/>
                  <a:ea typeface="Microsoft YaHei"/>
                  <a:cs typeface="Arial"/>
                </a:rPr>
                <a:t>adoption lacks a shared success bar.</a:t>
              </a:r>
            </a:p>
          </p:txBody>
        </p:sp>
      </p:grpSp>
      <p:grpSp>
        <p:nvGrpSpPr>
          <p:cNvPr id="58" name="Group 58"/>
          <p:cNvGrpSpPr/>
          <p:nvPr/>
        </p:nvGrpSpPr>
        <p:grpSpPr>
          <a:xfrm>
            <a:off x="7286625" y="4686300"/>
            <a:ext cx="4562475" cy="1295400"/>
            <a:chOff x="7286625" y="4686300"/>
            <a:chExt cx="4562475" cy="1295400"/>
          </a:xfrm>
        </p:grpSpPr>
        <p:sp>
          <p:nvSpPr>
            <p:cNvPr id="53" name="Rectangle 53"/>
            <p:cNvSpPr/>
            <p:nvPr/>
          </p:nvSpPr>
          <p:spPr>
            <a:xfrm>
              <a:off x="7286625" y="4686300"/>
              <a:ext cx="4562475" cy="1295400"/>
            </a:xfrm>
            <a:prstGeom prst="rect">
              <a:avLst/>
            </a:prstGeom>
            <a:solidFill>
              <a:srgbClr val="F4E7B0"/>
            </a:solidFill>
            <a:ln>
              <a:noFill/>
            </a:ln>
          </p:spPr>
        </p:sp>
        <p:sp>
          <p:nvSpPr>
            <p:cNvPr id="54" name="TextBox 54"/>
            <p:cNvSpPr txBox="1"/>
            <p:nvPr/>
          </p:nvSpPr>
          <p:spPr>
            <a:xfrm>
              <a:off x="7504748" y="4882991"/>
              <a:ext cx="888492" cy="167640"/>
            </a:xfrm>
            <a:prstGeom prst="rect">
              <a:avLst/>
            </a:prstGeom>
            <a:noFill/>
            <a:ln>
              <a:noFill/>
            </a:ln>
          </p:spPr>
          <p:txBody>
            <a:bodyPr wrap="none" lIns="0" tIns="0" rIns="0" bIns="0" anchor="t" anchorCtr="0">
              <a:spAutoFit/>
            </a:bodyPr>
            <a:lstStyle/>
            <a:p>
              <a:pPr algn="l"/>
              <a:r>
                <a:rPr lang="en-US" sz="825" dirty="0">
                  <a:solidFill>
                    <a:srgbClr val="171717"/>
                  </a:solidFill>
                  <a:latin typeface="Consolas"/>
                  <a:ea typeface="Microsoft YaHei"/>
                  <a:cs typeface="Consolas"/>
                </a:rPr>
                <a:t>CAUSE → EFFECT</a:t>
              </a:r>
            </a:p>
          </p:txBody>
        </p:sp>
        <p:sp>
          <p:nvSpPr>
            <p:cNvPr id="55" name="TextBox 55"/>
            <p:cNvSpPr txBox="1"/>
            <p:nvPr/>
          </p:nvSpPr>
          <p:spPr>
            <a:xfrm>
              <a:off x="7493318" y="5128736"/>
              <a:ext cx="3583519" cy="350520"/>
            </a:xfrm>
            <a:prstGeom prst="rect">
              <a:avLst/>
            </a:prstGeom>
            <a:noFill/>
            <a:ln>
              <a:noFill/>
            </a:ln>
          </p:spPr>
          <p:txBody>
            <a:bodyPr wrap="none" lIns="0" tIns="0" rIns="0" bIns="0" anchor="t" anchorCtr="0">
              <a:spAutoFit/>
            </a:bodyPr>
            <a:lstStyle/>
            <a:p>
              <a:pPr algn="l"/>
              <a:r>
                <a:rPr lang="en-US" sz="1725" dirty="0">
                  <a:solidFill>
                    <a:srgbClr val="171717"/>
                  </a:solidFill>
                  <a:latin typeface="Georgia"/>
                  <a:ea typeface="SimSun"/>
                  <a:cs typeface="Georgia"/>
                </a:rPr>
                <a:t>Customers discover the path</a:t>
              </a:r>
            </a:p>
          </p:txBody>
        </p:sp>
        <p:sp>
          <p:nvSpPr>
            <p:cNvPr id="56" name="TextBox 56"/>
            <p:cNvSpPr txBox="1"/>
            <p:nvPr/>
          </p:nvSpPr>
          <p:spPr>
            <a:xfrm>
              <a:off x="7493318" y="5395436"/>
              <a:ext cx="3117437" cy="350520"/>
            </a:xfrm>
            <a:prstGeom prst="rect">
              <a:avLst/>
            </a:prstGeom>
            <a:noFill/>
            <a:ln>
              <a:noFill/>
            </a:ln>
          </p:spPr>
          <p:txBody>
            <a:bodyPr wrap="none" lIns="0" tIns="0" rIns="0" bIns="0" anchor="t" anchorCtr="0">
              <a:spAutoFit/>
            </a:bodyPr>
            <a:lstStyle/>
            <a:p>
              <a:pPr algn="l"/>
              <a:r>
                <a:rPr lang="en-US" sz="1725" dirty="0">
                  <a:solidFill>
                    <a:srgbClr val="171717"/>
                  </a:solidFill>
                  <a:latin typeface="Georgia"/>
                  <a:ea typeface="SimSun"/>
                  <a:cs typeface="Georgia"/>
                </a:rPr>
                <a:t>instead of completing it.</a:t>
              </a:r>
            </a:p>
          </p:txBody>
        </p:sp>
        <p:sp>
          <p:nvSpPr>
            <p:cNvPr id="57" name="TextBox 57"/>
            <p:cNvSpPr txBox="1"/>
            <p:nvPr/>
          </p:nvSpPr>
          <p:spPr>
            <a:xfrm>
              <a:off x="7504748" y="5759291"/>
              <a:ext cx="2738033" cy="167640"/>
            </a:xfrm>
            <a:prstGeom prst="rect">
              <a:avLst/>
            </a:prstGeom>
            <a:noFill/>
            <a:ln>
              <a:noFill/>
            </a:ln>
          </p:spPr>
          <p:txBody>
            <a:bodyPr wrap="none" lIns="0" tIns="0" rIns="0" bIns="0" anchor="t" anchorCtr="0">
              <a:spAutoFit/>
            </a:bodyPr>
            <a:lstStyle/>
            <a:p>
              <a:pPr algn="l"/>
              <a:r>
                <a:rPr lang="en-US" sz="825" dirty="0">
                  <a:solidFill>
                    <a:srgbClr val="57534E"/>
                  </a:solidFill>
                  <a:latin typeface="Arial"/>
                  <a:ea typeface="Microsoft YaHei"/>
                  <a:cs typeface="Arial"/>
                </a:rPr>
                <a:t>77.5% of tickets sit in four setup categories.</a:t>
              </a:r>
            </a:p>
          </p:txBody>
        </p:sp>
      </p:grpSp>
      <p:grpSp>
        <p:nvGrpSpPr>
          <p:cNvPr id="61" name="Group 61"/>
          <p:cNvGrpSpPr/>
          <p:nvPr/>
        </p:nvGrpSpPr>
        <p:grpSpPr>
          <a:xfrm>
            <a:off x="334328" y="6438900"/>
            <a:ext cx="11514772" cy="228600"/>
            <a:chOff x="334328" y="6438900"/>
            <a:chExt cx="11514772" cy="228600"/>
          </a:xfrm>
        </p:grpSpPr>
        <p:sp>
          <p:nvSpPr>
            <p:cNvPr id="59" name="Rectangle 59"/>
            <p:cNvSpPr/>
            <p:nvPr/>
          </p:nvSpPr>
          <p:spPr>
            <a:xfrm>
              <a:off x="342900" y="6438900"/>
              <a:ext cx="11506200" cy="228600"/>
            </a:xfrm>
            <a:prstGeom prst="rect">
              <a:avLst/>
            </a:prstGeom>
            <a:noFill/>
            <a:ln>
              <a:noFill/>
            </a:ln>
          </p:spPr>
        </p:sp>
        <p:sp>
          <p:nvSpPr>
            <p:cNvPr id="60" name="TextBox 60"/>
            <p:cNvSpPr txBox="1"/>
            <p:nvPr/>
          </p:nvSpPr>
          <p:spPr>
            <a:xfrm>
              <a:off x="334328" y="6518434"/>
              <a:ext cx="4049220" cy="137160"/>
            </a:xfrm>
            <a:prstGeom prst="rect">
              <a:avLst/>
            </a:prstGeom>
            <a:noFill/>
            <a:ln>
              <a:noFill/>
            </a:ln>
          </p:spPr>
          <p:txBody>
            <a:bodyPr wrap="none" lIns="0" tIns="0" rIns="0" bIns="0" anchor="t" anchorCtr="0">
              <a:spAutoFit/>
            </a:bodyPr>
            <a:lstStyle/>
            <a:p>
              <a:pPr algn="l"/>
              <a:r>
                <a:rPr lang="en-US" sz="675" dirty="0">
                  <a:solidFill>
                    <a:srgbClr val="817C72"/>
                  </a:solidFill>
                  <a:latin typeface="Arial"/>
                  <a:ea typeface="Microsoft YaHei"/>
                  <a:cs typeface="Arial"/>
                </a:rPr>
                <a:t>SYNTHETIC SOURCES · INT-01–INT-18; 02_support_tickets.csv; 04_product_usage.csv</a:t>
              </a: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4F2EE"/>
            </a:solidFill>
            <a:ln>
              <a:noFill/>
            </a:ln>
          </p:spPr>
        </p:sp>
        <p:sp>
          <p:nvSpPr>
            <p:cNvPr id="3" name="Line 3"/>
            <p:cNvSpPr/>
            <p:nvPr/>
          </p:nvSpPr>
          <p:spPr>
            <a:xfrm>
              <a:off x="342900" y="419100"/>
              <a:ext cx="11506200" cy="9525"/>
            </a:xfrm>
            <a:custGeom>
              <a:avLst/>
              <a:gdLst/>
              <a:ahLst/>
              <a:cxnLst/>
              <a:rect l="l" t="t" r="r" b="b"/>
              <a:pathLst>
                <a:path w="11506200" h="9525">
                  <a:moveTo>
                    <a:pt x="0" y="0"/>
                  </a:moveTo>
                  <a:lnTo>
                    <a:pt x="11506200" y="0"/>
                  </a:lnTo>
                </a:path>
              </a:pathLst>
            </a:custGeom>
            <a:noFill/>
            <a:ln w="9525">
              <a:solidFill>
                <a:srgbClr val="171717"/>
              </a:solidFill>
            </a:ln>
          </p:spPr>
        </p:sp>
      </p:grpSp>
      <p:grpSp>
        <p:nvGrpSpPr>
          <p:cNvPr id="9" name="Group 9"/>
          <p:cNvGrpSpPr/>
          <p:nvPr/>
        </p:nvGrpSpPr>
        <p:grpSpPr>
          <a:xfrm>
            <a:off x="309562" y="171450"/>
            <a:ext cx="11548111" cy="914400"/>
            <a:chOff x="309562" y="171450"/>
            <a:chExt cx="11548111" cy="914400"/>
          </a:xfrm>
        </p:grpSpPr>
        <p:sp>
          <p:nvSpPr>
            <p:cNvPr id="5" name="Rectangle 5"/>
            <p:cNvSpPr/>
            <p:nvPr/>
          </p:nvSpPr>
          <p:spPr>
            <a:xfrm>
              <a:off x="342900" y="171450"/>
              <a:ext cx="11506200" cy="914400"/>
            </a:xfrm>
            <a:prstGeom prst="rect">
              <a:avLst/>
            </a:prstGeom>
            <a:noFill/>
            <a:ln>
              <a:noFill/>
            </a:ln>
          </p:spPr>
        </p:sp>
        <p:sp>
          <p:nvSpPr>
            <p:cNvPr id="6" name="TextBox 6"/>
            <p:cNvSpPr txBox="1"/>
            <p:nvPr/>
          </p:nvSpPr>
          <p:spPr>
            <a:xfrm>
              <a:off x="334328" y="231934"/>
              <a:ext cx="1663494" cy="137160"/>
            </a:xfrm>
            <a:prstGeom prst="rect">
              <a:avLst/>
            </a:prstGeom>
            <a:noFill/>
            <a:ln>
              <a:noFill/>
            </a:ln>
          </p:spPr>
          <p:txBody>
            <a:bodyPr wrap="none" lIns="0" tIns="0" rIns="0" bIns="0" anchor="t" anchorCtr="0">
              <a:spAutoFit/>
            </a:bodyPr>
            <a:lstStyle/>
            <a:p>
              <a:pPr algn="l"/>
              <a:r>
                <a:rPr lang="en-US" sz="675" dirty="0">
                  <a:solidFill>
                    <a:srgbClr val="57534E"/>
                  </a:solidFill>
                  <a:latin typeface="Consolas"/>
                  <a:ea typeface="Microsoft YaHei"/>
                  <a:cs typeface="Consolas"/>
                </a:rPr>
                <a:t>08 · PROPOSED JOURNEY · ANALYSIS</a:t>
              </a:r>
            </a:p>
          </p:txBody>
        </p:sp>
        <p:sp>
          <p:nvSpPr>
            <p:cNvPr id="7" name="TextBox 7"/>
            <p:cNvSpPr txBox="1"/>
            <p:nvPr/>
          </p:nvSpPr>
          <p:spPr>
            <a:xfrm>
              <a:off x="11534918" y="231934"/>
              <a:ext cx="322755" cy="137160"/>
            </a:xfrm>
            <a:prstGeom prst="rect">
              <a:avLst/>
            </a:prstGeom>
            <a:noFill/>
            <a:ln>
              <a:noFill/>
            </a:ln>
          </p:spPr>
          <p:txBody>
            <a:bodyPr wrap="none" lIns="0" tIns="0" rIns="0" bIns="0" anchor="t" anchorCtr="0">
              <a:spAutoFit/>
            </a:bodyPr>
            <a:lstStyle/>
            <a:p>
              <a:pPr algn="r"/>
              <a:r>
                <a:rPr lang="en-US" sz="675" dirty="0">
                  <a:solidFill>
                    <a:srgbClr val="817C72"/>
                  </a:solidFill>
                  <a:latin typeface="Consolas"/>
                  <a:ea typeface="Microsoft YaHei"/>
                  <a:cs typeface="Consolas"/>
                </a:rPr>
                <a:t>08 / 12</a:t>
              </a:r>
            </a:p>
          </p:txBody>
        </p:sp>
        <p:sp>
          <p:nvSpPr>
            <p:cNvPr id="8" name="TextBox 8"/>
            <p:cNvSpPr txBox="1"/>
            <p:nvPr/>
          </p:nvSpPr>
          <p:spPr>
            <a:xfrm>
              <a:off x="309562" y="545306"/>
              <a:ext cx="9900404" cy="533400"/>
            </a:xfrm>
            <a:prstGeom prst="rect">
              <a:avLst/>
            </a:prstGeom>
            <a:noFill/>
            <a:ln>
              <a:noFill/>
            </a:ln>
          </p:spPr>
          <p:txBody>
            <a:bodyPr wrap="none" lIns="0" tIns="0" rIns="0" bIns="0" anchor="t" anchorCtr="0">
              <a:spAutoFit/>
            </a:bodyPr>
            <a:lstStyle/>
            <a:p>
              <a:pPr algn="l"/>
              <a:r>
                <a:rPr lang="en-US" sz="2625" dirty="0">
                  <a:solidFill>
                    <a:srgbClr val="171717"/>
                  </a:solidFill>
                  <a:latin typeface="Georgia"/>
                  <a:ea typeface="SimSun"/>
                  <a:cs typeface="Georgia"/>
                </a:rPr>
                <a:t>Move customers from intent to verified first value.</a:t>
              </a:r>
            </a:p>
          </p:txBody>
        </p:sp>
      </p:grpSp>
      <p:grpSp>
        <p:nvGrpSpPr>
          <p:cNvPr id="80" name="Group 80"/>
          <p:cNvGrpSpPr/>
          <p:nvPr/>
        </p:nvGrpSpPr>
        <p:grpSpPr>
          <a:xfrm>
            <a:off x="342900" y="1352550"/>
            <a:ext cx="11468100" cy="4552950"/>
            <a:chOff x="342900" y="1352550"/>
            <a:chExt cx="11468100" cy="4552950"/>
          </a:xfrm>
        </p:grpSpPr>
        <p:sp>
          <p:nvSpPr>
            <p:cNvPr id="10" name="Rectangle 10"/>
            <p:cNvSpPr/>
            <p:nvPr/>
          </p:nvSpPr>
          <p:spPr>
            <a:xfrm>
              <a:off x="342900" y="1352550"/>
              <a:ext cx="1333500" cy="4552950"/>
            </a:xfrm>
            <a:prstGeom prst="rect">
              <a:avLst/>
            </a:prstGeom>
            <a:solidFill>
              <a:srgbClr val="171717"/>
            </a:solidFill>
            <a:ln>
              <a:noFill/>
            </a:ln>
          </p:spPr>
        </p:sp>
        <p:sp>
          <p:nvSpPr>
            <p:cNvPr id="11" name="TextBox 11"/>
            <p:cNvSpPr txBox="1"/>
            <p:nvPr/>
          </p:nvSpPr>
          <p:spPr>
            <a:xfrm>
              <a:off x="522922" y="1711166"/>
              <a:ext cx="810173" cy="167640"/>
            </a:xfrm>
            <a:prstGeom prst="rect">
              <a:avLst/>
            </a:prstGeom>
            <a:noFill/>
            <a:ln>
              <a:noFill/>
            </a:ln>
          </p:spPr>
          <p:txBody>
            <a:bodyPr wrap="none" lIns="0" tIns="0" rIns="0" bIns="0" anchor="t" anchorCtr="0">
              <a:spAutoFit/>
            </a:bodyPr>
            <a:lstStyle/>
            <a:p>
              <a:pPr algn="l"/>
              <a:r>
                <a:rPr lang="en-US" sz="825" dirty="0">
                  <a:solidFill>
                    <a:srgbClr val="D6A51F"/>
                  </a:solidFill>
                  <a:latin typeface="Consolas"/>
                  <a:ea typeface="Microsoft YaHei"/>
                  <a:cs typeface="Consolas"/>
                </a:rPr>
                <a:t>JOURNEY LENS</a:t>
              </a:r>
            </a:p>
          </p:txBody>
        </p:sp>
        <p:sp>
          <p:nvSpPr>
            <p:cNvPr id="12" name="TextBox 12"/>
            <p:cNvSpPr txBox="1"/>
            <p:nvPr/>
          </p:nvSpPr>
          <p:spPr>
            <a:xfrm>
              <a:off x="521018" y="2352199"/>
              <a:ext cx="742455" cy="198120"/>
            </a:xfrm>
            <a:prstGeom prst="rect">
              <a:avLst/>
            </a:prstGeom>
            <a:noFill/>
            <a:ln>
              <a:noFill/>
            </a:ln>
          </p:spPr>
          <p:txBody>
            <a:bodyPr wrap="none" lIns="0" tIns="0" rIns="0" bIns="0" anchor="t" anchorCtr="0">
              <a:spAutoFit/>
            </a:bodyPr>
            <a:lstStyle/>
            <a:p>
              <a:pPr algn="l"/>
              <a:r>
                <a:rPr lang="en-US" sz="975" b="1" dirty="0">
                  <a:solidFill>
                    <a:srgbClr val="FFFFFF"/>
                  </a:solidFill>
                  <a:latin typeface="Arial"/>
                  <a:ea typeface="Microsoft YaHei"/>
                  <a:cs typeface="Arial"/>
                </a:rPr>
                <a:t>CUSTOMER</a:t>
              </a:r>
            </a:p>
          </p:txBody>
        </p:sp>
        <p:sp>
          <p:nvSpPr>
            <p:cNvPr id="13" name="TextBox 13"/>
            <p:cNvSpPr txBox="1"/>
            <p:nvPr/>
          </p:nvSpPr>
          <p:spPr>
            <a:xfrm>
              <a:off x="521018" y="3152299"/>
              <a:ext cx="727503" cy="198120"/>
            </a:xfrm>
            <a:prstGeom prst="rect">
              <a:avLst/>
            </a:prstGeom>
            <a:noFill/>
            <a:ln>
              <a:noFill/>
            </a:ln>
          </p:spPr>
          <p:txBody>
            <a:bodyPr wrap="none" lIns="0" tIns="0" rIns="0" bIns="0" anchor="t" anchorCtr="0">
              <a:spAutoFit/>
            </a:bodyPr>
            <a:lstStyle/>
            <a:p>
              <a:pPr algn="l"/>
              <a:r>
                <a:rPr lang="en-US" sz="975" b="1" dirty="0">
                  <a:solidFill>
                    <a:srgbClr val="FFFFFF"/>
                  </a:solidFill>
                  <a:latin typeface="Arial"/>
                  <a:ea typeface="Microsoft YaHei"/>
                  <a:cs typeface="Arial"/>
                </a:rPr>
                <a:t>ASSISTANT</a:t>
              </a:r>
            </a:p>
          </p:txBody>
        </p:sp>
        <p:sp>
          <p:nvSpPr>
            <p:cNvPr id="14" name="TextBox 14"/>
            <p:cNvSpPr txBox="1"/>
            <p:nvPr/>
          </p:nvSpPr>
          <p:spPr>
            <a:xfrm>
              <a:off x="521018" y="4123849"/>
              <a:ext cx="660219" cy="198120"/>
            </a:xfrm>
            <a:prstGeom prst="rect">
              <a:avLst/>
            </a:prstGeom>
            <a:noFill/>
            <a:ln>
              <a:noFill/>
            </a:ln>
          </p:spPr>
          <p:txBody>
            <a:bodyPr wrap="none" lIns="0" tIns="0" rIns="0" bIns="0" anchor="t" anchorCtr="0">
              <a:spAutoFit/>
            </a:bodyPr>
            <a:lstStyle/>
            <a:p>
              <a:pPr algn="l"/>
              <a:r>
                <a:rPr lang="en-US" sz="975" b="1" dirty="0">
                  <a:solidFill>
                    <a:srgbClr val="FFFFFF"/>
                  </a:solidFill>
                  <a:latin typeface="Arial"/>
                  <a:ea typeface="Microsoft YaHei"/>
                  <a:cs typeface="Arial"/>
                </a:rPr>
                <a:t>CONTROL</a:t>
              </a:r>
            </a:p>
          </p:txBody>
        </p:sp>
        <p:sp>
          <p:nvSpPr>
            <p:cNvPr id="15" name="TextBox 15"/>
            <p:cNvSpPr txBox="1"/>
            <p:nvPr/>
          </p:nvSpPr>
          <p:spPr>
            <a:xfrm>
              <a:off x="521018" y="5171599"/>
              <a:ext cx="690123" cy="198120"/>
            </a:xfrm>
            <a:prstGeom prst="rect">
              <a:avLst/>
            </a:prstGeom>
            <a:noFill/>
            <a:ln>
              <a:noFill/>
            </a:ln>
          </p:spPr>
          <p:txBody>
            <a:bodyPr wrap="none" lIns="0" tIns="0" rIns="0" bIns="0" anchor="t" anchorCtr="0">
              <a:spAutoFit/>
            </a:bodyPr>
            <a:lstStyle/>
            <a:p>
              <a:pPr algn="l"/>
              <a:r>
                <a:rPr lang="en-US" sz="975" b="1" dirty="0">
                  <a:solidFill>
                    <a:srgbClr val="FFFFFF"/>
                  </a:solidFill>
                  <a:latin typeface="Arial"/>
                  <a:ea typeface="Microsoft YaHei"/>
                  <a:cs typeface="Arial"/>
                </a:rPr>
                <a:t>EXIT TEST</a:t>
              </a:r>
            </a:p>
          </p:txBody>
        </p:sp>
        <p:sp>
          <p:nvSpPr>
            <p:cNvPr id="16" name="Line 16"/>
            <p:cNvSpPr/>
            <p:nvPr/>
          </p:nvSpPr>
          <p:spPr>
            <a:xfrm>
              <a:off x="1809750" y="2143125"/>
              <a:ext cx="10001250" cy="9525"/>
            </a:xfrm>
            <a:custGeom>
              <a:avLst/>
              <a:gdLst/>
              <a:ahLst/>
              <a:cxnLst/>
              <a:rect l="l" t="t" r="r" b="b"/>
              <a:pathLst>
                <a:path w="10001250" h="9525">
                  <a:moveTo>
                    <a:pt x="0" y="0"/>
                  </a:moveTo>
                  <a:lnTo>
                    <a:pt x="10001250" y="0"/>
                  </a:lnTo>
                </a:path>
              </a:pathLst>
            </a:custGeom>
            <a:noFill/>
            <a:ln w="9525">
              <a:solidFill>
                <a:srgbClr val="B9B5AC"/>
              </a:solidFill>
            </a:ln>
          </p:spPr>
        </p:sp>
        <p:sp>
          <p:nvSpPr>
            <p:cNvPr id="17" name="Line 17"/>
            <p:cNvSpPr/>
            <p:nvPr/>
          </p:nvSpPr>
          <p:spPr>
            <a:xfrm>
              <a:off x="1809750" y="3000375"/>
              <a:ext cx="10001250" cy="9525"/>
            </a:xfrm>
            <a:custGeom>
              <a:avLst/>
              <a:gdLst/>
              <a:ahLst/>
              <a:cxnLst/>
              <a:rect l="l" t="t" r="r" b="b"/>
              <a:pathLst>
                <a:path w="10001250" h="9525">
                  <a:moveTo>
                    <a:pt x="0" y="0"/>
                  </a:moveTo>
                  <a:lnTo>
                    <a:pt x="10001250" y="0"/>
                  </a:lnTo>
                </a:path>
              </a:pathLst>
            </a:custGeom>
            <a:noFill/>
            <a:ln w="9525">
              <a:solidFill>
                <a:srgbClr val="B9B5AC"/>
              </a:solidFill>
            </a:ln>
          </p:spPr>
        </p:sp>
        <p:sp>
          <p:nvSpPr>
            <p:cNvPr id="18" name="Line 18"/>
            <p:cNvSpPr/>
            <p:nvPr/>
          </p:nvSpPr>
          <p:spPr>
            <a:xfrm>
              <a:off x="1809750" y="3971925"/>
              <a:ext cx="10001250" cy="9525"/>
            </a:xfrm>
            <a:custGeom>
              <a:avLst/>
              <a:gdLst/>
              <a:ahLst/>
              <a:cxnLst/>
              <a:rect l="l" t="t" r="r" b="b"/>
              <a:pathLst>
                <a:path w="10001250" h="9525">
                  <a:moveTo>
                    <a:pt x="0" y="0"/>
                  </a:moveTo>
                  <a:lnTo>
                    <a:pt x="10001250" y="0"/>
                  </a:lnTo>
                </a:path>
              </a:pathLst>
            </a:custGeom>
            <a:noFill/>
            <a:ln w="9525">
              <a:solidFill>
                <a:srgbClr val="B9B5AC"/>
              </a:solidFill>
            </a:ln>
          </p:spPr>
        </p:sp>
        <p:sp>
          <p:nvSpPr>
            <p:cNvPr id="19" name="Line 19"/>
            <p:cNvSpPr/>
            <p:nvPr/>
          </p:nvSpPr>
          <p:spPr>
            <a:xfrm>
              <a:off x="1809750" y="5019675"/>
              <a:ext cx="10001250" cy="9525"/>
            </a:xfrm>
            <a:custGeom>
              <a:avLst/>
              <a:gdLst/>
              <a:ahLst/>
              <a:cxnLst/>
              <a:rect l="l" t="t" r="r" b="b"/>
              <a:pathLst>
                <a:path w="10001250" h="9525">
                  <a:moveTo>
                    <a:pt x="0" y="0"/>
                  </a:moveTo>
                  <a:lnTo>
                    <a:pt x="10001250" y="0"/>
                  </a:lnTo>
                </a:path>
              </a:pathLst>
            </a:custGeom>
            <a:noFill/>
            <a:ln w="9525">
              <a:solidFill>
                <a:srgbClr val="B9B5AC"/>
              </a:solidFill>
            </a:ln>
          </p:spPr>
        </p:sp>
        <p:sp>
          <p:nvSpPr>
            <p:cNvPr id="20" name="Line 20"/>
            <p:cNvSpPr/>
            <p:nvPr/>
          </p:nvSpPr>
          <p:spPr>
            <a:xfrm>
              <a:off x="3810000" y="1352550"/>
              <a:ext cx="9525" cy="4552950"/>
            </a:xfrm>
            <a:custGeom>
              <a:avLst/>
              <a:gdLst/>
              <a:ahLst/>
              <a:cxnLst/>
              <a:rect l="l" t="t" r="r" b="b"/>
              <a:pathLst>
                <a:path w="9525" h="4552950">
                  <a:moveTo>
                    <a:pt x="0" y="0"/>
                  </a:moveTo>
                  <a:lnTo>
                    <a:pt x="0" y="4552950"/>
                  </a:lnTo>
                </a:path>
              </a:pathLst>
            </a:custGeom>
            <a:noFill/>
            <a:ln w="9525">
              <a:solidFill>
                <a:srgbClr val="B9B5AC"/>
              </a:solidFill>
            </a:ln>
          </p:spPr>
        </p:sp>
        <p:sp>
          <p:nvSpPr>
            <p:cNvPr id="21" name="Line 21"/>
            <p:cNvSpPr/>
            <p:nvPr/>
          </p:nvSpPr>
          <p:spPr>
            <a:xfrm>
              <a:off x="5810250" y="1352550"/>
              <a:ext cx="9525" cy="4552950"/>
            </a:xfrm>
            <a:custGeom>
              <a:avLst/>
              <a:gdLst/>
              <a:ahLst/>
              <a:cxnLst/>
              <a:rect l="l" t="t" r="r" b="b"/>
              <a:pathLst>
                <a:path w="9525" h="4552950">
                  <a:moveTo>
                    <a:pt x="0" y="0"/>
                  </a:moveTo>
                  <a:lnTo>
                    <a:pt x="0" y="4552950"/>
                  </a:lnTo>
                </a:path>
              </a:pathLst>
            </a:custGeom>
            <a:noFill/>
            <a:ln w="9525">
              <a:solidFill>
                <a:srgbClr val="B9B5AC"/>
              </a:solidFill>
            </a:ln>
          </p:spPr>
        </p:sp>
        <p:sp>
          <p:nvSpPr>
            <p:cNvPr id="22" name="Line 22"/>
            <p:cNvSpPr/>
            <p:nvPr/>
          </p:nvSpPr>
          <p:spPr>
            <a:xfrm>
              <a:off x="7810500" y="1352550"/>
              <a:ext cx="9525" cy="4552950"/>
            </a:xfrm>
            <a:custGeom>
              <a:avLst/>
              <a:gdLst/>
              <a:ahLst/>
              <a:cxnLst/>
              <a:rect l="l" t="t" r="r" b="b"/>
              <a:pathLst>
                <a:path w="9525" h="4552950">
                  <a:moveTo>
                    <a:pt x="0" y="0"/>
                  </a:moveTo>
                  <a:lnTo>
                    <a:pt x="0" y="4552950"/>
                  </a:lnTo>
                </a:path>
              </a:pathLst>
            </a:custGeom>
            <a:noFill/>
            <a:ln w="9525">
              <a:solidFill>
                <a:srgbClr val="B9B5AC"/>
              </a:solidFill>
            </a:ln>
          </p:spPr>
        </p:sp>
        <p:sp>
          <p:nvSpPr>
            <p:cNvPr id="23" name="Line 23"/>
            <p:cNvSpPr/>
            <p:nvPr/>
          </p:nvSpPr>
          <p:spPr>
            <a:xfrm>
              <a:off x="9810750" y="1352550"/>
              <a:ext cx="9525" cy="4552950"/>
            </a:xfrm>
            <a:custGeom>
              <a:avLst/>
              <a:gdLst/>
              <a:ahLst/>
              <a:cxnLst/>
              <a:rect l="l" t="t" r="r" b="b"/>
              <a:pathLst>
                <a:path w="9525" h="4552950">
                  <a:moveTo>
                    <a:pt x="0" y="0"/>
                  </a:moveTo>
                  <a:lnTo>
                    <a:pt x="0" y="4552950"/>
                  </a:lnTo>
                </a:path>
              </a:pathLst>
            </a:custGeom>
            <a:noFill/>
            <a:ln w="9525">
              <a:solidFill>
                <a:srgbClr val="B9B5AC"/>
              </a:solidFill>
            </a:ln>
          </p:spPr>
        </p:sp>
        <p:sp>
          <p:nvSpPr>
            <p:cNvPr id="24" name="Rectangle 24"/>
            <p:cNvSpPr/>
            <p:nvPr/>
          </p:nvSpPr>
          <p:spPr>
            <a:xfrm>
              <a:off x="1809750" y="1352550"/>
              <a:ext cx="2000250" cy="790575"/>
            </a:xfrm>
            <a:prstGeom prst="rect">
              <a:avLst/>
            </a:prstGeom>
            <a:solidFill>
              <a:srgbClr val="F4E7B0"/>
            </a:solidFill>
            <a:ln>
              <a:noFill/>
            </a:ln>
          </p:spPr>
        </p:sp>
        <p:sp>
          <p:nvSpPr>
            <p:cNvPr id="25" name="Rectangle 25"/>
            <p:cNvSpPr/>
            <p:nvPr/>
          </p:nvSpPr>
          <p:spPr>
            <a:xfrm>
              <a:off x="3810000" y="1352550"/>
              <a:ext cx="2000250" cy="790575"/>
            </a:xfrm>
            <a:prstGeom prst="rect">
              <a:avLst/>
            </a:prstGeom>
            <a:solidFill>
              <a:srgbClr val="F4E7B0"/>
            </a:solidFill>
            <a:ln>
              <a:noFill/>
            </a:ln>
          </p:spPr>
        </p:sp>
        <p:sp>
          <p:nvSpPr>
            <p:cNvPr id="26" name="Rectangle 26"/>
            <p:cNvSpPr/>
            <p:nvPr/>
          </p:nvSpPr>
          <p:spPr>
            <a:xfrm>
              <a:off x="5810250" y="1352550"/>
              <a:ext cx="2000250" cy="790575"/>
            </a:xfrm>
            <a:prstGeom prst="rect">
              <a:avLst/>
            </a:prstGeom>
            <a:solidFill>
              <a:srgbClr val="F4E7B0"/>
            </a:solidFill>
            <a:ln>
              <a:noFill/>
            </a:ln>
          </p:spPr>
        </p:sp>
        <p:sp>
          <p:nvSpPr>
            <p:cNvPr id="27" name="Rectangle 27"/>
            <p:cNvSpPr/>
            <p:nvPr/>
          </p:nvSpPr>
          <p:spPr>
            <a:xfrm>
              <a:off x="7810500" y="1352550"/>
              <a:ext cx="2000250" cy="790575"/>
            </a:xfrm>
            <a:prstGeom prst="rect">
              <a:avLst/>
            </a:prstGeom>
            <a:solidFill>
              <a:srgbClr val="F4E7B0"/>
            </a:solidFill>
            <a:ln>
              <a:noFill/>
            </a:ln>
          </p:spPr>
        </p:sp>
        <p:sp>
          <p:nvSpPr>
            <p:cNvPr id="28" name="Rectangle 28"/>
            <p:cNvSpPr/>
            <p:nvPr/>
          </p:nvSpPr>
          <p:spPr>
            <a:xfrm>
              <a:off x="9810750" y="1352550"/>
              <a:ext cx="2000250" cy="790575"/>
            </a:xfrm>
            <a:prstGeom prst="rect">
              <a:avLst/>
            </a:prstGeom>
            <a:solidFill>
              <a:srgbClr val="D6A51F"/>
            </a:solidFill>
            <a:ln>
              <a:noFill/>
            </a:ln>
          </p:spPr>
        </p:sp>
        <p:sp>
          <p:nvSpPr>
            <p:cNvPr id="29" name="TextBox 29"/>
            <p:cNvSpPr txBox="1"/>
            <p:nvPr/>
          </p:nvSpPr>
          <p:spPr>
            <a:xfrm>
              <a:off x="1990725" y="1576388"/>
              <a:ext cx="112157" cy="152400"/>
            </a:xfrm>
            <a:prstGeom prst="rect">
              <a:avLst/>
            </a:prstGeom>
            <a:noFill/>
            <a:ln>
              <a:noFill/>
            </a:ln>
          </p:spPr>
          <p:txBody>
            <a:bodyPr wrap="none" lIns="0" tIns="0" rIns="0" bIns="0" anchor="t" anchorCtr="0">
              <a:spAutoFit/>
            </a:bodyPr>
            <a:lstStyle/>
            <a:p>
              <a:pPr algn="l"/>
              <a:r>
                <a:rPr lang="en-US" sz="750" dirty="0">
                  <a:solidFill>
                    <a:srgbClr val="57534E"/>
                  </a:solidFill>
                  <a:latin typeface="Consolas"/>
                  <a:ea typeface="Microsoft YaHei"/>
                  <a:cs typeface="Consolas"/>
                </a:rPr>
                <a:t>01</a:t>
              </a:r>
            </a:p>
          </p:txBody>
        </p:sp>
        <p:sp>
          <p:nvSpPr>
            <p:cNvPr id="30" name="TextBox 30"/>
            <p:cNvSpPr txBox="1"/>
            <p:nvPr/>
          </p:nvSpPr>
          <p:spPr>
            <a:xfrm>
              <a:off x="1982152" y="1789271"/>
              <a:ext cx="1576292" cy="289560"/>
            </a:xfrm>
            <a:prstGeom prst="rect">
              <a:avLst/>
            </a:prstGeom>
            <a:noFill/>
            <a:ln>
              <a:noFill/>
            </a:ln>
          </p:spPr>
          <p:txBody>
            <a:bodyPr wrap="none" lIns="0" tIns="0" rIns="0" bIns="0" anchor="t" anchorCtr="0">
              <a:spAutoFit/>
            </a:bodyPr>
            <a:lstStyle/>
            <a:p>
              <a:pPr algn="l"/>
              <a:r>
                <a:rPr lang="en-US" sz="1425" dirty="0">
                  <a:solidFill>
                    <a:srgbClr val="171717"/>
                  </a:solidFill>
                  <a:latin typeface="Georgia"/>
                  <a:ea typeface="SimSun"/>
                  <a:cs typeface="Georgia"/>
                </a:rPr>
                <a:t>Define outcome</a:t>
              </a:r>
            </a:p>
          </p:txBody>
        </p:sp>
        <p:sp>
          <p:nvSpPr>
            <p:cNvPr id="31" name="TextBox 31"/>
            <p:cNvSpPr txBox="1"/>
            <p:nvPr/>
          </p:nvSpPr>
          <p:spPr>
            <a:xfrm>
              <a:off x="3990975" y="1576388"/>
              <a:ext cx="139541" cy="152400"/>
            </a:xfrm>
            <a:prstGeom prst="rect">
              <a:avLst/>
            </a:prstGeom>
            <a:noFill/>
            <a:ln>
              <a:noFill/>
            </a:ln>
          </p:spPr>
          <p:txBody>
            <a:bodyPr wrap="none" lIns="0" tIns="0" rIns="0" bIns="0" anchor="t" anchorCtr="0">
              <a:spAutoFit/>
            </a:bodyPr>
            <a:lstStyle/>
            <a:p>
              <a:pPr algn="l"/>
              <a:r>
                <a:rPr lang="en-US" sz="750" dirty="0">
                  <a:solidFill>
                    <a:srgbClr val="57534E"/>
                  </a:solidFill>
                  <a:latin typeface="Consolas"/>
                  <a:ea typeface="Microsoft YaHei"/>
                  <a:cs typeface="Consolas"/>
                </a:rPr>
                <a:t>02</a:t>
              </a:r>
            </a:p>
          </p:txBody>
        </p:sp>
        <p:sp>
          <p:nvSpPr>
            <p:cNvPr id="32" name="TextBox 32"/>
            <p:cNvSpPr txBox="1"/>
            <p:nvPr/>
          </p:nvSpPr>
          <p:spPr>
            <a:xfrm>
              <a:off x="3982402" y="1789271"/>
              <a:ext cx="1420201" cy="289560"/>
            </a:xfrm>
            <a:prstGeom prst="rect">
              <a:avLst/>
            </a:prstGeom>
            <a:noFill/>
            <a:ln>
              <a:noFill/>
            </a:ln>
          </p:spPr>
          <p:txBody>
            <a:bodyPr wrap="none" lIns="0" tIns="0" rIns="0" bIns="0" anchor="t" anchorCtr="0">
              <a:spAutoFit/>
            </a:bodyPr>
            <a:lstStyle/>
            <a:p>
              <a:pPr algn="l"/>
              <a:r>
                <a:rPr lang="en-US" sz="1425" dirty="0">
                  <a:solidFill>
                    <a:srgbClr val="171717"/>
                  </a:solidFill>
                  <a:latin typeface="Georgia"/>
                  <a:ea typeface="SimSun"/>
                  <a:cs typeface="Georgia"/>
                </a:rPr>
                <a:t>Verify access</a:t>
              </a:r>
            </a:p>
          </p:txBody>
        </p:sp>
        <p:sp>
          <p:nvSpPr>
            <p:cNvPr id="33" name="TextBox 33"/>
            <p:cNvSpPr txBox="1"/>
            <p:nvPr/>
          </p:nvSpPr>
          <p:spPr>
            <a:xfrm>
              <a:off x="5991225" y="1576388"/>
              <a:ext cx="139541" cy="152400"/>
            </a:xfrm>
            <a:prstGeom prst="rect">
              <a:avLst/>
            </a:prstGeom>
            <a:noFill/>
            <a:ln>
              <a:noFill/>
            </a:ln>
          </p:spPr>
          <p:txBody>
            <a:bodyPr wrap="none" lIns="0" tIns="0" rIns="0" bIns="0" anchor="t" anchorCtr="0">
              <a:spAutoFit/>
            </a:bodyPr>
            <a:lstStyle/>
            <a:p>
              <a:pPr algn="l"/>
              <a:r>
                <a:rPr lang="en-US" sz="750" dirty="0">
                  <a:solidFill>
                    <a:srgbClr val="57534E"/>
                  </a:solidFill>
                  <a:latin typeface="Consolas"/>
                  <a:ea typeface="Microsoft YaHei"/>
                  <a:cs typeface="Consolas"/>
                </a:rPr>
                <a:t>03</a:t>
              </a:r>
            </a:p>
          </p:txBody>
        </p:sp>
        <p:sp>
          <p:nvSpPr>
            <p:cNvPr id="34" name="TextBox 34"/>
            <p:cNvSpPr txBox="1"/>
            <p:nvPr/>
          </p:nvSpPr>
          <p:spPr>
            <a:xfrm>
              <a:off x="5982652" y="1789271"/>
              <a:ext cx="1014365" cy="289560"/>
            </a:xfrm>
            <a:prstGeom prst="rect">
              <a:avLst/>
            </a:prstGeom>
            <a:noFill/>
            <a:ln>
              <a:noFill/>
            </a:ln>
          </p:spPr>
          <p:txBody>
            <a:bodyPr wrap="none" lIns="0" tIns="0" rIns="0" bIns="0" anchor="t" anchorCtr="0">
              <a:spAutoFit/>
            </a:bodyPr>
            <a:lstStyle/>
            <a:p>
              <a:pPr algn="l"/>
              <a:r>
                <a:rPr lang="en-US" sz="1425" dirty="0">
                  <a:solidFill>
                    <a:srgbClr val="171717"/>
                  </a:solidFill>
                  <a:latin typeface="Georgia"/>
                  <a:ea typeface="SimSun"/>
                  <a:cs typeface="Georgia"/>
                </a:rPr>
                <a:t>Configure</a:t>
              </a:r>
            </a:p>
          </p:txBody>
        </p:sp>
        <p:sp>
          <p:nvSpPr>
            <p:cNvPr id="35" name="TextBox 35"/>
            <p:cNvSpPr txBox="1"/>
            <p:nvPr/>
          </p:nvSpPr>
          <p:spPr>
            <a:xfrm>
              <a:off x="7991475" y="1576388"/>
              <a:ext cx="139541" cy="152400"/>
            </a:xfrm>
            <a:prstGeom prst="rect">
              <a:avLst/>
            </a:prstGeom>
            <a:noFill/>
            <a:ln>
              <a:noFill/>
            </a:ln>
          </p:spPr>
          <p:txBody>
            <a:bodyPr wrap="none" lIns="0" tIns="0" rIns="0" bIns="0" anchor="t" anchorCtr="0">
              <a:spAutoFit/>
            </a:bodyPr>
            <a:lstStyle/>
            <a:p>
              <a:pPr algn="l"/>
              <a:r>
                <a:rPr lang="en-US" sz="750" dirty="0">
                  <a:solidFill>
                    <a:srgbClr val="57534E"/>
                  </a:solidFill>
                  <a:latin typeface="Consolas"/>
                  <a:ea typeface="Microsoft YaHei"/>
                  <a:cs typeface="Consolas"/>
                </a:rPr>
                <a:t>04</a:t>
              </a:r>
            </a:p>
          </p:txBody>
        </p:sp>
        <p:sp>
          <p:nvSpPr>
            <p:cNvPr id="36" name="TextBox 36"/>
            <p:cNvSpPr txBox="1"/>
            <p:nvPr/>
          </p:nvSpPr>
          <p:spPr>
            <a:xfrm>
              <a:off x="7982902" y="1789271"/>
              <a:ext cx="1191268" cy="289560"/>
            </a:xfrm>
            <a:prstGeom prst="rect">
              <a:avLst/>
            </a:prstGeom>
            <a:noFill/>
            <a:ln>
              <a:noFill/>
            </a:ln>
          </p:spPr>
          <p:txBody>
            <a:bodyPr wrap="none" lIns="0" tIns="0" rIns="0" bIns="0" anchor="t" anchorCtr="0">
              <a:spAutoFit/>
            </a:bodyPr>
            <a:lstStyle/>
            <a:p>
              <a:pPr algn="l"/>
              <a:r>
                <a:rPr lang="en-US" sz="1425" dirty="0">
                  <a:solidFill>
                    <a:srgbClr val="171717"/>
                  </a:solidFill>
                  <a:latin typeface="Georgia"/>
                  <a:ea typeface="SimSun"/>
                  <a:cs typeface="Georgia"/>
                </a:rPr>
                <a:t>Prove value</a:t>
              </a:r>
            </a:p>
          </p:txBody>
        </p:sp>
        <p:sp>
          <p:nvSpPr>
            <p:cNvPr id="37" name="TextBox 37"/>
            <p:cNvSpPr txBox="1"/>
            <p:nvPr/>
          </p:nvSpPr>
          <p:spPr>
            <a:xfrm>
              <a:off x="9991725" y="1576388"/>
              <a:ext cx="139541" cy="152400"/>
            </a:xfrm>
            <a:prstGeom prst="rect">
              <a:avLst/>
            </a:prstGeom>
            <a:noFill/>
            <a:ln>
              <a:noFill/>
            </a:ln>
          </p:spPr>
          <p:txBody>
            <a:bodyPr wrap="none" lIns="0" tIns="0" rIns="0" bIns="0" anchor="t" anchorCtr="0">
              <a:spAutoFit/>
            </a:bodyPr>
            <a:lstStyle/>
            <a:p>
              <a:pPr algn="l"/>
              <a:r>
                <a:rPr lang="en-US" sz="750" dirty="0">
                  <a:solidFill>
                    <a:srgbClr val="171717"/>
                  </a:solidFill>
                  <a:latin typeface="Consolas"/>
                  <a:ea typeface="Microsoft YaHei"/>
                  <a:cs typeface="Consolas"/>
                </a:rPr>
                <a:t>05</a:t>
              </a:r>
            </a:p>
          </p:txBody>
        </p:sp>
        <p:sp>
          <p:nvSpPr>
            <p:cNvPr id="38" name="TextBox 38"/>
            <p:cNvSpPr txBox="1"/>
            <p:nvPr/>
          </p:nvSpPr>
          <p:spPr>
            <a:xfrm>
              <a:off x="9983152" y="1789271"/>
              <a:ext cx="837462" cy="289560"/>
            </a:xfrm>
            <a:prstGeom prst="rect">
              <a:avLst/>
            </a:prstGeom>
            <a:noFill/>
            <a:ln>
              <a:noFill/>
            </a:ln>
          </p:spPr>
          <p:txBody>
            <a:bodyPr wrap="none" lIns="0" tIns="0" rIns="0" bIns="0" anchor="t" anchorCtr="0">
              <a:spAutoFit/>
            </a:bodyPr>
            <a:lstStyle/>
            <a:p>
              <a:pPr algn="l"/>
              <a:r>
                <a:rPr lang="en-US" sz="1425" dirty="0">
                  <a:solidFill>
                    <a:srgbClr val="171717"/>
                  </a:solidFill>
                  <a:latin typeface="Georgia"/>
                  <a:ea typeface="SimSun"/>
                  <a:cs typeface="Georgia"/>
                </a:rPr>
                <a:t>Handoff</a:t>
              </a:r>
            </a:p>
          </p:txBody>
        </p:sp>
        <p:sp>
          <p:nvSpPr>
            <p:cNvPr id="39" name="Rectangle 39"/>
            <p:cNvSpPr/>
            <p:nvPr/>
          </p:nvSpPr>
          <p:spPr>
            <a:xfrm>
              <a:off x="1809750" y="2143125"/>
              <a:ext cx="10001250" cy="3762375"/>
            </a:xfrm>
            <a:prstGeom prst="rect">
              <a:avLst/>
            </a:prstGeom>
            <a:noFill/>
            <a:ln>
              <a:noFill/>
            </a:ln>
          </p:spPr>
        </p:sp>
        <p:sp>
          <p:nvSpPr>
            <p:cNvPr id="40" name="TextBox 40"/>
            <p:cNvSpPr txBox="1"/>
            <p:nvPr/>
          </p:nvSpPr>
          <p:spPr>
            <a:xfrm>
              <a:off x="1988820" y="2369820"/>
              <a:ext cx="1251871" cy="182880"/>
            </a:xfrm>
            <a:prstGeom prst="rect">
              <a:avLst/>
            </a:prstGeom>
            <a:noFill/>
            <a:ln>
              <a:noFill/>
            </a:ln>
          </p:spPr>
          <p:txBody>
            <a:bodyPr wrap="none" lIns="0" tIns="0" rIns="0" bIns="0" anchor="t" anchorCtr="0">
              <a:spAutoFit/>
            </a:bodyPr>
            <a:lstStyle/>
            <a:p>
              <a:pPr algn="l"/>
              <a:r>
                <a:rPr lang="en-US" sz="900" dirty="0">
                  <a:solidFill>
                    <a:srgbClr val="57534E"/>
                  </a:solidFill>
                  <a:latin typeface="Arial"/>
                  <a:ea typeface="Microsoft YaHei"/>
                  <a:cs typeface="Arial"/>
                </a:rPr>
                <a:t>State goal, owner,</a:t>
              </a:r>
            </a:p>
          </p:txBody>
        </p:sp>
        <p:sp>
          <p:nvSpPr>
            <p:cNvPr id="41" name="TextBox 41"/>
            <p:cNvSpPr txBox="1"/>
            <p:nvPr/>
          </p:nvSpPr>
          <p:spPr>
            <a:xfrm>
              <a:off x="1988820" y="2541270"/>
              <a:ext cx="1251871" cy="182880"/>
            </a:xfrm>
            <a:prstGeom prst="rect">
              <a:avLst/>
            </a:prstGeom>
            <a:noFill/>
            <a:ln>
              <a:noFill/>
            </a:ln>
          </p:spPr>
          <p:txBody>
            <a:bodyPr wrap="none" lIns="0" tIns="0" rIns="0" bIns="0" anchor="t" anchorCtr="0">
              <a:spAutoFit/>
            </a:bodyPr>
            <a:lstStyle/>
            <a:p>
              <a:pPr algn="l"/>
              <a:r>
                <a:rPr lang="en-US" sz="900" dirty="0">
                  <a:solidFill>
                    <a:srgbClr val="57534E"/>
                  </a:solidFill>
                  <a:latin typeface="Arial"/>
                  <a:ea typeface="Microsoft YaHei"/>
                  <a:cs typeface="Arial"/>
                </a:rPr>
                <a:t>systems, deadline.</a:t>
              </a:r>
            </a:p>
          </p:txBody>
        </p:sp>
        <p:sp>
          <p:nvSpPr>
            <p:cNvPr id="42" name="TextBox 42"/>
            <p:cNvSpPr txBox="1"/>
            <p:nvPr/>
          </p:nvSpPr>
          <p:spPr>
            <a:xfrm>
              <a:off x="3989070" y="2369820"/>
              <a:ext cx="1429321" cy="182880"/>
            </a:xfrm>
            <a:prstGeom prst="rect">
              <a:avLst/>
            </a:prstGeom>
            <a:noFill/>
            <a:ln>
              <a:noFill/>
            </a:ln>
          </p:spPr>
          <p:txBody>
            <a:bodyPr wrap="none" lIns="0" tIns="0" rIns="0" bIns="0" anchor="t" anchorCtr="0">
              <a:spAutoFit/>
            </a:bodyPr>
            <a:lstStyle/>
            <a:p>
              <a:pPr algn="l"/>
              <a:r>
                <a:rPr lang="en-US" sz="900" dirty="0">
                  <a:solidFill>
                    <a:srgbClr val="57534E"/>
                  </a:solidFill>
                  <a:latin typeface="Arial"/>
                  <a:ea typeface="Microsoft YaHei"/>
                  <a:cs typeface="Arial"/>
                </a:rPr>
                <a:t>Connect two approved</a:t>
              </a:r>
            </a:p>
          </p:txBody>
        </p:sp>
        <p:sp>
          <p:nvSpPr>
            <p:cNvPr id="43" name="TextBox 43"/>
            <p:cNvSpPr txBox="1"/>
            <p:nvPr/>
          </p:nvSpPr>
          <p:spPr>
            <a:xfrm>
              <a:off x="3989070" y="2541270"/>
              <a:ext cx="929830" cy="182880"/>
            </a:xfrm>
            <a:prstGeom prst="rect">
              <a:avLst/>
            </a:prstGeom>
            <a:noFill/>
            <a:ln>
              <a:noFill/>
            </a:ln>
          </p:spPr>
          <p:txBody>
            <a:bodyPr wrap="none" lIns="0" tIns="0" rIns="0" bIns="0" anchor="t" anchorCtr="0">
              <a:spAutoFit/>
            </a:bodyPr>
            <a:lstStyle/>
            <a:p>
              <a:pPr algn="l"/>
              <a:r>
                <a:rPr lang="en-US" sz="900" dirty="0">
                  <a:solidFill>
                    <a:srgbClr val="57534E"/>
                  </a:solidFill>
                  <a:latin typeface="Arial"/>
                  <a:ea typeface="Microsoft YaHei"/>
                  <a:cs typeface="Arial"/>
                </a:rPr>
                <a:t>data sources.</a:t>
              </a:r>
            </a:p>
          </p:txBody>
        </p:sp>
        <p:sp>
          <p:nvSpPr>
            <p:cNvPr id="44" name="TextBox 44"/>
            <p:cNvSpPr txBox="1"/>
            <p:nvPr/>
          </p:nvSpPr>
          <p:spPr>
            <a:xfrm>
              <a:off x="5989320" y="2369820"/>
              <a:ext cx="1199293" cy="182880"/>
            </a:xfrm>
            <a:prstGeom prst="rect">
              <a:avLst/>
            </a:prstGeom>
            <a:noFill/>
            <a:ln>
              <a:noFill/>
            </a:ln>
          </p:spPr>
          <p:txBody>
            <a:bodyPr wrap="none" lIns="0" tIns="0" rIns="0" bIns="0" anchor="t" anchorCtr="0">
              <a:spAutoFit/>
            </a:bodyPr>
            <a:lstStyle/>
            <a:p>
              <a:pPr algn="l"/>
              <a:r>
                <a:rPr lang="en-US" sz="900" dirty="0">
                  <a:solidFill>
                    <a:srgbClr val="57534E"/>
                  </a:solidFill>
                  <a:latin typeface="Arial"/>
                  <a:ea typeface="Microsoft YaHei"/>
                  <a:cs typeface="Arial"/>
                </a:rPr>
                <a:t>Review a workflow</a:t>
              </a:r>
            </a:p>
          </p:txBody>
        </p:sp>
        <p:sp>
          <p:nvSpPr>
            <p:cNvPr id="45" name="TextBox 45"/>
            <p:cNvSpPr txBox="1"/>
            <p:nvPr/>
          </p:nvSpPr>
          <p:spPr>
            <a:xfrm>
              <a:off x="5989320" y="2541270"/>
              <a:ext cx="1442466" cy="182880"/>
            </a:xfrm>
            <a:prstGeom prst="rect">
              <a:avLst/>
            </a:prstGeom>
            <a:noFill/>
            <a:ln>
              <a:noFill/>
            </a:ln>
          </p:spPr>
          <p:txBody>
            <a:bodyPr wrap="none" lIns="0" tIns="0" rIns="0" bIns="0" anchor="t" anchorCtr="0">
              <a:spAutoFit/>
            </a:bodyPr>
            <a:lstStyle/>
            <a:p>
              <a:pPr algn="l"/>
              <a:r>
                <a:rPr lang="en-US" sz="900" dirty="0">
                  <a:solidFill>
                    <a:srgbClr val="57534E"/>
                  </a:solidFill>
                  <a:latin typeface="Arial"/>
                  <a:ea typeface="Microsoft YaHei"/>
                  <a:cs typeface="Arial"/>
                </a:rPr>
                <a:t>draft and exceptions.</a:t>
              </a:r>
            </a:p>
          </p:txBody>
        </p:sp>
        <p:sp>
          <p:nvSpPr>
            <p:cNvPr id="46" name="TextBox 46"/>
            <p:cNvSpPr txBox="1"/>
            <p:nvPr/>
          </p:nvSpPr>
          <p:spPr>
            <a:xfrm>
              <a:off x="7989570" y="2369820"/>
              <a:ext cx="1048131" cy="182880"/>
            </a:xfrm>
            <a:prstGeom prst="rect">
              <a:avLst/>
            </a:prstGeom>
            <a:noFill/>
            <a:ln>
              <a:noFill/>
            </a:ln>
          </p:spPr>
          <p:txBody>
            <a:bodyPr wrap="none" lIns="0" tIns="0" rIns="0" bIns="0" anchor="t" anchorCtr="0">
              <a:spAutoFit/>
            </a:bodyPr>
            <a:lstStyle/>
            <a:p>
              <a:pPr algn="l"/>
              <a:r>
                <a:rPr lang="en-US" sz="900" dirty="0">
                  <a:solidFill>
                    <a:srgbClr val="57534E"/>
                  </a:solidFill>
                  <a:latin typeface="Arial"/>
                  <a:ea typeface="Microsoft YaHei"/>
                  <a:cs typeface="Arial"/>
                </a:rPr>
                <a:t>Run a controlled</a:t>
              </a:r>
            </a:p>
          </p:txBody>
        </p:sp>
        <p:sp>
          <p:nvSpPr>
            <p:cNvPr id="47" name="TextBox 47"/>
            <p:cNvSpPr txBox="1"/>
            <p:nvPr/>
          </p:nvSpPr>
          <p:spPr>
            <a:xfrm>
              <a:off x="7989570" y="2541270"/>
              <a:ext cx="1113853" cy="182880"/>
            </a:xfrm>
            <a:prstGeom prst="rect">
              <a:avLst/>
            </a:prstGeom>
            <a:noFill/>
            <a:ln>
              <a:noFill/>
            </a:ln>
          </p:spPr>
          <p:txBody>
            <a:bodyPr wrap="none" lIns="0" tIns="0" rIns="0" bIns="0" anchor="t" anchorCtr="0">
              <a:spAutoFit/>
            </a:bodyPr>
            <a:lstStyle/>
            <a:p>
              <a:pPr algn="l"/>
              <a:r>
                <a:rPr lang="en-US" sz="900" dirty="0">
                  <a:solidFill>
                    <a:srgbClr val="57534E"/>
                  </a:solidFill>
                  <a:latin typeface="Arial"/>
                  <a:ea typeface="Microsoft YaHei"/>
                  <a:cs typeface="Arial"/>
                </a:rPr>
                <a:t>production test.</a:t>
              </a:r>
            </a:p>
          </p:txBody>
        </p:sp>
        <p:sp>
          <p:nvSpPr>
            <p:cNvPr id="48" name="TextBox 48"/>
            <p:cNvSpPr txBox="1"/>
            <p:nvPr/>
          </p:nvSpPr>
          <p:spPr>
            <a:xfrm>
              <a:off x="9989820" y="2369820"/>
              <a:ext cx="929830" cy="182880"/>
            </a:xfrm>
            <a:prstGeom prst="rect">
              <a:avLst/>
            </a:prstGeom>
            <a:noFill/>
            <a:ln>
              <a:noFill/>
            </a:ln>
          </p:spPr>
          <p:txBody>
            <a:bodyPr wrap="none" lIns="0" tIns="0" rIns="0" bIns="0" anchor="t" anchorCtr="0">
              <a:spAutoFit/>
            </a:bodyPr>
            <a:lstStyle/>
            <a:p>
              <a:pPr algn="l"/>
              <a:r>
                <a:rPr lang="en-US" sz="900" dirty="0">
                  <a:solidFill>
                    <a:srgbClr val="57534E"/>
                  </a:solidFill>
                  <a:latin typeface="Arial"/>
                  <a:ea typeface="Microsoft YaHei"/>
                  <a:cs typeface="Arial"/>
                </a:rPr>
                <a:t>Invite team or</a:t>
              </a:r>
            </a:p>
          </p:txBody>
        </p:sp>
        <p:sp>
          <p:nvSpPr>
            <p:cNvPr id="49" name="TextBox 49"/>
            <p:cNvSpPr txBox="1"/>
            <p:nvPr/>
          </p:nvSpPr>
          <p:spPr>
            <a:xfrm>
              <a:off x="9989820" y="2541270"/>
              <a:ext cx="1508188" cy="182880"/>
            </a:xfrm>
            <a:prstGeom prst="rect">
              <a:avLst/>
            </a:prstGeom>
            <a:noFill/>
            <a:ln>
              <a:noFill/>
            </a:ln>
          </p:spPr>
          <p:txBody>
            <a:bodyPr wrap="none" lIns="0" tIns="0" rIns="0" bIns="0" anchor="t" anchorCtr="0">
              <a:spAutoFit/>
            </a:bodyPr>
            <a:lstStyle/>
            <a:p>
              <a:pPr algn="l"/>
              <a:r>
                <a:rPr lang="en-US" sz="900" dirty="0">
                  <a:solidFill>
                    <a:srgbClr val="57534E"/>
                  </a:solidFill>
                  <a:latin typeface="Arial"/>
                  <a:ea typeface="Microsoft YaHei"/>
                  <a:cs typeface="Arial"/>
                </a:rPr>
                <a:t>escalate with context.</a:t>
              </a:r>
            </a:p>
          </p:txBody>
        </p:sp>
        <p:sp>
          <p:nvSpPr>
            <p:cNvPr id="50" name="TextBox 50"/>
            <p:cNvSpPr txBox="1"/>
            <p:nvPr/>
          </p:nvSpPr>
          <p:spPr>
            <a:xfrm>
              <a:off x="1988820" y="3236595"/>
              <a:ext cx="1285718" cy="182880"/>
            </a:xfrm>
            <a:prstGeom prst="rect">
              <a:avLst/>
            </a:prstGeom>
            <a:noFill/>
            <a:ln>
              <a:noFill/>
            </a:ln>
          </p:spPr>
          <p:txBody>
            <a:bodyPr wrap="none" lIns="0" tIns="0" rIns="0" bIns="0" anchor="t" anchorCtr="0">
              <a:spAutoFit/>
            </a:bodyPr>
            <a:lstStyle/>
            <a:p>
              <a:pPr algn="l"/>
              <a:r>
                <a:rPr lang="en-US" sz="900" b="1" dirty="0">
                  <a:solidFill>
                    <a:srgbClr val="171717"/>
                  </a:solidFill>
                  <a:latin typeface="Arial"/>
                  <a:ea typeface="Microsoft YaHei"/>
                  <a:cs typeface="Arial"/>
                </a:rPr>
                <a:t>Builds a named plan</a:t>
              </a:r>
            </a:p>
          </p:txBody>
        </p:sp>
        <p:sp>
          <p:nvSpPr>
            <p:cNvPr id="51" name="TextBox 51"/>
            <p:cNvSpPr txBox="1"/>
            <p:nvPr/>
          </p:nvSpPr>
          <p:spPr>
            <a:xfrm>
              <a:off x="1988820" y="3408045"/>
              <a:ext cx="1796382" cy="182880"/>
            </a:xfrm>
            <a:prstGeom prst="rect">
              <a:avLst/>
            </a:prstGeom>
            <a:noFill/>
            <a:ln>
              <a:noFill/>
            </a:ln>
          </p:spPr>
          <p:txBody>
            <a:bodyPr wrap="none" lIns="0" tIns="0" rIns="0" bIns="0" anchor="t" anchorCtr="0">
              <a:spAutoFit/>
            </a:bodyPr>
            <a:lstStyle/>
            <a:p>
              <a:pPr algn="l"/>
              <a:r>
                <a:rPr lang="en-US" sz="900" b="1" dirty="0">
                  <a:solidFill>
                    <a:srgbClr val="171717"/>
                  </a:solidFill>
                  <a:latin typeface="Arial"/>
                  <a:ea typeface="Microsoft YaHei"/>
                  <a:cs typeface="Arial"/>
                </a:rPr>
                <a:t>and recommends one path.</a:t>
              </a:r>
            </a:p>
          </p:txBody>
        </p:sp>
        <p:sp>
          <p:nvSpPr>
            <p:cNvPr id="52" name="TextBox 52"/>
            <p:cNvSpPr txBox="1"/>
            <p:nvPr/>
          </p:nvSpPr>
          <p:spPr>
            <a:xfrm>
              <a:off x="3989070" y="3236595"/>
              <a:ext cx="1361627" cy="182880"/>
            </a:xfrm>
            <a:prstGeom prst="rect">
              <a:avLst/>
            </a:prstGeom>
            <a:noFill/>
            <a:ln>
              <a:noFill/>
            </a:ln>
          </p:spPr>
          <p:txBody>
            <a:bodyPr wrap="none" lIns="0" tIns="0" rIns="0" bIns="0" anchor="t" anchorCtr="0">
              <a:spAutoFit/>
            </a:bodyPr>
            <a:lstStyle/>
            <a:p>
              <a:pPr algn="l"/>
              <a:r>
                <a:rPr lang="en-US" sz="900" b="1" dirty="0">
                  <a:solidFill>
                    <a:srgbClr val="171717"/>
                  </a:solidFill>
                  <a:latin typeface="Arial"/>
                  <a:ea typeface="Microsoft YaHei"/>
                  <a:cs typeface="Arial"/>
                </a:rPr>
                <a:t>Checks credentials,</a:t>
              </a:r>
            </a:p>
          </p:txBody>
        </p:sp>
        <p:sp>
          <p:nvSpPr>
            <p:cNvPr id="53" name="TextBox 53"/>
            <p:cNvSpPr txBox="1"/>
            <p:nvPr/>
          </p:nvSpPr>
          <p:spPr>
            <a:xfrm>
              <a:off x="3989070" y="3408045"/>
              <a:ext cx="1748076" cy="182880"/>
            </a:xfrm>
            <a:prstGeom prst="rect">
              <a:avLst/>
            </a:prstGeom>
            <a:noFill/>
            <a:ln>
              <a:noFill/>
            </a:ln>
          </p:spPr>
          <p:txBody>
            <a:bodyPr wrap="none" lIns="0" tIns="0" rIns="0" bIns="0" anchor="t" anchorCtr="0">
              <a:spAutoFit/>
            </a:bodyPr>
            <a:lstStyle/>
            <a:p>
              <a:pPr algn="l"/>
              <a:r>
                <a:rPr lang="en-US" sz="900" b="1" dirty="0">
                  <a:solidFill>
                    <a:srgbClr val="171717"/>
                  </a:solidFill>
                  <a:latin typeface="Arial"/>
                  <a:ea typeface="Microsoft YaHei"/>
                  <a:cs typeface="Arial"/>
                </a:rPr>
                <a:t>roles, and prerequisites.</a:t>
              </a:r>
            </a:p>
          </p:txBody>
        </p:sp>
        <p:sp>
          <p:nvSpPr>
            <p:cNvPr id="54" name="TextBox 54"/>
            <p:cNvSpPr txBox="1"/>
            <p:nvPr/>
          </p:nvSpPr>
          <p:spPr>
            <a:xfrm>
              <a:off x="5989320" y="3236595"/>
              <a:ext cx="1313321" cy="182880"/>
            </a:xfrm>
            <a:prstGeom prst="rect">
              <a:avLst/>
            </a:prstGeom>
            <a:noFill/>
            <a:ln>
              <a:noFill/>
            </a:ln>
          </p:spPr>
          <p:txBody>
            <a:bodyPr wrap="none" lIns="0" tIns="0" rIns="0" bIns="0" anchor="t" anchorCtr="0">
              <a:spAutoFit/>
            </a:bodyPr>
            <a:lstStyle/>
            <a:p>
              <a:pPr algn="l"/>
              <a:r>
                <a:rPr lang="en-US" sz="900" b="1" dirty="0">
                  <a:solidFill>
                    <a:srgbClr val="171717"/>
                  </a:solidFill>
                  <a:latin typeface="Arial"/>
                  <a:ea typeface="Microsoft YaHei"/>
                  <a:cs typeface="Arial"/>
                </a:rPr>
                <a:t>Creates a preview;</a:t>
              </a:r>
            </a:p>
          </p:txBody>
        </p:sp>
        <p:sp>
          <p:nvSpPr>
            <p:cNvPr id="55" name="TextBox 55"/>
            <p:cNvSpPr txBox="1"/>
            <p:nvPr/>
          </p:nvSpPr>
          <p:spPr>
            <a:xfrm>
              <a:off x="5989320" y="3408045"/>
              <a:ext cx="1775679" cy="182880"/>
            </a:xfrm>
            <a:prstGeom prst="rect">
              <a:avLst/>
            </a:prstGeom>
            <a:noFill/>
            <a:ln>
              <a:noFill/>
            </a:ln>
          </p:spPr>
          <p:txBody>
            <a:bodyPr wrap="none" lIns="0" tIns="0" rIns="0" bIns="0" anchor="t" anchorCtr="0">
              <a:spAutoFit/>
            </a:bodyPr>
            <a:lstStyle/>
            <a:p>
              <a:pPr algn="l"/>
              <a:r>
                <a:rPr lang="en-US" sz="900" b="1" dirty="0">
                  <a:solidFill>
                    <a:srgbClr val="171717"/>
                  </a:solidFill>
                  <a:latin typeface="Arial"/>
                  <a:ea typeface="Microsoft YaHei"/>
                  <a:cs typeface="Arial"/>
                </a:rPr>
                <a:t>flags uncertain mappings.</a:t>
              </a:r>
            </a:p>
          </p:txBody>
        </p:sp>
        <p:sp>
          <p:nvSpPr>
            <p:cNvPr id="56" name="TextBox 56"/>
            <p:cNvSpPr txBox="1"/>
            <p:nvPr/>
          </p:nvSpPr>
          <p:spPr>
            <a:xfrm>
              <a:off x="7989570" y="3236595"/>
              <a:ext cx="1596257" cy="182880"/>
            </a:xfrm>
            <a:prstGeom prst="rect">
              <a:avLst/>
            </a:prstGeom>
            <a:noFill/>
            <a:ln>
              <a:noFill/>
            </a:ln>
          </p:spPr>
          <p:txBody>
            <a:bodyPr wrap="none" lIns="0" tIns="0" rIns="0" bIns="0" anchor="t" anchorCtr="0">
              <a:spAutoFit/>
            </a:bodyPr>
            <a:lstStyle/>
            <a:p>
              <a:pPr algn="l"/>
              <a:r>
                <a:rPr lang="en-US" sz="900" b="1" dirty="0">
                  <a:solidFill>
                    <a:srgbClr val="171717"/>
                  </a:solidFill>
                  <a:latin typeface="Arial"/>
                  <a:ea typeface="Microsoft YaHei"/>
                  <a:cs typeface="Arial"/>
                </a:rPr>
                <a:t>Verifies output against</a:t>
              </a:r>
            </a:p>
          </p:txBody>
        </p:sp>
        <p:sp>
          <p:nvSpPr>
            <p:cNvPr id="57" name="TextBox 57"/>
            <p:cNvSpPr txBox="1"/>
            <p:nvPr/>
          </p:nvSpPr>
          <p:spPr>
            <a:xfrm>
              <a:off x="7989570" y="3408045"/>
              <a:ext cx="1637662" cy="182880"/>
            </a:xfrm>
            <a:prstGeom prst="rect">
              <a:avLst/>
            </a:prstGeom>
            <a:noFill/>
            <a:ln>
              <a:noFill/>
            </a:ln>
          </p:spPr>
          <p:txBody>
            <a:bodyPr wrap="none" lIns="0" tIns="0" rIns="0" bIns="0" anchor="t" anchorCtr="0">
              <a:spAutoFit/>
            </a:bodyPr>
            <a:lstStyle/>
            <a:p>
              <a:pPr algn="l"/>
              <a:r>
                <a:rPr lang="en-US" sz="900" b="1" dirty="0">
                  <a:solidFill>
                    <a:srgbClr val="171717"/>
                  </a:solidFill>
                  <a:latin typeface="Arial"/>
                  <a:ea typeface="Microsoft YaHei"/>
                  <a:cs typeface="Arial"/>
                </a:rPr>
                <a:t>a first-value criterion.</a:t>
              </a:r>
            </a:p>
          </p:txBody>
        </p:sp>
        <p:sp>
          <p:nvSpPr>
            <p:cNvPr id="58" name="TextBox 58"/>
            <p:cNvSpPr txBox="1"/>
            <p:nvPr/>
          </p:nvSpPr>
          <p:spPr>
            <a:xfrm>
              <a:off x="9989820" y="3236595"/>
              <a:ext cx="1361627" cy="182880"/>
            </a:xfrm>
            <a:prstGeom prst="rect">
              <a:avLst/>
            </a:prstGeom>
            <a:noFill/>
            <a:ln>
              <a:noFill/>
            </a:ln>
          </p:spPr>
          <p:txBody>
            <a:bodyPr wrap="none" lIns="0" tIns="0" rIns="0" bIns="0" anchor="t" anchorCtr="0">
              <a:spAutoFit/>
            </a:bodyPr>
            <a:lstStyle/>
            <a:p>
              <a:pPr algn="l"/>
              <a:r>
                <a:rPr lang="en-US" sz="900" b="1" dirty="0">
                  <a:solidFill>
                    <a:srgbClr val="171717"/>
                  </a:solidFill>
                  <a:latin typeface="Arial"/>
                  <a:ea typeface="Microsoft YaHei"/>
                  <a:cs typeface="Arial"/>
                </a:rPr>
                <a:t>Passes evidence and</a:t>
              </a:r>
            </a:p>
          </p:txBody>
        </p:sp>
        <p:sp>
          <p:nvSpPr>
            <p:cNvPr id="59" name="TextBox 59"/>
            <p:cNvSpPr txBox="1"/>
            <p:nvPr/>
          </p:nvSpPr>
          <p:spPr>
            <a:xfrm>
              <a:off x="9989820" y="3408045"/>
              <a:ext cx="1403032" cy="182880"/>
            </a:xfrm>
            <a:prstGeom prst="rect">
              <a:avLst/>
            </a:prstGeom>
            <a:noFill/>
            <a:ln>
              <a:noFill/>
            </a:ln>
          </p:spPr>
          <p:txBody>
            <a:bodyPr wrap="none" lIns="0" tIns="0" rIns="0" bIns="0" anchor="t" anchorCtr="0">
              <a:spAutoFit/>
            </a:bodyPr>
            <a:lstStyle/>
            <a:p>
              <a:pPr algn="l"/>
              <a:r>
                <a:rPr lang="en-US" sz="900" b="1" dirty="0">
                  <a:solidFill>
                    <a:srgbClr val="171717"/>
                  </a:solidFill>
                  <a:latin typeface="Arial"/>
                  <a:ea typeface="Microsoft YaHei"/>
                  <a:cs typeface="Arial"/>
                </a:rPr>
                <a:t>history to a person.</a:t>
              </a:r>
            </a:p>
          </p:txBody>
        </p:sp>
        <p:sp>
          <p:nvSpPr>
            <p:cNvPr id="60" name="TextBox 60"/>
            <p:cNvSpPr txBox="1"/>
            <p:nvPr/>
          </p:nvSpPr>
          <p:spPr>
            <a:xfrm>
              <a:off x="1989772" y="4235291"/>
              <a:ext cx="870418" cy="167640"/>
            </a:xfrm>
            <a:prstGeom prst="rect">
              <a:avLst/>
            </a:prstGeom>
            <a:noFill/>
            <a:ln>
              <a:noFill/>
            </a:ln>
          </p:spPr>
          <p:txBody>
            <a:bodyPr wrap="none" lIns="0" tIns="0" rIns="0" bIns="0" anchor="t" anchorCtr="0">
              <a:spAutoFit/>
            </a:bodyPr>
            <a:lstStyle/>
            <a:p>
              <a:pPr algn="l"/>
              <a:r>
                <a:rPr lang="en-US" sz="825" dirty="0">
                  <a:solidFill>
                    <a:srgbClr val="325C77"/>
                  </a:solidFill>
                  <a:latin typeface="Consolas"/>
                  <a:ea typeface="Microsoft YaHei"/>
                  <a:cs typeface="Consolas"/>
                </a:rPr>
                <a:t>USER CONFIRMS</a:t>
              </a:r>
            </a:p>
          </p:txBody>
        </p:sp>
        <p:sp>
          <p:nvSpPr>
            <p:cNvPr id="61" name="TextBox 61"/>
            <p:cNvSpPr txBox="1"/>
            <p:nvPr/>
          </p:nvSpPr>
          <p:spPr>
            <a:xfrm>
              <a:off x="1989772" y="4425791"/>
              <a:ext cx="749927" cy="167640"/>
            </a:xfrm>
            <a:prstGeom prst="rect">
              <a:avLst/>
            </a:prstGeom>
            <a:noFill/>
            <a:ln>
              <a:noFill/>
            </a:ln>
          </p:spPr>
          <p:txBody>
            <a:bodyPr wrap="none" lIns="0" tIns="0" rIns="0" bIns="0" anchor="t" anchorCtr="0">
              <a:spAutoFit/>
            </a:bodyPr>
            <a:lstStyle/>
            <a:p>
              <a:pPr algn="l"/>
              <a:r>
                <a:rPr lang="en-US" sz="825" dirty="0">
                  <a:solidFill>
                    <a:srgbClr val="325C77"/>
                  </a:solidFill>
                  <a:latin typeface="Consolas"/>
                  <a:ea typeface="Microsoft YaHei"/>
                  <a:cs typeface="Consolas"/>
                </a:rPr>
                <a:t>goal + owner</a:t>
              </a:r>
            </a:p>
          </p:txBody>
        </p:sp>
        <p:sp>
          <p:nvSpPr>
            <p:cNvPr id="62" name="TextBox 62"/>
            <p:cNvSpPr txBox="1"/>
            <p:nvPr/>
          </p:nvSpPr>
          <p:spPr>
            <a:xfrm>
              <a:off x="3990022" y="4235291"/>
              <a:ext cx="641485" cy="167640"/>
            </a:xfrm>
            <a:prstGeom prst="rect">
              <a:avLst/>
            </a:prstGeom>
            <a:noFill/>
            <a:ln>
              <a:noFill/>
            </a:ln>
          </p:spPr>
          <p:txBody>
            <a:bodyPr wrap="none" lIns="0" tIns="0" rIns="0" bIns="0" anchor="t" anchorCtr="0">
              <a:spAutoFit/>
            </a:bodyPr>
            <a:lstStyle/>
            <a:p>
              <a:pPr algn="l"/>
              <a:r>
                <a:rPr lang="en-US" sz="825" dirty="0">
                  <a:solidFill>
                    <a:srgbClr val="325C77"/>
                  </a:solidFill>
                  <a:latin typeface="Consolas"/>
                  <a:ea typeface="Microsoft YaHei"/>
                  <a:cs typeface="Consolas"/>
                </a:rPr>
                <a:t>READ-ONLY</a:t>
              </a:r>
            </a:p>
          </p:txBody>
        </p:sp>
        <p:sp>
          <p:nvSpPr>
            <p:cNvPr id="63" name="TextBox 63"/>
            <p:cNvSpPr txBox="1"/>
            <p:nvPr/>
          </p:nvSpPr>
          <p:spPr>
            <a:xfrm>
              <a:off x="3990022" y="4425791"/>
              <a:ext cx="557141" cy="167640"/>
            </a:xfrm>
            <a:prstGeom prst="rect">
              <a:avLst/>
            </a:prstGeom>
            <a:noFill/>
            <a:ln>
              <a:noFill/>
            </a:ln>
          </p:spPr>
          <p:txBody>
            <a:bodyPr wrap="none" lIns="0" tIns="0" rIns="0" bIns="0" anchor="t" anchorCtr="0">
              <a:spAutoFit/>
            </a:bodyPr>
            <a:lstStyle/>
            <a:p>
              <a:pPr algn="l"/>
              <a:r>
                <a:rPr lang="en-US" sz="825" dirty="0">
                  <a:solidFill>
                    <a:srgbClr val="325C77"/>
                  </a:solidFill>
                  <a:latin typeface="Consolas"/>
                  <a:ea typeface="Microsoft YaHei"/>
                  <a:cs typeface="Consolas"/>
                </a:rPr>
                <a:t>diagnosis</a:t>
              </a:r>
            </a:p>
          </p:txBody>
        </p:sp>
        <p:sp>
          <p:nvSpPr>
            <p:cNvPr id="64" name="TextBox 64"/>
            <p:cNvSpPr txBox="1"/>
            <p:nvPr/>
          </p:nvSpPr>
          <p:spPr>
            <a:xfrm>
              <a:off x="5990272" y="4235291"/>
              <a:ext cx="581239" cy="167640"/>
            </a:xfrm>
            <a:prstGeom prst="rect">
              <a:avLst/>
            </a:prstGeom>
            <a:noFill/>
            <a:ln>
              <a:noFill/>
            </a:ln>
          </p:spPr>
          <p:txBody>
            <a:bodyPr wrap="none" lIns="0" tIns="0" rIns="0" bIns="0" anchor="t" anchorCtr="0">
              <a:spAutoFit/>
            </a:bodyPr>
            <a:lstStyle/>
            <a:p>
              <a:pPr algn="l"/>
              <a:r>
                <a:rPr lang="en-US" sz="825" dirty="0">
                  <a:solidFill>
                    <a:srgbClr val="325C77"/>
                  </a:solidFill>
                  <a:latin typeface="Consolas"/>
                  <a:ea typeface="Microsoft YaHei"/>
                  <a:cs typeface="Consolas"/>
                </a:rPr>
                <a:t>PREVIEW +</a:t>
              </a:r>
            </a:p>
          </p:txBody>
        </p:sp>
        <p:sp>
          <p:nvSpPr>
            <p:cNvPr id="65" name="TextBox 65"/>
            <p:cNvSpPr txBox="1"/>
            <p:nvPr/>
          </p:nvSpPr>
          <p:spPr>
            <a:xfrm>
              <a:off x="5990272" y="4425791"/>
              <a:ext cx="520994" cy="167640"/>
            </a:xfrm>
            <a:prstGeom prst="rect">
              <a:avLst/>
            </a:prstGeom>
            <a:noFill/>
            <a:ln>
              <a:noFill/>
            </a:ln>
          </p:spPr>
          <p:txBody>
            <a:bodyPr wrap="none" lIns="0" tIns="0" rIns="0" bIns="0" anchor="t" anchorCtr="0">
              <a:spAutoFit/>
            </a:bodyPr>
            <a:lstStyle/>
            <a:p>
              <a:pPr algn="l"/>
              <a:r>
                <a:rPr lang="en-US" sz="825" dirty="0">
                  <a:solidFill>
                    <a:srgbClr val="325C77"/>
                  </a:solidFill>
                  <a:latin typeface="Consolas"/>
                  <a:ea typeface="Microsoft YaHei"/>
                  <a:cs typeface="Consolas"/>
                </a:rPr>
                <a:t>approval</a:t>
              </a:r>
            </a:p>
          </p:txBody>
        </p:sp>
        <p:sp>
          <p:nvSpPr>
            <p:cNvPr id="66" name="TextBox 66"/>
            <p:cNvSpPr txBox="1"/>
            <p:nvPr/>
          </p:nvSpPr>
          <p:spPr>
            <a:xfrm>
              <a:off x="7990522" y="4235291"/>
              <a:ext cx="870418" cy="167640"/>
            </a:xfrm>
            <a:prstGeom prst="rect">
              <a:avLst/>
            </a:prstGeom>
            <a:noFill/>
            <a:ln>
              <a:noFill/>
            </a:ln>
          </p:spPr>
          <p:txBody>
            <a:bodyPr wrap="none" lIns="0" tIns="0" rIns="0" bIns="0" anchor="t" anchorCtr="0">
              <a:spAutoFit/>
            </a:bodyPr>
            <a:lstStyle/>
            <a:p>
              <a:pPr algn="l"/>
              <a:r>
                <a:rPr lang="en-US" sz="825" dirty="0">
                  <a:solidFill>
                    <a:srgbClr val="325C77"/>
                  </a:solidFill>
                  <a:latin typeface="Consolas"/>
                  <a:ea typeface="Microsoft YaHei"/>
                  <a:cs typeface="Consolas"/>
                </a:rPr>
                <a:t>BOUNDED WRITE</a:t>
              </a:r>
            </a:p>
          </p:txBody>
        </p:sp>
        <p:sp>
          <p:nvSpPr>
            <p:cNvPr id="67" name="TextBox 67"/>
            <p:cNvSpPr txBox="1"/>
            <p:nvPr/>
          </p:nvSpPr>
          <p:spPr>
            <a:xfrm>
              <a:off x="7990522" y="4425791"/>
              <a:ext cx="786074" cy="167640"/>
            </a:xfrm>
            <a:prstGeom prst="rect">
              <a:avLst/>
            </a:prstGeom>
            <a:noFill/>
            <a:ln>
              <a:noFill/>
            </a:ln>
          </p:spPr>
          <p:txBody>
            <a:bodyPr wrap="none" lIns="0" tIns="0" rIns="0" bIns="0" anchor="t" anchorCtr="0">
              <a:spAutoFit/>
            </a:bodyPr>
            <a:lstStyle/>
            <a:p>
              <a:pPr algn="l"/>
              <a:r>
                <a:rPr lang="en-US" sz="825" dirty="0">
                  <a:solidFill>
                    <a:srgbClr val="325C77"/>
                  </a:solidFill>
                  <a:latin typeface="Consolas"/>
                  <a:ea typeface="Microsoft YaHei"/>
                  <a:cs typeface="Consolas"/>
                </a:rPr>
                <a:t>with rollback</a:t>
              </a:r>
            </a:p>
          </p:txBody>
        </p:sp>
        <p:sp>
          <p:nvSpPr>
            <p:cNvPr id="68" name="TextBox 68"/>
            <p:cNvSpPr txBox="1"/>
            <p:nvPr/>
          </p:nvSpPr>
          <p:spPr>
            <a:xfrm>
              <a:off x="9990772" y="4235291"/>
              <a:ext cx="810173" cy="167640"/>
            </a:xfrm>
            <a:prstGeom prst="rect">
              <a:avLst/>
            </a:prstGeom>
            <a:noFill/>
            <a:ln>
              <a:noFill/>
            </a:ln>
          </p:spPr>
          <p:txBody>
            <a:bodyPr wrap="none" lIns="0" tIns="0" rIns="0" bIns="0" anchor="t" anchorCtr="0">
              <a:spAutoFit/>
            </a:bodyPr>
            <a:lstStyle/>
            <a:p>
              <a:pPr algn="l"/>
              <a:r>
                <a:rPr lang="en-US" sz="825" dirty="0">
                  <a:solidFill>
                    <a:srgbClr val="325C77"/>
                  </a:solidFill>
                  <a:latin typeface="Consolas"/>
                  <a:ea typeface="Microsoft YaHei"/>
                  <a:cs typeface="Consolas"/>
                </a:rPr>
                <a:t>FULL CONTEXT</a:t>
              </a:r>
            </a:p>
          </p:txBody>
        </p:sp>
        <p:sp>
          <p:nvSpPr>
            <p:cNvPr id="69" name="TextBox 69"/>
            <p:cNvSpPr txBox="1"/>
            <p:nvPr/>
          </p:nvSpPr>
          <p:spPr>
            <a:xfrm>
              <a:off x="9990772" y="4425791"/>
              <a:ext cx="617387" cy="167640"/>
            </a:xfrm>
            <a:prstGeom prst="rect">
              <a:avLst/>
            </a:prstGeom>
            <a:noFill/>
            <a:ln>
              <a:noFill/>
            </a:ln>
          </p:spPr>
          <p:txBody>
            <a:bodyPr wrap="none" lIns="0" tIns="0" rIns="0" bIns="0" anchor="t" anchorCtr="0">
              <a:spAutoFit/>
            </a:bodyPr>
            <a:lstStyle/>
            <a:p>
              <a:pPr algn="l"/>
              <a:r>
                <a:rPr lang="en-US" sz="825" dirty="0">
                  <a:solidFill>
                    <a:srgbClr val="325C77"/>
                  </a:solidFill>
                  <a:latin typeface="Consolas"/>
                  <a:ea typeface="Microsoft YaHei"/>
                  <a:cs typeface="Consolas"/>
                </a:rPr>
                <a:t>preserved</a:t>
              </a:r>
            </a:p>
          </p:txBody>
        </p:sp>
        <p:sp>
          <p:nvSpPr>
            <p:cNvPr id="70" name="TextBox 70"/>
            <p:cNvSpPr txBox="1"/>
            <p:nvPr/>
          </p:nvSpPr>
          <p:spPr>
            <a:xfrm>
              <a:off x="1988820" y="5236845"/>
              <a:ext cx="896969" cy="182880"/>
            </a:xfrm>
            <a:prstGeom prst="rect">
              <a:avLst/>
            </a:prstGeom>
            <a:noFill/>
            <a:ln>
              <a:noFill/>
            </a:ln>
          </p:spPr>
          <p:txBody>
            <a:bodyPr wrap="none" lIns="0" tIns="0" rIns="0" bIns="0" anchor="t" anchorCtr="0">
              <a:spAutoFit/>
            </a:bodyPr>
            <a:lstStyle/>
            <a:p>
              <a:pPr algn="l"/>
              <a:r>
                <a:rPr lang="en-US" sz="900" dirty="0">
                  <a:solidFill>
                    <a:srgbClr val="171717"/>
                  </a:solidFill>
                  <a:latin typeface="Arial"/>
                  <a:ea typeface="Microsoft YaHei"/>
                  <a:cs typeface="Arial"/>
                </a:rPr>
                <a:t>Plan accepted</a:t>
              </a:r>
            </a:p>
          </p:txBody>
        </p:sp>
        <p:sp>
          <p:nvSpPr>
            <p:cNvPr id="71" name="TextBox 71"/>
            <p:cNvSpPr txBox="1"/>
            <p:nvPr/>
          </p:nvSpPr>
          <p:spPr>
            <a:xfrm>
              <a:off x="1988820" y="5408295"/>
              <a:ext cx="1396460" cy="182880"/>
            </a:xfrm>
            <a:prstGeom prst="rect">
              <a:avLst/>
            </a:prstGeom>
            <a:noFill/>
            <a:ln>
              <a:noFill/>
            </a:ln>
          </p:spPr>
          <p:txBody>
            <a:bodyPr wrap="none" lIns="0" tIns="0" rIns="0" bIns="0" anchor="t" anchorCtr="0">
              <a:spAutoFit/>
            </a:bodyPr>
            <a:lstStyle/>
            <a:p>
              <a:pPr algn="l"/>
              <a:r>
                <a:rPr lang="en-US" sz="900" dirty="0">
                  <a:solidFill>
                    <a:srgbClr val="171717"/>
                  </a:solidFill>
                  <a:latin typeface="Arial"/>
                  <a:ea typeface="Microsoft YaHei"/>
                  <a:cs typeface="Arial"/>
                </a:rPr>
                <a:t>by accountable owner</a:t>
              </a:r>
            </a:p>
          </p:txBody>
        </p:sp>
        <p:sp>
          <p:nvSpPr>
            <p:cNvPr id="72" name="TextBox 72"/>
            <p:cNvSpPr txBox="1"/>
            <p:nvPr/>
          </p:nvSpPr>
          <p:spPr>
            <a:xfrm>
              <a:off x="3989070" y="5236845"/>
              <a:ext cx="1041559" cy="182880"/>
            </a:xfrm>
            <a:prstGeom prst="rect">
              <a:avLst/>
            </a:prstGeom>
            <a:noFill/>
            <a:ln>
              <a:noFill/>
            </a:ln>
          </p:spPr>
          <p:txBody>
            <a:bodyPr wrap="none" lIns="0" tIns="0" rIns="0" bIns="0" anchor="t" anchorCtr="0">
              <a:spAutoFit/>
            </a:bodyPr>
            <a:lstStyle/>
            <a:p>
              <a:pPr algn="l"/>
              <a:r>
                <a:rPr lang="en-US" sz="900" dirty="0">
                  <a:solidFill>
                    <a:srgbClr val="171717"/>
                  </a:solidFill>
                  <a:latin typeface="Arial"/>
                  <a:ea typeface="Microsoft YaHei"/>
                  <a:cs typeface="Arial"/>
                </a:rPr>
                <a:t>Required access</a:t>
              </a:r>
            </a:p>
          </p:txBody>
        </p:sp>
        <p:sp>
          <p:nvSpPr>
            <p:cNvPr id="73" name="TextBox 73"/>
            <p:cNvSpPr txBox="1"/>
            <p:nvPr/>
          </p:nvSpPr>
          <p:spPr>
            <a:xfrm>
              <a:off x="3989070" y="5408295"/>
              <a:ext cx="785241" cy="182880"/>
            </a:xfrm>
            <a:prstGeom prst="rect">
              <a:avLst/>
            </a:prstGeom>
            <a:noFill/>
            <a:ln>
              <a:noFill/>
            </a:ln>
          </p:spPr>
          <p:txBody>
            <a:bodyPr wrap="none" lIns="0" tIns="0" rIns="0" bIns="0" anchor="t" anchorCtr="0">
              <a:spAutoFit/>
            </a:bodyPr>
            <a:lstStyle/>
            <a:p>
              <a:pPr algn="l"/>
              <a:r>
                <a:rPr lang="en-US" sz="900" dirty="0">
                  <a:solidFill>
                    <a:srgbClr val="171717"/>
                  </a:solidFill>
                  <a:latin typeface="Arial"/>
                  <a:ea typeface="Microsoft YaHei"/>
                  <a:cs typeface="Arial"/>
                </a:rPr>
                <a:t>checks pass</a:t>
              </a:r>
            </a:p>
          </p:txBody>
        </p:sp>
        <p:sp>
          <p:nvSpPr>
            <p:cNvPr id="74" name="TextBox 74"/>
            <p:cNvSpPr txBox="1"/>
            <p:nvPr/>
          </p:nvSpPr>
          <p:spPr>
            <a:xfrm>
              <a:off x="5989320" y="5236845"/>
              <a:ext cx="686657" cy="182880"/>
            </a:xfrm>
            <a:prstGeom prst="rect">
              <a:avLst/>
            </a:prstGeom>
            <a:noFill/>
            <a:ln>
              <a:noFill/>
            </a:ln>
          </p:spPr>
          <p:txBody>
            <a:bodyPr wrap="none" lIns="0" tIns="0" rIns="0" bIns="0" anchor="t" anchorCtr="0">
              <a:spAutoFit/>
            </a:bodyPr>
            <a:lstStyle/>
            <a:p>
              <a:pPr algn="l"/>
              <a:r>
                <a:rPr lang="en-US" sz="900" dirty="0">
                  <a:solidFill>
                    <a:srgbClr val="171717"/>
                  </a:solidFill>
                  <a:latin typeface="Arial"/>
                  <a:ea typeface="Microsoft YaHei"/>
                  <a:cs typeface="Arial"/>
                </a:rPr>
                <a:t>No critical</a:t>
              </a:r>
            </a:p>
          </p:txBody>
        </p:sp>
        <p:sp>
          <p:nvSpPr>
            <p:cNvPr id="75" name="TextBox 75"/>
            <p:cNvSpPr txBox="1"/>
            <p:nvPr/>
          </p:nvSpPr>
          <p:spPr>
            <a:xfrm>
              <a:off x="5989320" y="5408295"/>
              <a:ext cx="1179576" cy="182880"/>
            </a:xfrm>
            <a:prstGeom prst="rect">
              <a:avLst/>
            </a:prstGeom>
            <a:noFill/>
            <a:ln>
              <a:noFill/>
            </a:ln>
          </p:spPr>
          <p:txBody>
            <a:bodyPr wrap="none" lIns="0" tIns="0" rIns="0" bIns="0" anchor="t" anchorCtr="0">
              <a:spAutoFit/>
            </a:bodyPr>
            <a:lstStyle/>
            <a:p>
              <a:pPr algn="l"/>
              <a:r>
                <a:rPr lang="en-US" sz="900" dirty="0">
                  <a:solidFill>
                    <a:srgbClr val="171717"/>
                  </a:solidFill>
                  <a:latin typeface="Arial"/>
                  <a:ea typeface="Microsoft YaHei"/>
                  <a:cs typeface="Arial"/>
                </a:rPr>
                <a:t>mapping exception</a:t>
              </a:r>
            </a:p>
          </p:txBody>
        </p:sp>
        <p:sp>
          <p:nvSpPr>
            <p:cNvPr id="76" name="TextBox 76"/>
            <p:cNvSpPr txBox="1"/>
            <p:nvPr/>
          </p:nvSpPr>
          <p:spPr>
            <a:xfrm>
              <a:off x="7989570" y="5236845"/>
              <a:ext cx="1199293" cy="182880"/>
            </a:xfrm>
            <a:prstGeom prst="rect">
              <a:avLst/>
            </a:prstGeom>
            <a:noFill/>
            <a:ln>
              <a:noFill/>
            </a:ln>
          </p:spPr>
          <p:txBody>
            <a:bodyPr wrap="none" lIns="0" tIns="0" rIns="0" bIns="0" anchor="t" anchorCtr="0">
              <a:spAutoFit/>
            </a:bodyPr>
            <a:lstStyle/>
            <a:p>
              <a:pPr algn="l"/>
              <a:r>
                <a:rPr lang="en-US" sz="900" dirty="0">
                  <a:solidFill>
                    <a:srgbClr val="171717"/>
                  </a:solidFill>
                  <a:latin typeface="Arial"/>
                  <a:ea typeface="Microsoft YaHei"/>
                  <a:cs typeface="Arial"/>
                </a:rPr>
                <a:t>Outcome observed</a:t>
              </a:r>
            </a:p>
          </p:txBody>
        </p:sp>
        <p:sp>
          <p:nvSpPr>
            <p:cNvPr id="77" name="TextBox 77"/>
            <p:cNvSpPr txBox="1"/>
            <p:nvPr/>
          </p:nvSpPr>
          <p:spPr>
            <a:xfrm>
              <a:off x="7989570" y="5408295"/>
              <a:ext cx="864108" cy="182880"/>
            </a:xfrm>
            <a:prstGeom prst="rect">
              <a:avLst/>
            </a:prstGeom>
            <a:noFill/>
            <a:ln>
              <a:noFill/>
            </a:ln>
          </p:spPr>
          <p:txBody>
            <a:bodyPr wrap="none" lIns="0" tIns="0" rIns="0" bIns="0" anchor="t" anchorCtr="0">
              <a:spAutoFit/>
            </a:bodyPr>
            <a:lstStyle/>
            <a:p>
              <a:pPr algn="l"/>
              <a:r>
                <a:rPr lang="en-US" sz="900" dirty="0">
                  <a:solidFill>
                    <a:srgbClr val="171717"/>
                  </a:solidFill>
                  <a:latin typeface="Arial"/>
                  <a:ea typeface="Microsoft YaHei"/>
                  <a:cs typeface="Arial"/>
                </a:rPr>
                <a:t>in production</a:t>
              </a:r>
            </a:p>
          </p:txBody>
        </p:sp>
        <p:sp>
          <p:nvSpPr>
            <p:cNvPr id="78" name="TextBox 78"/>
            <p:cNvSpPr txBox="1"/>
            <p:nvPr/>
          </p:nvSpPr>
          <p:spPr>
            <a:xfrm>
              <a:off x="9989820" y="5236845"/>
              <a:ext cx="995553" cy="182880"/>
            </a:xfrm>
            <a:prstGeom prst="rect">
              <a:avLst/>
            </a:prstGeom>
            <a:noFill/>
            <a:ln>
              <a:noFill/>
            </a:ln>
          </p:spPr>
          <p:txBody>
            <a:bodyPr wrap="none" lIns="0" tIns="0" rIns="0" bIns="0" anchor="t" anchorCtr="0">
              <a:spAutoFit/>
            </a:bodyPr>
            <a:lstStyle/>
            <a:p>
              <a:pPr algn="l"/>
              <a:r>
                <a:rPr lang="en-US" sz="900" dirty="0">
                  <a:solidFill>
                    <a:srgbClr val="171717"/>
                  </a:solidFill>
                  <a:latin typeface="Arial"/>
                  <a:ea typeface="Microsoft YaHei"/>
                  <a:cs typeface="Arial"/>
                </a:rPr>
                <a:t>Next owner and</a:t>
              </a:r>
            </a:p>
          </p:txBody>
        </p:sp>
        <p:sp>
          <p:nvSpPr>
            <p:cNvPr id="79" name="TextBox 79"/>
            <p:cNvSpPr txBox="1"/>
            <p:nvPr/>
          </p:nvSpPr>
          <p:spPr>
            <a:xfrm>
              <a:off x="9989820" y="5408295"/>
              <a:ext cx="1061275" cy="182880"/>
            </a:xfrm>
            <a:prstGeom prst="rect">
              <a:avLst/>
            </a:prstGeom>
            <a:noFill/>
            <a:ln>
              <a:noFill/>
            </a:ln>
          </p:spPr>
          <p:txBody>
            <a:bodyPr wrap="none" lIns="0" tIns="0" rIns="0" bIns="0" anchor="t" anchorCtr="0">
              <a:spAutoFit/>
            </a:bodyPr>
            <a:lstStyle/>
            <a:p>
              <a:pPr algn="l"/>
              <a:r>
                <a:rPr lang="en-US" sz="900" dirty="0">
                  <a:solidFill>
                    <a:srgbClr val="171717"/>
                  </a:solidFill>
                  <a:latin typeface="Arial"/>
                  <a:ea typeface="Microsoft YaHei"/>
                  <a:cs typeface="Arial"/>
                </a:rPr>
                <a:t>milestone named</a:t>
              </a:r>
            </a:p>
          </p:txBody>
        </p:sp>
      </p:grpSp>
      <p:grpSp>
        <p:nvGrpSpPr>
          <p:cNvPr id="83" name="Group 83"/>
          <p:cNvGrpSpPr/>
          <p:nvPr/>
        </p:nvGrpSpPr>
        <p:grpSpPr>
          <a:xfrm>
            <a:off x="334328" y="6438900"/>
            <a:ext cx="11514772" cy="228600"/>
            <a:chOff x="334328" y="6438900"/>
            <a:chExt cx="11514772" cy="228600"/>
          </a:xfrm>
        </p:grpSpPr>
        <p:sp>
          <p:nvSpPr>
            <p:cNvPr id="81" name="Rectangle 81"/>
            <p:cNvSpPr/>
            <p:nvPr/>
          </p:nvSpPr>
          <p:spPr>
            <a:xfrm>
              <a:off x="342900" y="6438900"/>
              <a:ext cx="11506200" cy="228600"/>
            </a:xfrm>
            <a:prstGeom prst="rect">
              <a:avLst/>
            </a:prstGeom>
            <a:noFill/>
            <a:ln>
              <a:noFill/>
            </a:ln>
          </p:spPr>
        </p:sp>
        <p:sp>
          <p:nvSpPr>
            <p:cNvPr id="82" name="TextBox 82"/>
            <p:cNvSpPr txBox="1"/>
            <p:nvPr/>
          </p:nvSpPr>
          <p:spPr>
            <a:xfrm>
              <a:off x="334328" y="6518434"/>
              <a:ext cx="4404122" cy="137160"/>
            </a:xfrm>
            <a:prstGeom prst="rect">
              <a:avLst/>
            </a:prstGeom>
            <a:noFill/>
            <a:ln>
              <a:noFill/>
            </a:ln>
          </p:spPr>
          <p:txBody>
            <a:bodyPr wrap="none" lIns="0" tIns="0" rIns="0" bIns="0" anchor="t" anchorCtr="0">
              <a:spAutoFit/>
            </a:bodyPr>
            <a:lstStyle/>
            <a:p>
              <a:pPr algn="l"/>
              <a:r>
                <a:rPr lang="en-US" sz="675" dirty="0">
                  <a:solidFill>
                    <a:srgbClr val="817C72"/>
                  </a:solidFill>
                  <a:latin typeface="Arial"/>
                  <a:ea typeface="Microsoft YaHei"/>
                  <a:cs typeface="Arial"/>
                </a:rPr>
                <a:t>ANALYSIS · Journey designed from synthetic interview themes and observed funnel blockers</a:t>
              </a: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4F2EE"/>
            </a:solidFill>
            <a:ln>
              <a:noFill/>
            </a:ln>
          </p:spPr>
        </p:sp>
        <p:sp>
          <p:nvSpPr>
            <p:cNvPr id="3" name="Line 3"/>
            <p:cNvSpPr/>
            <p:nvPr/>
          </p:nvSpPr>
          <p:spPr>
            <a:xfrm>
              <a:off x="342900" y="419100"/>
              <a:ext cx="11506200" cy="9525"/>
            </a:xfrm>
            <a:custGeom>
              <a:avLst/>
              <a:gdLst/>
              <a:ahLst/>
              <a:cxnLst/>
              <a:rect l="l" t="t" r="r" b="b"/>
              <a:pathLst>
                <a:path w="11506200" h="9525">
                  <a:moveTo>
                    <a:pt x="0" y="0"/>
                  </a:moveTo>
                  <a:lnTo>
                    <a:pt x="11506200" y="0"/>
                  </a:lnTo>
                </a:path>
              </a:pathLst>
            </a:custGeom>
            <a:noFill/>
            <a:ln w="9525">
              <a:solidFill>
                <a:srgbClr val="171717"/>
              </a:solidFill>
            </a:ln>
          </p:spPr>
        </p:sp>
      </p:grpSp>
      <p:grpSp>
        <p:nvGrpSpPr>
          <p:cNvPr id="9" name="Group 9"/>
          <p:cNvGrpSpPr/>
          <p:nvPr/>
        </p:nvGrpSpPr>
        <p:grpSpPr>
          <a:xfrm>
            <a:off x="308610" y="171450"/>
            <a:ext cx="11549063" cy="914400"/>
            <a:chOff x="308610" y="171450"/>
            <a:chExt cx="11549063" cy="914400"/>
          </a:xfrm>
        </p:grpSpPr>
        <p:sp>
          <p:nvSpPr>
            <p:cNvPr id="5" name="Rectangle 5"/>
            <p:cNvSpPr/>
            <p:nvPr/>
          </p:nvSpPr>
          <p:spPr>
            <a:xfrm>
              <a:off x="342900" y="171450"/>
              <a:ext cx="11506200" cy="914400"/>
            </a:xfrm>
            <a:prstGeom prst="rect">
              <a:avLst/>
            </a:prstGeom>
            <a:noFill/>
            <a:ln>
              <a:noFill/>
            </a:ln>
          </p:spPr>
        </p:sp>
        <p:sp>
          <p:nvSpPr>
            <p:cNvPr id="6" name="TextBox 6"/>
            <p:cNvSpPr txBox="1"/>
            <p:nvPr/>
          </p:nvSpPr>
          <p:spPr>
            <a:xfrm>
              <a:off x="334328" y="231934"/>
              <a:ext cx="1264229" cy="137160"/>
            </a:xfrm>
            <a:prstGeom prst="rect">
              <a:avLst/>
            </a:prstGeom>
            <a:noFill/>
            <a:ln>
              <a:noFill/>
            </a:ln>
          </p:spPr>
          <p:txBody>
            <a:bodyPr wrap="none" lIns="0" tIns="0" rIns="0" bIns="0" anchor="t" anchorCtr="0">
              <a:spAutoFit/>
            </a:bodyPr>
            <a:lstStyle/>
            <a:p>
              <a:pPr algn="l"/>
              <a:r>
                <a:rPr lang="en-US" sz="675" dirty="0">
                  <a:solidFill>
                    <a:srgbClr val="57534E"/>
                  </a:solidFill>
                  <a:latin typeface="Consolas"/>
                  <a:ea typeface="Microsoft YaHei"/>
                  <a:cs typeface="Consolas"/>
                </a:rPr>
                <a:t>09 · MVP SCOPE · ANALYSIS</a:t>
              </a:r>
            </a:p>
          </p:txBody>
        </p:sp>
        <p:sp>
          <p:nvSpPr>
            <p:cNvPr id="7" name="TextBox 7"/>
            <p:cNvSpPr txBox="1"/>
            <p:nvPr/>
          </p:nvSpPr>
          <p:spPr>
            <a:xfrm>
              <a:off x="11534918" y="231934"/>
              <a:ext cx="322755" cy="137160"/>
            </a:xfrm>
            <a:prstGeom prst="rect">
              <a:avLst/>
            </a:prstGeom>
            <a:noFill/>
            <a:ln>
              <a:noFill/>
            </a:ln>
          </p:spPr>
          <p:txBody>
            <a:bodyPr wrap="none" lIns="0" tIns="0" rIns="0" bIns="0" anchor="t" anchorCtr="0">
              <a:spAutoFit/>
            </a:bodyPr>
            <a:lstStyle/>
            <a:p>
              <a:pPr algn="r"/>
              <a:r>
                <a:rPr lang="en-US" sz="675" dirty="0">
                  <a:solidFill>
                    <a:srgbClr val="817C72"/>
                  </a:solidFill>
                  <a:latin typeface="Consolas"/>
                  <a:ea typeface="Microsoft YaHei"/>
                  <a:cs typeface="Consolas"/>
                </a:rPr>
                <a:t>09 / 12</a:t>
              </a:r>
            </a:p>
          </p:txBody>
        </p:sp>
        <p:sp>
          <p:nvSpPr>
            <p:cNvPr id="8" name="TextBox 8"/>
            <p:cNvSpPr txBox="1"/>
            <p:nvPr/>
          </p:nvSpPr>
          <p:spPr>
            <a:xfrm>
              <a:off x="308610" y="537210"/>
              <a:ext cx="10439590" cy="548640"/>
            </a:xfrm>
            <a:prstGeom prst="rect">
              <a:avLst/>
            </a:prstGeom>
            <a:noFill/>
            <a:ln>
              <a:noFill/>
            </a:ln>
          </p:spPr>
          <p:txBody>
            <a:bodyPr wrap="none" lIns="0" tIns="0" rIns="0" bIns="0" anchor="t" anchorCtr="0">
              <a:spAutoFit/>
            </a:bodyPr>
            <a:lstStyle/>
            <a:p>
              <a:pPr algn="l"/>
              <a:r>
                <a:rPr lang="en-US" sz="2700" dirty="0">
                  <a:solidFill>
                    <a:srgbClr val="171717"/>
                  </a:solidFill>
                  <a:latin typeface="Georgia"/>
                  <a:ea typeface="SimSun"/>
                  <a:cs typeface="Georgia"/>
                </a:rPr>
                <a:t>Ship a bounded copilot; exclude open-ended autonomy.</a:t>
              </a:r>
            </a:p>
          </p:txBody>
        </p:sp>
      </p:grpSp>
      <p:grpSp>
        <p:nvGrpSpPr>
          <p:cNvPr id="56" name="Group 56"/>
          <p:cNvGrpSpPr/>
          <p:nvPr/>
        </p:nvGrpSpPr>
        <p:grpSpPr>
          <a:xfrm>
            <a:off x="514350" y="1352550"/>
            <a:ext cx="11163300" cy="4533900"/>
            <a:chOff x="514350" y="1352550"/>
            <a:chExt cx="11163300" cy="4533900"/>
          </a:xfrm>
        </p:grpSpPr>
        <p:sp>
          <p:nvSpPr>
            <p:cNvPr id="10" name="Rectangle 10"/>
            <p:cNvSpPr/>
            <p:nvPr/>
          </p:nvSpPr>
          <p:spPr>
            <a:xfrm>
              <a:off x="514350" y="1352550"/>
              <a:ext cx="11163300" cy="4533900"/>
            </a:xfrm>
            <a:prstGeom prst="rect">
              <a:avLst/>
            </a:prstGeom>
            <a:solidFill>
              <a:srgbClr val="FFFFFF"/>
            </a:solidFill>
            <a:ln w="9525">
              <a:solidFill>
                <a:srgbClr val="B9B5AC"/>
              </a:solidFill>
            </a:ln>
          </p:spPr>
        </p:sp>
        <p:sp>
          <p:nvSpPr>
            <p:cNvPr id="11" name="Rectangle 11"/>
            <p:cNvSpPr/>
            <p:nvPr/>
          </p:nvSpPr>
          <p:spPr>
            <a:xfrm>
              <a:off x="514350" y="1352550"/>
              <a:ext cx="11163300" cy="514350"/>
            </a:xfrm>
            <a:prstGeom prst="rect">
              <a:avLst/>
            </a:prstGeom>
            <a:solidFill>
              <a:srgbClr val="171717"/>
            </a:solidFill>
            <a:ln>
              <a:noFill/>
            </a:ln>
          </p:spPr>
        </p:sp>
        <p:sp>
          <p:nvSpPr>
            <p:cNvPr id="12" name="Rectangle 12"/>
            <p:cNvSpPr/>
            <p:nvPr/>
          </p:nvSpPr>
          <p:spPr>
            <a:xfrm>
              <a:off x="5905500" y="1352550"/>
              <a:ext cx="1809750" cy="4533900"/>
            </a:xfrm>
            <a:prstGeom prst="rect">
              <a:avLst/>
            </a:prstGeom>
            <a:solidFill>
              <a:srgbClr val="F4E7B0">
                <a:alpha val="55000"/>
              </a:srgbClr>
            </a:solidFill>
            <a:ln>
              <a:noFill/>
            </a:ln>
          </p:spPr>
        </p:sp>
        <p:sp>
          <p:nvSpPr>
            <p:cNvPr id="13" name="Line 13"/>
            <p:cNvSpPr/>
            <p:nvPr/>
          </p:nvSpPr>
          <p:spPr>
            <a:xfrm>
              <a:off x="5905500" y="1352550"/>
              <a:ext cx="9525" cy="4533900"/>
            </a:xfrm>
            <a:custGeom>
              <a:avLst/>
              <a:gdLst/>
              <a:ahLst/>
              <a:cxnLst/>
              <a:rect l="l" t="t" r="r" b="b"/>
              <a:pathLst>
                <a:path w="9525" h="4533900">
                  <a:moveTo>
                    <a:pt x="0" y="0"/>
                  </a:moveTo>
                  <a:lnTo>
                    <a:pt x="0" y="4533900"/>
                  </a:lnTo>
                </a:path>
              </a:pathLst>
            </a:custGeom>
            <a:noFill/>
            <a:ln w="9525">
              <a:solidFill>
                <a:srgbClr val="B9B5AC"/>
              </a:solidFill>
            </a:ln>
          </p:spPr>
        </p:sp>
        <p:sp>
          <p:nvSpPr>
            <p:cNvPr id="14" name="Line 14"/>
            <p:cNvSpPr/>
            <p:nvPr/>
          </p:nvSpPr>
          <p:spPr>
            <a:xfrm>
              <a:off x="7715250" y="1352550"/>
              <a:ext cx="9525" cy="4533900"/>
            </a:xfrm>
            <a:custGeom>
              <a:avLst/>
              <a:gdLst/>
              <a:ahLst/>
              <a:cxnLst/>
              <a:rect l="l" t="t" r="r" b="b"/>
              <a:pathLst>
                <a:path w="9525" h="4533900">
                  <a:moveTo>
                    <a:pt x="0" y="0"/>
                  </a:moveTo>
                  <a:lnTo>
                    <a:pt x="0" y="4533900"/>
                  </a:lnTo>
                </a:path>
              </a:pathLst>
            </a:custGeom>
            <a:noFill/>
            <a:ln w="9525">
              <a:solidFill>
                <a:srgbClr val="B9B5AC"/>
              </a:solidFill>
            </a:ln>
          </p:spPr>
        </p:sp>
        <p:sp>
          <p:nvSpPr>
            <p:cNvPr id="15" name="Line 15"/>
            <p:cNvSpPr/>
            <p:nvPr/>
          </p:nvSpPr>
          <p:spPr>
            <a:xfrm>
              <a:off x="9525000" y="1352550"/>
              <a:ext cx="9525" cy="4533900"/>
            </a:xfrm>
            <a:custGeom>
              <a:avLst/>
              <a:gdLst/>
              <a:ahLst/>
              <a:cxnLst/>
              <a:rect l="l" t="t" r="r" b="b"/>
              <a:pathLst>
                <a:path w="9525" h="4533900">
                  <a:moveTo>
                    <a:pt x="0" y="0"/>
                  </a:moveTo>
                  <a:lnTo>
                    <a:pt x="0" y="4533900"/>
                  </a:lnTo>
                </a:path>
              </a:pathLst>
            </a:custGeom>
            <a:noFill/>
            <a:ln w="9525">
              <a:solidFill>
                <a:srgbClr val="B9B5AC"/>
              </a:solidFill>
            </a:ln>
          </p:spPr>
        </p:sp>
        <p:sp>
          <p:nvSpPr>
            <p:cNvPr id="16" name="TextBox 16"/>
            <p:cNvSpPr txBox="1"/>
            <p:nvPr/>
          </p:nvSpPr>
          <p:spPr>
            <a:xfrm>
              <a:off x="713422" y="1587341"/>
              <a:ext cx="623411" cy="167640"/>
            </a:xfrm>
            <a:prstGeom prst="rect">
              <a:avLst/>
            </a:prstGeom>
            <a:noFill/>
            <a:ln>
              <a:noFill/>
            </a:ln>
          </p:spPr>
          <p:txBody>
            <a:bodyPr wrap="none" lIns="0" tIns="0" rIns="0" bIns="0" anchor="t" anchorCtr="0">
              <a:spAutoFit/>
            </a:bodyPr>
            <a:lstStyle/>
            <a:p>
              <a:pPr algn="l"/>
              <a:r>
                <a:rPr lang="en-US" sz="825" dirty="0">
                  <a:solidFill>
                    <a:srgbClr val="FFFFFF"/>
                  </a:solidFill>
                  <a:latin typeface="Consolas"/>
                  <a:ea typeface="Microsoft YaHei"/>
                  <a:cs typeface="Consolas"/>
                </a:rPr>
                <a:t>CAPABILITY</a:t>
              </a:r>
            </a:p>
          </p:txBody>
        </p:sp>
        <p:sp>
          <p:nvSpPr>
            <p:cNvPr id="17" name="TextBox 17"/>
            <p:cNvSpPr txBox="1"/>
            <p:nvPr/>
          </p:nvSpPr>
          <p:spPr>
            <a:xfrm>
              <a:off x="6619161" y="1587341"/>
              <a:ext cx="382429" cy="167640"/>
            </a:xfrm>
            <a:prstGeom prst="rect">
              <a:avLst/>
            </a:prstGeom>
            <a:noFill/>
            <a:ln>
              <a:noFill/>
            </a:ln>
          </p:spPr>
          <p:txBody>
            <a:bodyPr wrap="none" lIns="0" tIns="0" rIns="0" bIns="0" anchor="t" anchorCtr="0">
              <a:spAutoFit/>
            </a:bodyPr>
            <a:lstStyle/>
            <a:p>
              <a:pPr algn="ctr"/>
              <a:r>
                <a:rPr lang="en-US" sz="825" dirty="0">
                  <a:solidFill>
                    <a:srgbClr val="171717"/>
                  </a:solidFill>
                  <a:latin typeface="Consolas"/>
                  <a:ea typeface="Microsoft YaHei"/>
                  <a:cs typeface="Consolas"/>
                </a:rPr>
                <a:t>IN MVP</a:t>
              </a:r>
            </a:p>
          </p:txBody>
        </p:sp>
        <p:sp>
          <p:nvSpPr>
            <p:cNvPr id="18" name="TextBox 18"/>
            <p:cNvSpPr txBox="1"/>
            <p:nvPr/>
          </p:nvSpPr>
          <p:spPr>
            <a:xfrm>
              <a:off x="8443972" y="1587341"/>
              <a:ext cx="352306" cy="167640"/>
            </a:xfrm>
            <a:prstGeom prst="rect">
              <a:avLst/>
            </a:prstGeom>
            <a:noFill/>
            <a:ln>
              <a:noFill/>
            </a:ln>
          </p:spPr>
          <p:txBody>
            <a:bodyPr wrap="none" lIns="0" tIns="0" rIns="0" bIns="0" anchor="t" anchorCtr="0">
              <a:spAutoFit/>
            </a:bodyPr>
            <a:lstStyle/>
            <a:p>
              <a:pPr algn="ctr"/>
              <a:r>
                <a:rPr lang="en-US" sz="825" dirty="0">
                  <a:solidFill>
                    <a:srgbClr val="FFFFFF"/>
                  </a:solidFill>
                  <a:latin typeface="Consolas"/>
                  <a:ea typeface="Microsoft YaHei"/>
                  <a:cs typeface="Consolas"/>
                </a:rPr>
                <a:t>LATER</a:t>
              </a:r>
            </a:p>
          </p:txBody>
        </p:sp>
        <p:sp>
          <p:nvSpPr>
            <p:cNvPr id="19" name="TextBox 19"/>
            <p:cNvSpPr txBox="1"/>
            <p:nvPr/>
          </p:nvSpPr>
          <p:spPr>
            <a:xfrm>
              <a:off x="10358902" y="1587341"/>
              <a:ext cx="484846" cy="167640"/>
            </a:xfrm>
            <a:prstGeom prst="rect">
              <a:avLst/>
            </a:prstGeom>
            <a:noFill/>
            <a:ln>
              <a:noFill/>
            </a:ln>
          </p:spPr>
          <p:txBody>
            <a:bodyPr wrap="none" lIns="0" tIns="0" rIns="0" bIns="0" anchor="t" anchorCtr="0">
              <a:spAutoFit/>
            </a:bodyPr>
            <a:lstStyle/>
            <a:p>
              <a:pPr algn="ctr"/>
              <a:r>
                <a:rPr lang="en-US" sz="825" dirty="0">
                  <a:solidFill>
                    <a:srgbClr val="FFFFFF"/>
                  </a:solidFill>
                  <a:latin typeface="Consolas"/>
                  <a:ea typeface="Microsoft YaHei"/>
                  <a:cs typeface="Consolas"/>
                </a:rPr>
                <a:t>EXCLUDE</a:t>
              </a:r>
            </a:p>
          </p:txBody>
        </p:sp>
        <p:sp>
          <p:nvSpPr>
            <p:cNvPr id="20" name="Line 20"/>
            <p:cNvSpPr/>
            <p:nvPr/>
          </p:nvSpPr>
          <p:spPr>
            <a:xfrm>
              <a:off x="514350" y="2438400"/>
              <a:ext cx="11163300" cy="9525"/>
            </a:xfrm>
            <a:custGeom>
              <a:avLst/>
              <a:gdLst/>
              <a:ahLst/>
              <a:cxnLst/>
              <a:rect l="l" t="t" r="r" b="b"/>
              <a:pathLst>
                <a:path w="11163300" h="9525">
                  <a:moveTo>
                    <a:pt x="0" y="0"/>
                  </a:moveTo>
                  <a:lnTo>
                    <a:pt x="11163300" y="0"/>
                  </a:lnTo>
                </a:path>
              </a:pathLst>
            </a:custGeom>
            <a:noFill/>
            <a:ln w="9525">
              <a:solidFill>
                <a:srgbClr val="B9B5AC"/>
              </a:solidFill>
            </a:ln>
          </p:spPr>
        </p:sp>
        <p:sp>
          <p:nvSpPr>
            <p:cNvPr id="21" name="Line 21"/>
            <p:cNvSpPr/>
            <p:nvPr/>
          </p:nvSpPr>
          <p:spPr>
            <a:xfrm>
              <a:off x="514350" y="3009900"/>
              <a:ext cx="11163300" cy="9525"/>
            </a:xfrm>
            <a:custGeom>
              <a:avLst/>
              <a:gdLst/>
              <a:ahLst/>
              <a:cxnLst/>
              <a:rect l="l" t="t" r="r" b="b"/>
              <a:pathLst>
                <a:path w="11163300" h="9525">
                  <a:moveTo>
                    <a:pt x="0" y="0"/>
                  </a:moveTo>
                  <a:lnTo>
                    <a:pt x="11163300" y="0"/>
                  </a:lnTo>
                </a:path>
              </a:pathLst>
            </a:custGeom>
            <a:noFill/>
            <a:ln w="9525">
              <a:solidFill>
                <a:srgbClr val="B9B5AC"/>
              </a:solidFill>
            </a:ln>
          </p:spPr>
        </p:sp>
        <p:sp>
          <p:nvSpPr>
            <p:cNvPr id="22" name="Line 22"/>
            <p:cNvSpPr/>
            <p:nvPr/>
          </p:nvSpPr>
          <p:spPr>
            <a:xfrm>
              <a:off x="514350" y="3581400"/>
              <a:ext cx="11163300" cy="9525"/>
            </a:xfrm>
            <a:custGeom>
              <a:avLst/>
              <a:gdLst/>
              <a:ahLst/>
              <a:cxnLst/>
              <a:rect l="l" t="t" r="r" b="b"/>
              <a:pathLst>
                <a:path w="11163300" h="9525">
                  <a:moveTo>
                    <a:pt x="0" y="0"/>
                  </a:moveTo>
                  <a:lnTo>
                    <a:pt x="11163300" y="0"/>
                  </a:lnTo>
                </a:path>
              </a:pathLst>
            </a:custGeom>
            <a:noFill/>
            <a:ln w="9525">
              <a:solidFill>
                <a:srgbClr val="B9B5AC"/>
              </a:solidFill>
            </a:ln>
          </p:spPr>
        </p:sp>
        <p:sp>
          <p:nvSpPr>
            <p:cNvPr id="23" name="Line 23"/>
            <p:cNvSpPr/>
            <p:nvPr/>
          </p:nvSpPr>
          <p:spPr>
            <a:xfrm>
              <a:off x="514350" y="4152900"/>
              <a:ext cx="11163300" cy="9525"/>
            </a:xfrm>
            <a:custGeom>
              <a:avLst/>
              <a:gdLst/>
              <a:ahLst/>
              <a:cxnLst/>
              <a:rect l="l" t="t" r="r" b="b"/>
              <a:pathLst>
                <a:path w="11163300" h="9525">
                  <a:moveTo>
                    <a:pt x="0" y="0"/>
                  </a:moveTo>
                  <a:lnTo>
                    <a:pt x="11163300" y="0"/>
                  </a:lnTo>
                </a:path>
              </a:pathLst>
            </a:custGeom>
            <a:noFill/>
            <a:ln w="9525">
              <a:solidFill>
                <a:srgbClr val="B9B5AC"/>
              </a:solidFill>
            </a:ln>
          </p:spPr>
        </p:sp>
        <p:sp>
          <p:nvSpPr>
            <p:cNvPr id="24" name="Line 24"/>
            <p:cNvSpPr/>
            <p:nvPr/>
          </p:nvSpPr>
          <p:spPr>
            <a:xfrm>
              <a:off x="514350" y="4724400"/>
              <a:ext cx="11163300" cy="9525"/>
            </a:xfrm>
            <a:custGeom>
              <a:avLst/>
              <a:gdLst/>
              <a:ahLst/>
              <a:cxnLst/>
              <a:rect l="l" t="t" r="r" b="b"/>
              <a:pathLst>
                <a:path w="11163300" h="9525">
                  <a:moveTo>
                    <a:pt x="0" y="0"/>
                  </a:moveTo>
                  <a:lnTo>
                    <a:pt x="11163300" y="0"/>
                  </a:lnTo>
                </a:path>
              </a:pathLst>
            </a:custGeom>
            <a:noFill/>
            <a:ln w="9525">
              <a:solidFill>
                <a:srgbClr val="B9B5AC"/>
              </a:solidFill>
            </a:ln>
          </p:spPr>
        </p:sp>
        <p:sp>
          <p:nvSpPr>
            <p:cNvPr id="25" name="Line 25"/>
            <p:cNvSpPr/>
            <p:nvPr/>
          </p:nvSpPr>
          <p:spPr>
            <a:xfrm>
              <a:off x="514350" y="5295900"/>
              <a:ext cx="11163300" cy="9525"/>
            </a:xfrm>
            <a:custGeom>
              <a:avLst/>
              <a:gdLst/>
              <a:ahLst/>
              <a:cxnLst/>
              <a:rect l="l" t="t" r="r" b="b"/>
              <a:pathLst>
                <a:path w="11163300" h="9525">
                  <a:moveTo>
                    <a:pt x="0" y="0"/>
                  </a:moveTo>
                  <a:lnTo>
                    <a:pt x="11163300" y="0"/>
                  </a:lnTo>
                </a:path>
              </a:pathLst>
            </a:custGeom>
            <a:noFill/>
            <a:ln w="9525">
              <a:solidFill>
                <a:srgbClr val="B9B5AC"/>
              </a:solidFill>
            </a:ln>
          </p:spPr>
        </p:sp>
        <p:sp>
          <p:nvSpPr>
            <p:cNvPr id="26" name="Rectangle 26"/>
            <p:cNvSpPr/>
            <p:nvPr/>
          </p:nvSpPr>
          <p:spPr>
            <a:xfrm>
              <a:off x="514350" y="1866900"/>
              <a:ext cx="11163300" cy="4019550"/>
            </a:xfrm>
            <a:prstGeom prst="rect">
              <a:avLst/>
            </a:prstGeom>
            <a:noFill/>
            <a:ln>
              <a:noFill/>
            </a:ln>
          </p:spPr>
        </p:sp>
        <p:sp>
          <p:nvSpPr>
            <p:cNvPr id="27" name="TextBox 27"/>
            <p:cNvSpPr txBox="1"/>
            <p:nvPr/>
          </p:nvSpPr>
          <p:spPr>
            <a:xfrm>
              <a:off x="709612" y="2088356"/>
              <a:ext cx="3798171" cy="228600"/>
            </a:xfrm>
            <a:prstGeom prst="rect">
              <a:avLst/>
            </a:prstGeom>
            <a:noFill/>
            <a:ln>
              <a:noFill/>
            </a:ln>
          </p:spPr>
          <p:txBody>
            <a:bodyPr wrap="none" lIns="0" tIns="0" rIns="0" bIns="0" anchor="t" anchorCtr="0">
              <a:spAutoFit/>
            </a:bodyPr>
            <a:lstStyle/>
            <a:p>
              <a:pPr algn="l"/>
              <a:r>
                <a:rPr lang="en-US" sz="1125" b="1" dirty="0">
                  <a:solidFill>
                    <a:srgbClr val="171717"/>
                  </a:solidFill>
                  <a:latin typeface="Arial"/>
                  <a:ea typeface="Microsoft YaHei"/>
                  <a:cs typeface="Arial"/>
                </a:rPr>
                <a:t>Goal + system intake → named onboarding plan</a:t>
              </a:r>
            </a:p>
          </p:txBody>
        </p:sp>
        <p:sp>
          <p:nvSpPr>
            <p:cNvPr id="28" name="TextBox 28"/>
            <p:cNvSpPr txBox="1"/>
            <p:nvPr/>
          </p:nvSpPr>
          <p:spPr>
            <a:xfrm>
              <a:off x="709612" y="2659856"/>
              <a:ext cx="4471005" cy="228600"/>
            </a:xfrm>
            <a:prstGeom prst="rect">
              <a:avLst/>
            </a:prstGeom>
            <a:noFill/>
            <a:ln>
              <a:noFill/>
            </a:ln>
          </p:spPr>
          <p:txBody>
            <a:bodyPr wrap="none" lIns="0" tIns="0" rIns="0" bIns="0" anchor="t" anchorCtr="0">
              <a:spAutoFit/>
            </a:bodyPr>
            <a:lstStyle/>
            <a:p>
              <a:pPr algn="l"/>
              <a:r>
                <a:rPr lang="en-US" sz="1125" b="1" dirty="0">
                  <a:solidFill>
                    <a:srgbClr val="171717"/>
                  </a:solidFill>
                  <a:latin typeface="Arial"/>
                  <a:ea typeface="Microsoft YaHei"/>
                  <a:cs typeface="Arial"/>
                </a:rPr>
                <a:t>Prerequisite and credential checks · two connectors</a:t>
              </a:r>
            </a:p>
          </p:txBody>
        </p:sp>
        <p:sp>
          <p:nvSpPr>
            <p:cNvPr id="29" name="TextBox 29"/>
            <p:cNvSpPr txBox="1"/>
            <p:nvPr/>
          </p:nvSpPr>
          <p:spPr>
            <a:xfrm>
              <a:off x="709612" y="3231356"/>
              <a:ext cx="4548640" cy="228600"/>
            </a:xfrm>
            <a:prstGeom prst="rect">
              <a:avLst/>
            </a:prstGeom>
            <a:noFill/>
            <a:ln>
              <a:noFill/>
            </a:ln>
          </p:spPr>
          <p:txBody>
            <a:bodyPr wrap="none" lIns="0" tIns="0" rIns="0" bIns="0" anchor="t" anchorCtr="0">
              <a:spAutoFit/>
            </a:bodyPr>
            <a:lstStyle/>
            <a:p>
              <a:pPr algn="l"/>
              <a:r>
                <a:rPr lang="en-US" sz="1125" b="1" dirty="0">
                  <a:solidFill>
                    <a:srgbClr val="171717"/>
                  </a:solidFill>
                  <a:latin typeface="Arial"/>
                  <a:ea typeface="Microsoft YaHei"/>
                  <a:cs typeface="Arial"/>
                </a:rPr>
                <a:t>One recommended workflow · three curated patterns</a:t>
              </a:r>
            </a:p>
          </p:txBody>
        </p:sp>
        <p:sp>
          <p:nvSpPr>
            <p:cNvPr id="30" name="TextBox 30"/>
            <p:cNvSpPr txBox="1"/>
            <p:nvPr/>
          </p:nvSpPr>
          <p:spPr>
            <a:xfrm>
              <a:off x="709612" y="3802856"/>
              <a:ext cx="4160466" cy="228600"/>
            </a:xfrm>
            <a:prstGeom prst="rect">
              <a:avLst/>
            </a:prstGeom>
            <a:noFill/>
            <a:ln>
              <a:noFill/>
            </a:ln>
          </p:spPr>
          <p:txBody>
            <a:bodyPr wrap="none" lIns="0" tIns="0" rIns="0" bIns="0" anchor="t" anchorCtr="0">
              <a:spAutoFit/>
            </a:bodyPr>
            <a:lstStyle/>
            <a:p>
              <a:pPr algn="l"/>
              <a:r>
                <a:rPr lang="en-US" sz="1125" b="1" dirty="0">
                  <a:solidFill>
                    <a:srgbClr val="171717"/>
                  </a:solidFill>
                  <a:latin typeface="Arial"/>
                  <a:ea typeface="Microsoft YaHei"/>
                  <a:cs typeface="Arial"/>
                </a:rPr>
                <a:t>Read-only diagnosis + evidence-linked explanation</a:t>
              </a:r>
            </a:p>
          </p:txBody>
        </p:sp>
        <p:sp>
          <p:nvSpPr>
            <p:cNvPr id="31" name="TextBox 31"/>
            <p:cNvSpPr txBox="1"/>
            <p:nvPr/>
          </p:nvSpPr>
          <p:spPr>
            <a:xfrm>
              <a:off x="709612" y="4374356"/>
              <a:ext cx="4031075" cy="228600"/>
            </a:xfrm>
            <a:prstGeom prst="rect">
              <a:avLst/>
            </a:prstGeom>
            <a:noFill/>
            <a:ln>
              <a:noFill/>
            </a:ln>
          </p:spPr>
          <p:txBody>
            <a:bodyPr wrap="none" lIns="0" tIns="0" rIns="0" bIns="0" anchor="t" anchorCtr="0">
              <a:spAutoFit/>
            </a:bodyPr>
            <a:lstStyle/>
            <a:p>
              <a:pPr algn="l"/>
              <a:r>
                <a:rPr lang="en-US" sz="1125" b="1" dirty="0">
                  <a:solidFill>
                    <a:srgbClr val="171717"/>
                  </a:solidFill>
                  <a:latin typeface="Arial"/>
                  <a:ea typeface="Microsoft YaHei"/>
                  <a:cs typeface="Arial"/>
                </a:rPr>
                <a:t>Preview, approval, bounded write, and rollback</a:t>
              </a:r>
            </a:p>
          </p:txBody>
        </p:sp>
        <p:sp>
          <p:nvSpPr>
            <p:cNvPr id="32" name="TextBox 32"/>
            <p:cNvSpPr txBox="1"/>
            <p:nvPr/>
          </p:nvSpPr>
          <p:spPr>
            <a:xfrm>
              <a:off x="709612" y="4945856"/>
              <a:ext cx="3177094" cy="228600"/>
            </a:xfrm>
            <a:prstGeom prst="rect">
              <a:avLst/>
            </a:prstGeom>
            <a:noFill/>
            <a:ln>
              <a:noFill/>
            </a:ln>
          </p:spPr>
          <p:txBody>
            <a:bodyPr wrap="none" lIns="0" tIns="0" rIns="0" bIns="0" anchor="t" anchorCtr="0">
              <a:spAutoFit/>
            </a:bodyPr>
            <a:lstStyle/>
            <a:p>
              <a:pPr algn="l"/>
              <a:r>
                <a:rPr lang="en-US" sz="1125" b="1" dirty="0">
                  <a:solidFill>
                    <a:srgbClr val="171717"/>
                  </a:solidFill>
                  <a:latin typeface="Arial"/>
                  <a:ea typeface="Microsoft YaHei"/>
                  <a:cs typeface="Arial"/>
                </a:rPr>
                <a:t>Mapping exceptions + adoption nudges</a:t>
              </a:r>
            </a:p>
          </p:txBody>
        </p:sp>
        <p:sp>
          <p:nvSpPr>
            <p:cNvPr id="33" name="TextBox 33"/>
            <p:cNvSpPr txBox="1"/>
            <p:nvPr/>
          </p:nvSpPr>
          <p:spPr>
            <a:xfrm>
              <a:off x="709612" y="5517356"/>
              <a:ext cx="4971318" cy="228600"/>
            </a:xfrm>
            <a:prstGeom prst="rect">
              <a:avLst/>
            </a:prstGeom>
            <a:noFill/>
            <a:ln>
              <a:noFill/>
            </a:ln>
          </p:spPr>
          <p:txBody>
            <a:bodyPr wrap="none" lIns="0" tIns="0" rIns="0" bIns="0" anchor="t" anchorCtr="0">
              <a:spAutoFit/>
            </a:bodyPr>
            <a:lstStyle/>
            <a:p>
              <a:pPr algn="l"/>
              <a:r>
                <a:rPr lang="en-US" sz="1125" b="1" dirty="0">
                  <a:solidFill>
                    <a:srgbClr val="171717"/>
                  </a:solidFill>
                  <a:latin typeface="Arial"/>
                  <a:ea typeface="Microsoft YaHei"/>
                  <a:cs typeface="Arial"/>
                </a:rPr>
                <a:t>Custom connectors · migrations · standalone monetization</a:t>
              </a:r>
            </a:p>
          </p:txBody>
        </p:sp>
        <p:grpSp>
          <p:nvGrpSpPr>
            <p:cNvPr id="36" name="Group 36"/>
            <p:cNvGrpSpPr/>
            <p:nvPr/>
          </p:nvGrpSpPr>
          <p:grpSpPr>
            <a:xfrm>
              <a:off x="6696075" y="2038350"/>
              <a:ext cx="228600" cy="228600"/>
              <a:chOff x="6696075" y="2038350"/>
              <a:chExt cx="228600" cy="228600"/>
            </a:xfrm>
          </p:grpSpPr>
          <p:sp>
            <p:nvSpPr>
              <p:cNvPr id="34" name="Freeform 34"/>
              <p:cNvSpPr/>
              <p:nvPr/>
            </p:nvSpPr>
            <p:spPr>
              <a:xfrm>
                <a:off x="6696075" y="2038350"/>
                <a:ext cx="228600" cy="228600"/>
              </a:xfrm>
              <a:custGeom>
                <a:avLst/>
                <a:gdLst/>
                <a:ahLst/>
                <a:cxnLst/>
                <a:rect l="l" t="t" r="r" b="b"/>
                <a:pathLst>
                  <a:path w="228600" h="228600">
                    <a:moveTo>
                      <a:pt x="0" y="114300"/>
                    </a:moveTo>
                    <a:cubicBezTo>
                      <a:pt x="0" y="177426"/>
                      <a:pt x="51174" y="228600"/>
                      <a:pt x="114300" y="228600"/>
                    </a:cubicBezTo>
                    <a:cubicBezTo>
                      <a:pt x="177426" y="228600"/>
                      <a:pt x="228600" y="177426"/>
                      <a:pt x="228600" y="114300"/>
                    </a:cubicBezTo>
                    <a:cubicBezTo>
                      <a:pt x="228600" y="51174"/>
                      <a:pt x="177426" y="0"/>
                      <a:pt x="114300" y="0"/>
                    </a:cubicBezTo>
                    <a:cubicBezTo>
                      <a:pt x="51174" y="0"/>
                      <a:pt x="0" y="51174"/>
                      <a:pt x="0" y="114300"/>
                    </a:cubicBezTo>
                  </a:path>
                </a:pathLst>
              </a:custGeom>
              <a:noFill/>
              <a:ln w="19050">
                <a:solidFill>
                  <a:srgbClr val="2F6B55"/>
                </a:solidFill>
              </a:ln>
            </p:spPr>
          </p:sp>
          <p:sp>
            <p:nvSpPr>
              <p:cNvPr id="35" name="Freeform 35"/>
              <p:cNvSpPr/>
              <p:nvPr/>
            </p:nvSpPr>
            <p:spPr>
              <a:xfrm>
                <a:off x="6772275" y="2127250"/>
                <a:ext cx="76200" cy="50800"/>
              </a:xfrm>
              <a:custGeom>
                <a:avLst/>
                <a:gdLst/>
                <a:ahLst/>
                <a:cxnLst/>
                <a:rect l="l" t="t" r="r" b="b"/>
                <a:pathLst>
                  <a:path w="76200" h="50800">
                    <a:moveTo>
                      <a:pt x="0" y="25400"/>
                    </a:moveTo>
                    <a:lnTo>
                      <a:pt x="25400" y="50800"/>
                    </a:lnTo>
                    <a:lnTo>
                      <a:pt x="76200" y="0"/>
                    </a:lnTo>
                  </a:path>
                </a:pathLst>
              </a:custGeom>
              <a:noFill/>
              <a:ln w="19050">
                <a:solidFill>
                  <a:srgbClr val="2F6B55"/>
                </a:solidFill>
              </a:ln>
            </p:spPr>
          </p:sp>
        </p:grpSp>
        <p:grpSp>
          <p:nvGrpSpPr>
            <p:cNvPr id="39" name="Group 39"/>
            <p:cNvGrpSpPr/>
            <p:nvPr/>
          </p:nvGrpSpPr>
          <p:grpSpPr>
            <a:xfrm>
              <a:off x="6696075" y="2609850"/>
              <a:ext cx="228600" cy="228600"/>
              <a:chOff x="6696075" y="2609850"/>
              <a:chExt cx="228600" cy="228600"/>
            </a:xfrm>
          </p:grpSpPr>
          <p:sp>
            <p:nvSpPr>
              <p:cNvPr id="37" name="Freeform 37"/>
              <p:cNvSpPr/>
              <p:nvPr/>
            </p:nvSpPr>
            <p:spPr>
              <a:xfrm>
                <a:off x="6696075" y="2609850"/>
                <a:ext cx="228600" cy="228600"/>
              </a:xfrm>
              <a:custGeom>
                <a:avLst/>
                <a:gdLst/>
                <a:ahLst/>
                <a:cxnLst/>
                <a:rect l="l" t="t" r="r" b="b"/>
                <a:pathLst>
                  <a:path w="228600" h="228600">
                    <a:moveTo>
                      <a:pt x="0" y="114300"/>
                    </a:moveTo>
                    <a:cubicBezTo>
                      <a:pt x="0" y="177426"/>
                      <a:pt x="51174" y="228600"/>
                      <a:pt x="114300" y="228600"/>
                    </a:cubicBezTo>
                    <a:cubicBezTo>
                      <a:pt x="177426" y="228600"/>
                      <a:pt x="228600" y="177426"/>
                      <a:pt x="228600" y="114300"/>
                    </a:cubicBezTo>
                    <a:cubicBezTo>
                      <a:pt x="228600" y="51174"/>
                      <a:pt x="177426" y="0"/>
                      <a:pt x="114300" y="0"/>
                    </a:cubicBezTo>
                    <a:cubicBezTo>
                      <a:pt x="51174" y="0"/>
                      <a:pt x="0" y="51174"/>
                      <a:pt x="0" y="114300"/>
                    </a:cubicBezTo>
                  </a:path>
                </a:pathLst>
              </a:custGeom>
              <a:noFill/>
              <a:ln w="19050">
                <a:solidFill>
                  <a:srgbClr val="2F6B55"/>
                </a:solidFill>
              </a:ln>
            </p:spPr>
          </p:sp>
          <p:sp>
            <p:nvSpPr>
              <p:cNvPr id="38" name="Freeform 38"/>
              <p:cNvSpPr/>
              <p:nvPr/>
            </p:nvSpPr>
            <p:spPr>
              <a:xfrm>
                <a:off x="6772275" y="2698750"/>
                <a:ext cx="76200" cy="50800"/>
              </a:xfrm>
              <a:custGeom>
                <a:avLst/>
                <a:gdLst/>
                <a:ahLst/>
                <a:cxnLst/>
                <a:rect l="l" t="t" r="r" b="b"/>
                <a:pathLst>
                  <a:path w="76200" h="50800">
                    <a:moveTo>
                      <a:pt x="0" y="25400"/>
                    </a:moveTo>
                    <a:lnTo>
                      <a:pt x="25400" y="50800"/>
                    </a:lnTo>
                    <a:lnTo>
                      <a:pt x="76200" y="0"/>
                    </a:lnTo>
                  </a:path>
                </a:pathLst>
              </a:custGeom>
              <a:noFill/>
              <a:ln w="19050">
                <a:solidFill>
                  <a:srgbClr val="2F6B55"/>
                </a:solidFill>
              </a:ln>
            </p:spPr>
          </p:sp>
        </p:grpSp>
        <p:grpSp>
          <p:nvGrpSpPr>
            <p:cNvPr id="42" name="Group 42"/>
            <p:cNvGrpSpPr/>
            <p:nvPr/>
          </p:nvGrpSpPr>
          <p:grpSpPr>
            <a:xfrm>
              <a:off x="6696075" y="3181350"/>
              <a:ext cx="228600" cy="228600"/>
              <a:chOff x="6696075" y="3181350"/>
              <a:chExt cx="228600" cy="228600"/>
            </a:xfrm>
          </p:grpSpPr>
          <p:sp>
            <p:nvSpPr>
              <p:cNvPr id="40" name="Freeform 40"/>
              <p:cNvSpPr/>
              <p:nvPr/>
            </p:nvSpPr>
            <p:spPr>
              <a:xfrm>
                <a:off x="6696075" y="3181350"/>
                <a:ext cx="228600" cy="228600"/>
              </a:xfrm>
              <a:custGeom>
                <a:avLst/>
                <a:gdLst/>
                <a:ahLst/>
                <a:cxnLst/>
                <a:rect l="l" t="t" r="r" b="b"/>
                <a:pathLst>
                  <a:path w="228600" h="228600">
                    <a:moveTo>
                      <a:pt x="0" y="114300"/>
                    </a:moveTo>
                    <a:cubicBezTo>
                      <a:pt x="0" y="177426"/>
                      <a:pt x="51174" y="228600"/>
                      <a:pt x="114300" y="228600"/>
                    </a:cubicBezTo>
                    <a:cubicBezTo>
                      <a:pt x="177426" y="228600"/>
                      <a:pt x="228600" y="177426"/>
                      <a:pt x="228600" y="114300"/>
                    </a:cubicBezTo>
                    <a:cubicBezTo>
                      <a:pt x="228600" y="51174"/>
                      <a:pt x="177426" y="0"/>
                      <a:pt x="114300" y="0"/>
                    </a:cubicBezTo>
                    <a:cubicBezTo>
                      <a:pt x="51174" y="0"/>
                      <a:pt x="0" y="51174"/>
                      <a:pt x="0" y="114300"/>
                    </a:cubicBezTo>
                  </a:path>
                </a:pathLst>
              </a:custGeom>
              <a:noFill/>
              <a:ln w="19050">
                <a:solidFill>
                  <a:srgbClr val="2F6B55"/>
                </a:solidFill>
              </a:ln>
            </p:spPr>
          </p:sp>
          <p:sp>
            <p:nvSpPr>
              <p:cNvPr id="41" name="Freeform 41"/>
              <p:cNvSpPr/>
              <p:nvPr/>
            </p:nvSpPr>
            <p:spPr>
              <a:xfrm>
                <a:off x="6772275" y="3270250"/>
                <a:ext cx="76200" cy="50800"/>
              </a:xfrm>
              <a:custGeom>
                <a:avLst/>
                <a:gdLst/>
                <a:ahLst/>
                <a:cxnLst/>
                <a:rect l="l" t="t" r="r" b="b"/>
                <a:pathLst>
                  <a:path w="76200" h="50800">
                    <a:moveTo>
                      <a:pt x="0" y="25400"/>
                    </a:moveTo>
                    <a:lnTo>
                      <a:pt x="25400" y="50800"/>
                    </a:lnTo>
                    <a:lnTo>
                      <a:pt x="76200" y="0"/>
                    </a:lnTo>
                  </a:path>
                </a:pathLst>
              </a:custGeom>
              <a:noFill/>
              <a:ln w="19050">
                <a:solidFill>
                  <a:srgbClr val="2F6B55"/>
                </a:solidFill>
              </a:ln>
            </p:spPr>
          </p:sp>
        </p:grpSp>
        <p:grpSp>
          <p:nvGrpSpPr>
            <p:cNvPr id="45" name="Group 45"/>
            <p:cNvGrpSpPr/>
            <p:nvPr/>
          </p:nvGrpSpPr>
          <p:grpSpPr>
            <a:xfrm>
              <a:off x="6696075" y="3752850"/>
              <a:ext cx="228600" cy="228600"/>
              <a:chOff x="6696075" y="3752850"/>
              <a:chExt cx="228600" cy="228600"/>
            </a:xfrm>
          </p:grpSpPr>
          <p:sp>
            <p:nvSpPr>
              <p:cNvPr id="43" name="Freeform 43"/>
              <p:cNvSpPr/>
              <p:nvPr/>
            </p:nvSpPr>
            <p:spPr>
              <a:xfrm>
                <a:off x="6696075" y="3752850"/>
                <a:ext cx="228600" cy="228600"/>
              </a:xfrm>
              <a:custGeom>
                <a:avLst/>
                <a:gdLst/>
                <a:ahLst/>
                <a:cxnLst/>
                <a:rect l="l" t="t" r="r" b="b"/>
                <a:pathLst>
                  <a:path w="228600" h="228600">
                    <a:moveTo>
                      <a:pt x="0" y="114300"/>
                    </a:moveTo>
                    <a:cubicBezTo>
                      <a:pt x="0" y="177426"/>
                      <a:pt x="51174" y="228600"/>
                      <a:pt x="114300" y="228600"/>
                    </a:cubicBezTo>
                    <a:cubicBezTo>
                      <a:pt x="177426" y="228600"/>
                      <a:pt x="228600" y="177426"/>
                      <a:pt x="228600" y="114300"/>
                    </a:cubicBezTo>
                    <a:cubicBezTo>
                      <a:pt x="228600" y="51174"/>
                      <a:pt x="177426" y="0"/>
                      <a:pt x="114300" y="0"/>
                    </a:cubicBezTo>
                    <a:cubicBezTo>
                      <a:pt x="51174" y="0"/>
                      <a:pt x="0" y="51174"/>
                      <a:pt x="0" y="114300"/>
                    </a:cubicBezTo>
                  </a:path>
                </a:pathLst>
              </a:custGeom>
              <a:noFill/>
              <a:ln w="19050">
                <a:solidFill>
                  <a:srgbClr val="2F6B55"/>
                </a:solidFill>
              </a:ln>
            </p:spPr>
          </p:sp>
          <p:sp>
            <p:nvSpPr>
              <p:cNvPr id="44" name="Freeform 44"/>
              <p:cNvSpPr/>
              <p:nvPr/>
            </p:nvSpPr>
            <p:spPr>
              <a:xfrm>
                <a:off x="6772275" y="3841750"/>
                <a:ext cx="76200" cy="50800"/>
              </a:xfrm>
              <a:custGeom>
                <a:avLst/>
                <a:gdLst/>
                <a:ahLst/>
                <a:cxnLst/>
                <a:rect l="l" t="t" r="r" b="b"/>
                <a:pathLst>
                  <a:path w="76200" h="50800">
                    <a:moveTo>
                      <a:pt x="0" y="25400"/>
                    </a:moveTo>
                    <a:lnTo>
                      <a:pt x="25400" y="50800"/>
                    </a:lnTo>
                    <a:lnTo>
                      <a:pt x="76200" y="0"/>
                    </a:lnTo>
                  </a:path>
                </a:pathLst>
              </a:custGeom>
              <a:noFill/>
              <a:ln w="19050">
                <a:solidFill>
                  <a:srgbClr val="2F6B55"/>
                </a:solidFill>
              </a:ln>
            </p:spPr>
          </p:sp>
        </p:grpSp>
        <p:grpSp>
          <p:nvGrpSpPr>
            <p:cNvPr id="48" name="Group 48"/>
            <p:cNvGrpSpPr/>
            <p:nvPr/>
          </p:nvGrpSpPr>
          <p:grpSpPr>
            <a:xfrm>
              <a:off x="6696075" y="4324350"/>
              <a:ext cx="228600" cy="228600"/>
              <a:chOff x="6696075" y="4324350"/>
              <a:chExt cx="228600" cy="228600"/>
            </a:xfrm>
          </p:grpSpPr>
          <p:sp>
            <p:nvSpPr>
              <p:cNvPr id="46" name="Freeform 46"/>
              <p:cNvSpPr/>
              <p:nvPr/>
            </p:nvSpPr>
            <p:spPr>
              <a:xfrm>
                <a:off x="6696075" y="4324350"/>
                <a:ext cx="228600" cy="228600"/>
              </a:xfrm>
              <a:custGeom>
                <a:avLst/>
                <a:gdLst/>
                <a:ahLst/>
                <a:cxnLst/>
                <a:rect l="l" t="t" r="r" b="b"/>
                <a:pathLst>
                  <a:path w="228600" h="228600">
                    <a:moveTo>
                      <a:pt x="0" y="114300"/>
                    </a:moveTo>
                    <a:cubicBezTo>
                      <a:pt x="0" y="177426"/>
                      <a:pt x="51174" y="228600"/>
                      <a:pt x="114300" y="228600"/>
                    </a:cubicBezTo>
                    <a:cubicBezTo>
                      <a:pt x="177426" y="228600"/>
                      <a:pt x="228600" y="177426"/>
                      <a:pt x="228600" y="114300"/>
                    </a:cubicBezTo>
                    <a:cubicBezTo>
                      <a:pt x="228600" y="51174"/>
                      <a:pt x="177426" y="0"/>
                      <a:pt x="114300" y="0"/>
                    </a:cubicBezTo>
                    <a:cubicBezTo>
                      <a:pt x="51174" y="0"/>
                      <a:pt x="0" y="51174"/>
                      <a:pt x="0" y="114300"/>
                    </a:cubicBezTo>
                  </a:path>
                </a:pathLst>
              </a:custGeom>
              <a:noFill/>
              <a:ln w="19050">
                <a:solidFill>
                  <a:srgbClr val="2F6B55"/>
                </a:solidFill>
              </a:ln>
            </p:spPr>
          </p:sp>
          <p:sp>
            <p:nvSpPr>
              <p:cNvPr id="47" name="Freeform 47"/>
              <p:cNvSpPr/>
              <p:nvPr/>
            </p:nvSpPr>
            <p:spPr>
              <a:xfrm>
                <a:off x="6772275" y="4413250"/>
                <a:ext cx="76200" cy="50800"/>
              </a:xfrm>
              <a:custGeom>
                <a:avLst/>
                <a:gdLst/>
                <a:ahLst/>
                <a:cxnLst/>
                <a:rect l="l" t="t" r="r" b="b"/>
                <a:pathLst>
                  <a:path w="76200" h="50800">
                    <a:moveTo>
                      <a:pt x="0" y="25400"/>
                    </a:moveTo>
                    <a:lnTo>
                      <a:pt x="25400" y="50800"/>
                    </a:lnTo>
                    <a:lnTo>
                      <a:pt x="76200" y="0"/>
                    </a:lnTo>
                  </a:path>
                </a:pathLst>
              </a:custGeom>
              <a:noFill/>
              <a:ln w="19050">
                <a:solidFill>
                  <a:srgbClr val="2F6B55"/>
                </a:solidFill>
              </a:ln>
            </p:spPr>
          </p:sp>
        </p:grpSp>
        <p:grpSp>
          <p:nvGrpSpPr>
            <p:cNvPr id="52" name="Group 52"/>
            <p:cNvGrpSpPr/>
            <p:nvPr/>
          </p:nvGrpSpPr>
          <p:grpSpPr>
            <a:xfrm>
              <a:off x="8531225" y="4933950"/>
              <a:ext cx="177800" cy="152400"/>
              <a:chOff x="8531225" y="4933950"/>
              <a:chExt cx="177800" cy="152400"/>
            </a:xfrm>
          </p:grpSpPr>
          <p:sp>
            <p:nvSpPr>
              <p:cNvPr id="49" name="Freeform 49"/>
              <p:cNvSpPr/>
              <p:nvPr/>
            </p:nvSpPr>
            <p:spPr>
              <a:xfrm>
                <a:off x="8531225" y="5010150"/>
                <a:ext cx="177800" cy="9525"/>
              </a:xfrm>
              <a:custGeom>
                <a:avLst/>
                <a:gdLst/>
                <a:ahLst/>
                <a:cxnLst/>
                <a:rect l="l" t="t" r="r" b="b"/>
                <a:pathLst>
                  <a:path w="177800" h="9525">
                    <a:moveTo>
                      <a:pt x="0" y="0"/>
                    </a:moveTo>
                    <a:lnTo>
                      <a:pt x="177800" y="0"/>
                    </a:lnTo>
                  </a:path>
                </a:pathLst>
              </a:custGeom>
              <a:noFill/>
              <a:ln w="19050">
                <a:solidFill>
                  <a:srgbClr val="D6A51F"/>
                </a:solidFill>
              </a:ln>
            </p:spPr>
          </p:sp>
          <p:sp>
            <p:nvSpPr>
              <p:cNvPr id="50" name="Freeform 50"/>
              <p:cNvSpPr/>
              <p:nvPr/>
            </p:nvSpPr>
            <p:spPr>
              <a:xfrm>
                <a:off x="8632825" y="5010150"/>
                <a:ext cx="76200" cy="76200"/>
              </a:xfrm>
              <a:custGeom>
                <a:avLst/>
                <a:gdLst/>
                <a:ahLst/>
                <a:cxnLst/>
                <a:rect l="l" t="t" r="r" b="b"/>
                <a:pathLst>
                  <a:path w="76200" h="76200">
                    <a:moveTo>
                      <a:pt x="0" y="76200"/>
                    </a:moveTo>
                    <a:lnTo>
                      <a:pt x="76200" y="0"/>
                    </a:lnTo>
                  </a:path>
                </a:pathLst>
              </a:custGeom>
              <a:noFill/>
              <a:ln w="19050">
                <a:solidFill>
                  <a:srgbClr val="D6A51F"/>
                </a:solidFill>
              </a:ln>
            </p:spPr>
          </p:sp>
          <p:sp>
            <p:nvSpPr>
              <p:cNvPr id="51" name="Freeform 51"/>
              <p:cNvSpPr/>
              <p:nvPr/>
            </p:nvSpPr>
            <p:spPr>
              <a:xfrm>
                <a:off x="8632825" y="4933950"/>
                <a:ext cx="76200" cy="76200"/>
              </a:xfrm>
              <a:custGeom>
                <a:avLst/>
                <a:gdLst/>
                <a:ahLst/>
                <a:cxnLst/>
                <a:rect l="l" t="t" r="r" b="b"/>
                <a:pathLst>
                  <a:path w="76200" h="76200">
                    <a:moveTo>
                      <a:pt x="0" y="0"/>
                    </a:moveTo>
                    <a:lnTo>
                      <a:pt x="76200" y="76200"/>
                    </a:lnTo>
                  </a:path>
                </a:pathLst>
              </a:custGeom>
              <a:noFill/>
              <a:ln w="19050">
                <a:solidFill>
                  <a:srgbClr val="D6A51F"/>
                </a:solidFill>
              </a:ln>
            </p:spPr>
          </p:sp>
        </p:grpSp>
        <p:grpSp>
          <p:nvGrpSpPr>
            <p:cNvPr id="55" name="Group 55"/>
            <p:cNvGrpSpPr/>
            <p:nvPr/>
          </p:nvGrpSpPr>
          <p:grpSpPr>
            <a:xfrm>
              <a:off x="10525125" y="5505450"/>
              <a:ext cx="152400" cy="152400"/>
              <a:chOff x="10525125" y="5505450"/>
              <a:chExt cx="152400" cy="152400"/>
            </a:xfrm>
          </p:grpSpPr>
          <p:sp>
            <p:nvSpPr>
              <p:cNvPr id="53" name="Freeform 53"/>
              <p:cNvSpPr/>
              <p:nvPr/>
            </p:nvSpPr>
            <p:spPr>
              <a:xfrm>
                <a:off x="10525125" y="5505450"/>
                <a:ext cx="152400" cy="152400"/>
              </a:xfrm>
              <a:custGeom>
                <a:avLst/>
                <a:gdLst/>
                <a:ahLst/>
                <a:cxnLst/>
                <a:rect l="l" t="t" r="r" b="b"/>
                <a:pathLst>
                  <a:path w="152400" h="152400">
                    <a:moveTo>
                      <a:pt x="152400" y="0"/>
                    </a:moveTo>
                    <a:lnTo>
                      <a:pt x="0" y="152400"/>
                    </a:lnTo>
                  </a:path>
                </a:pathLst>
              </a:custGeom>
              <a:noFill/>
              <a:ln w="19050">
                <a:solidFill>
                  <a:srgbClr val="B83A32"/>
                </a:solidFill>
              </a:ln>
            </p:spPr>
          </p:sp>
          <p:sp>
            <p:nvSpPr>
              <p:cNvPr id="54" name="Freeform 54"/>
              <p:cNvSpPr/>
              <p:nvPr/>
            </p:nvSpPr>
            <p:spPr>
              <a:xfrm>
                <a:off x="10525125" y="5505450"/>
                <a:ext cx="152400" cy="152400"/>
              </a:xfrm>
              <a:custGeom>
                <a:avLst/>
                <a:gdLst/>
                <a:ahLst/>
                <a:cxnLst/>
                <a:rect l="l" t="t" r="r" b="b"/>
                <a:pathLst>
                  <a:path w="152400" h="152400">
                    <a:moveTo>
                      <a:pt x="0" y="0"/>
                    </a:moveTo>
                    <a:lnTo>
                      <a:pt x="152400" y="152400"/>
                    </a:lnTo>
                  </a:path>
                </a:pathLst>
              </a:custGeom>
              <a:noFill/>
              <a:ln w="19050">
                <a:solidFill>
                  <a:srgbClr val="B83A32"/>
                </a:solidFill>
              </a:ln>
            </p:spPr>
          </p:sp>
        </p:grpSp>
      </p:grpSp>
      <p:grpSp>
        <p:nvGrpSpPr>
          <p:cNvPr id="59" name="Group 59"/>
          <p:cNvGrpSpPr/>
          <p:nvPr/>
        </p:nvGrpSpPr>
        <p:grpSpPr>
          <a:xfrm>
            <a:off x="8077200" y="1885950"/>
            <a:ext cx="3371850" cy="2724150"/>
            <a:chOff x="8077200" y="1885950"/>
            <a:chExt cx="3371850" cy="2724150"/>
          </a:xfrm>
        </p:grpSpPr>
        <p:sp>
          <p:nvSpPr>
            <p:cNvPr id="57" name="Rectangle 57"/>
            <p:cNvSpPr/>
            <p:nvPr/>
          </p:nvSpPr>
          <p:spPr>
            <a:xfrm>
              <a:off x="8077200" y="1885950"/>
              <a:ext cx="3371850" cy="2724150"/>
            </a:xfrm>
            <a:prstGeom prst="rect">
              <a:avLst/>
            </a:prstGeom>
            <a:noFill/>
            <a:ln>
              <a:noFill/>
            </a:ln>
          </p:spPr>
        </p:sp>
        <p:sp>
          <p:nvSpPr>
            <p:cNvPr id="58" name="TextBox 58"/>
            <p:cNvSpPr txBox="1"/>
            <p:nvPr/>
          </p:nvSpPr>
          <p:spPr>
            <a:xfrm>
              <a:off x="8182928" y="2060734"/>
              <a:ext cx="904399" cy="137160"/>
            </a:xfrm>
            <a:prstGeom prst="rect">
              <a:avLst/>
            </a:prstGeom>
            <a:noFill/>
            <a:ln>
              <a:noFill/>
            </a:ln>
          </p:spPr>
          <p:txBody>
            <a:bodyPr wrap="none" lIns="0" tIns="0" rIns="0" bIns="0" anchor="t" anchorCtr="0">
              <a:spAutoFit/>
            </a:bodyPr>
            <a:lstStyle/>
            <a:p>
              <a:pPr algn="l"/>
              <a:r>
                <a:rPr lang="en-US" sz="675" dirty="0">
                  <a:solidFill>
                    <a:srgbClr val="817C72"/>
                  </a:solidFill>
                  <a:latin typeface="Consolas"/>
                  <a:ea typeface="Microsoft YaHei"/>
                  <a:cs typeface="Consolas"/>
                </a:rPr>
                <a:t>CONTROL PRINCIPLE</a:t>
              </a:r>
            </a:p>
          </p:txBody>
        </p:sp>
      </p:grpSp>
      <p:grpSp>
        <p:nvGrpSpPr>
          <p:cNvPr id="62" name="Group 62"/>
          <p:cNvGrpSpPr/>
          <p:nvPr/>
        </p:nvGrpSpPr>
        <p:grpSpPr>
          <a:xfrm>
            <a:off x="334328" y="6438900"/>
            <a:ext cx="11514772" cy="228600"/>
            <a:chOff x="334328" y="6438900"/>
            <a:chExt cx="11514772" cy="228600"/>
          </a:xfrm>
        </p:grpSpPr>
        <p:sp>
          <p:nvSpPr>
            <p:cNvPr id="60" name="Rectangle 60"/>
            <p:cNvSpPr/>
            <p:nvPr/>
          </p:nvSpPr>
          <p:spPr>
            <a:xfrm>
              <a:off x="342900" y="6438900"/>
              <a:ext cx="11506200" cy="228600"/>
            </a:xfrm>
            <a:prstGeom prst="rect">
              <a:avLst/>
            </a:prstGeom>
            <a:noFill/>
            <a:ln>
              <a:noFill/>
            </a:ln>
          </p:spPr>
        </p:sp>
        <p:sp>
          <p:nvSpPr>
            <p:cNvPr id="61" name="TextBox 61"/>
            <p:cNvSpPr txBox="1"/>
            <p:nvPr/>
          </p:nvSpPr>
          <p:spPr>
            <a:xfrm>
              <a:off x="334328" y="6518434"/>
              <a:ext cx="3684460" cy="137160"/>
            </a:xfrm>
            <a:prstGeom prst="rect">
              <a:avLst/>
            </a:prstGeom>
            <a:noFill/>
            <a:ln>
              <a:noFill/>
            </a:ln>
          </p:spPr>
          <p:txBody>
            <a:bodyPr wrap="none" lIns="0" tIns="0" rIns="0" bIns="0" anchor="t" anchorCtr="0">
              <a:spAutoFit/>
            </a:bodyPr>
            <a:lstStyle/>
            <a:p>
              <a:pPr algn="l"/>
              <a:r>
                <a:rPr lang="en-US" sz="675" dirty="0">
                  <a:solidFill>
                    <a:srgbClr val="817C72"/>
                  </a:solidFill>
                  <a:latin typeface="Arial"/>
                  <a:ea typeface="Microsoft YaHei"/>
                  <a:cs typeface="Arial"/>
                </a:rPr>
                <a:t>ANALYSIS · Scope derived from synthetic evidence; not a committed roadmap</a:t>
              </a: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171717"/>
            </a:solidFill>
            <a:ln>
              <a:noFill/>
            </a:ln>
          </p:spPr>
        </p:sp>
        <p:sp>
          <p:nvSpPr>
            <p:cNvPr id="3" name="Line 3"/>
            <p:cNvSpPr/>
            <p:nvPr/>
          </p:nvSpPr>
          <p:spPr>
            <a:xfrm>
              <a:off x="342900" y="419100"/>
              <a:ext cx="11506200" cy="9525"/>
            </a:xfrm>
            <a:custGeom>
              <a:avLst/>
              <a:gdLst/>
              <a:ahLst/>
              <a:cxnLst/>
              <a:rect l="l" t="t" r="r" b="b"/>
              <a:pathLst>
                <a:path w="11506200" h="9525">
                  <a:moveTo>
                    <a:pt x="0" y="0"/>
                  </a:moveTo>
                  <a:lnTo>
                    <a:pt x="11506200" y="0"/>
                  </a:lnTo>
                </a:path>
              </a:pathLst>
            </a:custGeom>
            <a:noFill/>
            <a:ln w="9525">
              <a:solidFill>
                <a:srgbClr val="B9B5AC"/>
              </a:solidFill>
            </a:ln>
          </p:spPr>
        </p:sp>
      </p:grpSp>
      <p:grpSp>
        <p:nvGrpSpPr>
          <p:cNvPr id="9" name="Group 9"/>
          <p:cNvGrpSpPr/>
          <p:nvPr/>
        </p:nvGrpSpPr>
        <p:grpSpPr>
          <a:xfrm>
            <a:off x="309562" y="171450"/>
            <a:ext cx="13370004" cy="916781"/>
            <a:chOff x="309562" y="171450"/>
            <a:chExt cx="13370004" cy="916781"/>
          </a:xfrm>
        </p:grpSpPr>
        <p:sp>
          <p:nvSpPr>
            <p:cNvPr id="5" name="Rectangle 5"/>
            <p:cNvSpPr/>
            <p:nvPr/>
          </p:nvSpPr>
          <p:spPr>
            <a:xfrm>
              <a:off x="342900" y="171450"/>
              <a:ext cx="11506200" cy="914400"/>
            </a:xfrm>
            <a:prstGeom prst="rect">
              <a:avLst/>
            </a:prstGeom>
            <a:noFill/>
            <a:ln>
              <a:noFill/>
            </a:ln>
          </p:spPr>
        </p:sp>
        <p:sp>
          <p:nvSpPr>
            <p:cNvPr id="6" name="TextBox 6"/>
            <p:cNvSpPr txBox="1"/>
            <p:nvPr/>
          </p:nvSpPr>
          <p:spPr>
            <a:xfrm>
              <a:off x="334328" y="231934"/>
              <a:ext cx="1392388" cy="137160"/>
            </a:xfrm>
            <a:prstGeom prst="rect">
              <a:avLst/>
            </a:prstGeom>
            <a:noFill/>
            <a:ln>
              <a:noFill/>
            </a:ln>
          </p:spPr>
          <p:txBody>
            <a:bodyPr wrap="none" lIns="0" tIns="0" rIns="0" bIns="0" anchor="t" anchorCtr="0">
              <a:spAutoFit/>
            </a:bodyPr>
            <a:lstStyle/>
            <a:p>
              <a:pPr algn="l"/>
              <a:r>
                <a:rPr lang="en-US" sz="675" dirty="0">
                  <a:solidFill>
                    <a:srgbClr val="B9B5AC"/>
                  </a:solidFill>
                  <a:latin typeface="Consolas"/>
                  <a:ea typeface="Microsoft YaHei"/>
                  <a:cs typeface="Consolas"/>
                </a:rPr>
                <a:t>10 · BUSINESS CASE · ANALYSIS</a:t>
              </a:r>
            </a:p>
          </p:txBody>
        </p:sp>
        <p:sp>
          <p:nvSpPr>
            <p:cNvPr id="7" name="TextBox 7"/>
            <p:cNvSpPr txBox="1"/>
            <p:nvPr/>
          </p:nvSpPr>
          <p:spPr>
            <a:xfrm>
              <a:off x="11559564" y="231934"/>
              <a:ext cx="298109" cy="137160"/>
            </a:xfrm>
            <a:prstGeom prst="rect">
              <a:avLst/>
            </a:prstGeom>
            <a:noFill/>
            <a:ln>
              <a:noFill/>
            </a:ln>
          </p:spPr>
          <p:txBody>
            <a:bodyPr wrap="none" lIns="0" tIns="0" rIns="0" bIns="0" anchor="t" anchorCtr="0">
              <a:spAutoFit/>
            </a:bodyPr>
            <a:lstStyle/>
            <a:p>
              <a:pPr algn="r"/>
              <a:r>
                <a:rPr lang="en-US" sz="675" dirty="0">
                  <a:solidFill>
                    <a:srgbClr val="817C72"/>
                  </a:solidFill>
                  <a:latin typeface="Consolas"/>
                  <a:ea typeface="Microsoft YaHei"/>
                  <a:cs typeface="Consolas"/>
                </a:rPr>
                <a:t>10 / 12</a:t>
              </a:r>
            </a:p>
          </p:txBody>
        </p:sp>
        <p:sp>
          <p:nvSpPr>
            <p:cNvPr id="8" name="TextBox 8"/>
            <p:cNvSpPr txBox="1"/>
            <p:nvPr/>
          </p:nvSpPr>
          <p:spPr>
            <a:xfrm>
              <a:off x="309562" y="554831"/>
              <a:ext cx="13370004" cy="533400"/>
            </a:xfrm>
            <a:prstGeom prst="rect">
              <a:avLst/>
            </a:prstGeom>
            <a:noFill/>
            <a:ln>
              <a:noFill/>
            </a:ln>
          </p:spPr>
          <p:txBody>
            <a:bodyPr wrap="none" lIns="0" tIns="0" rIns="0" bIns="0" anchor="t" anchorCtr="0">
              <a:spAutoFit/>
            </a:bodyPr>
            <a:lstStyle/>
            <a:p>
              <a:pPr algn="l"/>
              <a:r>
                <a:rPr lang="en-US" sz="2625" dirty="0">
                  <a:solidFill>
                    <a:srgbClr val="FFFFFF"/>
                  </a:solidFill>
                  <a:latin typeface="Georgia"/>
                  <a:ea typeface="SimSun"/>
                  <a:cs typeface="Georgia"/>
                </a:rPr>
                <a:t>The upside can clear one quarter of investment—but only as a scenario.</a:t>
              </a:r>
            </a:p>
          </p:txBody>
        </p:sp>
      </p:grpSp>
      <p:grpSp>
        <p:nvGrpSpPr>
          <p:cNvPr id="16" name="Group 16"/>
          <p:cNvGrpSpPr/>
          <p:nvPr/>
        </p:nvGrpSpPr>
        <p:grpSpPr>
          <a:xfrm>
            <a:off x="476250" y="1428750"/>
            <a:ext cx="6286500" cy="3505200"/>
            <a:chOff x="476250" y="1428750"/>
            <a:chExt cx="6286500" cy="3505200"/>
          </a:xfrm>
        </p:grpSpPr>
        <p:sp>
          <p:nvSpPr>
            <p:cNvPr id="10" name="Rectangle 10"/>
            <p:cNvSpPr/>
            <p:nvPr/>
          </p:nvSpPr>
          <p:spPr>
            <a:xfrm>
              <a:off x="476250" y="1428750"/>
              <a:ext cx="6286500" cy="3505200"/>
            </a:xfrm>
            <a:prstGeom prst="rect">
              <a:avLst/>
            </a:prstGeom>
            <a:noFill/>
            <a:ln>
              <a:noFill/>
            </a:ln>
          </p:spPr>
        </p:sp>
        <p:sp>
          <p:nvSpPr>
            <p:cNvPr id="11" name="TextBox 11"/>
            <p:cNvSpPr txBox="1"/>
            <p:nvPr/>
          </p:nvSpPr>
          <p:spPr>
            <a:xfrm>
              <a:off x="617220" y="1941195"/>
              <a:ext cx="2875216" cy="182880"/>
            </a:xfrm>
            <a:prstGeom prst="rect">
              <a:avLst/>
            </a:prstGeom>
            <a:noFill/>
            <a:ln>
              <a:noFill/>
            </a:ln>
          </p:spPr>
          <p:txBody>
            <a:bodyPr wrap="none" lIns="0" tIns="0" rIns="0" bIns="0" anchor="t" anchorCtr="0">
              <a:spAutoFit/>
            </a:bodyPr>
            <a:lstStyle/>
            <a:p>
              <a:pPr algn="l"/>
              <a:r>
                <a:rPr lang="en-US" sz="900" dirty="0">
                  <a:solidFill>
                    <a:srgbClr val="D6A51F"/>
                  </a:solidFill>
                  <a:latin typeface="Consolas"/>
                  <a:ea typeface="Microsoft YaHei"/>
                  <a:cs typeface="Consolas"/>
                </a:rPr>
                <a:t>DIRECTIONAL ANNUALIZED GROSS-MARGIN UPSIDE</a:t>
              </a:r>
            </a:p>
          </p:txBody>
        </p:sp>
        <p:sp>
          <p:nvSpPr>
            <p:cNvPr id="12" name="TextBox 12"/>
            <p:cNvSpPr txBox="1"/>
            <p:nvPr/>
          </p:nvSpPr>
          <p:spPr>
            <a:xfrm>
              <a:off x="546735" y="2351722"/>
              <a:ext cx="2636639" cy="1310640"/>
            </a:xfrm>
            <a:prstGeom prst="rect">
              <a:avLst/>
            </a:prstGeom>
            <a:noFill/>
            <a:ln>
              <a:noFill/>
            </a:ln>
          </p:spPr>
          <p:txBody>
            <a:bodyPr wrap="none" lIns="0" tIns="0" rIns="0" bIns="0" anchor="t" anchorCtr="0">
              <a:spAutoFit/>
            </a:bodyPr>
            <a:lstStyle/>
            <a:p>
              <a:pPr algn="l"/>
              <a:r>
                <a:rPr lang="en-US" sz="6450" b="1" dirty="0">
                  <a:solidFill>
                    <a:srgbClr val="FFFFFF"/>
                  </a:solidFill>
                  <a:latin typeface="Consolas"/>
                  <a:ea typeface="Microsoft YaHei"/>
                  <a:cs typeface="Consolas"/>
                </a:rPr>
                <a:t>$319K</a:t>
              </a:r>
            </a:p>
          </p:txBody>
        </p:sp>
        <p:sp>
          <p:nvSpPr>
            <p:cNvPr id="13" name="TextBox 13"/>
            <p:cNvSpPr txBox="1"/>
            <p:nvPr/>
          </p:nvSpPr>
          <p:spPr>
            <a:xfrm>
              <a:off x="641032" y="3324701"/>
              <a:ext cx="4813030" cy="411480"/>
            </a:xfrm>
            <a:prstGeom prst="rect">
              <a:avLst/>
            </a:prstGeom>
            <a:noFill/>
            <a:ln>
              <a:noFill/>
            </a:ln>
          </p:spPr>
          <p:txBody>
            <a:bodyPr wrap="none" lIns="0" tIns="0" rIns="0" bIns="0" anchor="t" anchorCtr="0">
              <a:spAutoFit/>
            </a:bodyPr>
            <a:lstStyle/>
            <a:p>
              <a:pPr algn="l"/>
              <a:r>
                <a:rPr lang="en-US" sz="2025" dirty="0">
                  <a:solidFill>
                    <a:srgbClr val="FFFFFF"/>
                  </a:solidFill>
                  <a:latin typeface="Georgia"/>
                  <a:ea typeface="SimSun"/>
                  <a:cs typeface="Georgia"/>
                </a:rPr>
                <a:t>versus a $240K quarter-one build</a:t>
              </a:r>
            </a:p>
          </p:txBody>
        </p:sp>
        <p:sp>
          <p:nvSpPr>
            <p:cNvPr id="14" name="TextBox 14"/>
            <p:cNvSpPr txBox="1"/>
            <p:nvPr/>
          </p:nvSpPr>
          <p:spPr>
            <a:xfrm>
              <a:off x="652462" y="3879056"/>
              <a:ext cx="4366260" cy="228600"/>
            </a:xfrm>
            <a:prstGeom prst="rect">
              <a:avLst/>
            </a:prstGeom>
            <a:noFill/>
            <a:ln>
              <a:noFill/>
            </a:ln>
          </p:spPr>
          <p:txBody>
            <a:bodyPr wrap="none" lIns="0" tIns="0" rIns="0" bIns="0" anchor="t" anchorCtr="0">
              <a:spAutoFit/>
            </a:bodyPr>
            <a:lstStyle/>
            <a:p>
              <a:pPr algn="l"/>
              <a:r>
                <a:rPr lang="en-US" sz="1125" dirty="0">
                  <a:solidFill>
                    <a:srgbClr val="B9B5AC"/>
                  </a:solidFill>
                  <a:latin typeface="Arial"/>
                  <a:ea typeface="Microsoft YaHei"/>
                  <a:cs typeface="Arial"/>
                </a:rPr>
                <a:t>115 more activated accounts → 38 directional retained.</a:t>
              </a:r>
            </a:p>
          </p:txBody>
        </p:sp>
        <p:sp>
          <p:nvSpPr>
            <p:cNvPr id="15" name="TextBox 15"/>
            <p:cNvSpPr txBox="1"/>
            <p:nvPr/>
          </p:nvSpPr>
          <p:spPr>
            <a:xfrm>
              <a:off x="652462" y="4126706"/>
              <a:ext cx="4144447" cy="228600"/>
            </a:xfrm>
            <a:prstGeom prst="rect">
              <a:avLst/>
            </a:prstGeom>
            <a:noFill/>
            <a:ln>
              <a:noFill/>
            </a:ln>
          </p:spPr>
          <p:txBody>
            <a:bodyPr wrap="none" lIns="0" tIns="0" rIns="0" bIns="0" anchor="t" anchorCtr="0">
              <a:spAutoFit/>
            </a:bodyPr>
            <a:lstStyle/>
            <a:p>
              <a:pPr algn="l"/>
              <a:r>
                <a:rPr lang="en-US" sz="1125" dirty="0">
                  <a:solidFill>
                    <a:srgbClr val="B9B5AC"/>
                  </a:solidFill>
                  <a:latin typeface="Arial"/>
                  <a:ea typeface="Microsoft YaHei"/>
                  <a:cs typeface="Arial"/>
                </a:rPr>
                <a:t>This is a scenario—not a forecast or a causal claim.</a:t>
              </a:r>
            </a:p>
          </p:txBody>
        </p:sp>
      </p:grpSp>
      <p:grpSp>
        <p:nvGrpSpPr>
          <p:cNvPr id="33" name="Group 33"/>
          <p:cNvGrpSpPr/>
          <p:nvPr/>
        </p:nvGrpSpPr>
        <p:grpSpPr>
          <a:xfrm>
            <a:off x="7048500" y="1428750"/>
            <a:ext cx="4800600" cy="4000500"/>
            <a:chOff x="7048500" y="1428750"/>
            <a:chExt cx="4800600" cy="4000500"/>
          </a:xfrm>
        </p:grpSpPr>
        <p:sp>
          <p:nvSpPr>
            <p:cNvPr id="17" name="Rectangle 17"/>
            <p:cNvSpPr/>
            <p:nvPr/>
          </p:nvSpPr>
          <p:spPr>
            <a:xfrm>
              <a:off x="7048500" y="1428750"/>
              <a:ext cx="4800600" cy="4000500"/>
            </a:xfrm>
            <a:prstGeom prst="rect">
              <a:avLst/>
            </a:prstGeom>
            <a:solidFill>
              <a:srgbClr val="F4F2EE"/>
            </a:solidFill>
            <a:ln>
              <a:noFill/>
            </a:ln>
          </p:spPr>
        </p:sp>
        <p:sp>
          <p:nvSpPr>
            <p:cNvPr id="18" name="TextBox 18"/>
            <p:cNvSpPr txBox="1"/>
            <p:nvPr/>
          </p:nvSpPr>
          <p:spPr>
            <a:xfrm>
              <a:off x="7304722" y="1663541"/>
              <a:ext cx="1352383" cy="167640"/>
            </a:xfrm>
            <a:prstGeom prst="rect">
              <a:avLst/>
            </a:prstGeom>
            <a:noFill/>
            <a:ln>
              <a:noFill/>
            </a:ln>
          </p:spPr>
          <p:txBody>
            <a:bodyPr wrap="none" lIns="0" tIns="0" rIns="0" bIns="0" anchor="t" anchorCtr="0">
              <a:spAutoFit/>
            </a:bodyPr>
            <a:lstStyle/>
            <a:p>
              <a:pPr algn="l"/>
              <a:r>
                <a:rPr lang="en-US" sz="825" dirty="0">
                  <a:solidFill>
                    <a:srgbClr val="B83A32"/>
                  </a:solidFill>
                  <a:latin typeface="Consolas"/>
                  <a:ea typeface="Microsoft YaHei"/>
                  <a:cs typeface="Consolas"/>
                </a:rPr>
                <a:t>ASSUMPTIONS TO PROVE</a:t>
              </a:r>
            </a:p>
          </p:txBody>
        </p:sp>
        <p:sp>
          <p:nvSpPr>
            <p:cNvPr id="19" name="Line 19"/>
            <p:cNvSpPr/>
            <p:nvPr/>
          </p:nvSpPr>
          <p:spPr>
            <a:xfrm>
              <a:off x="7315200" y="1924050"/>
              <a:ext cx="4248150" cy="9525"/>
            </a:xfrm>
            <a:custGeom>
              <a:avLst/>
              <a:gdLst/>
              <a:ahLst/>
              <a:cxnLst/>
              <a:rect l="l" t="t" r="r" b="b"/>
              <a:pathLst>
                <a:path w="4248150" h="9525">
                  <a:moveTo>
                    <a:pt x="0" y="0"/>
                  </a:moveTo>
                  <a:lnTo>
                    <a:pt x="4248150" y="0"/>
                  </a:lnTo>
                </a:path>
              </a:pathLst>
            </a:custGeom>
            <a:noFill/>
            <a:ln w="9525">
              <a:solidFill>
                <a:srgbClr val="B9B5AC"/>
              </a:solidFill>
            </a:ln>
          </p:spPr>
        </p:sp>
        <p:sp>
          <p:nvSpPr>
            <p:cNvPr id="20" name="TextBox 20"/>
            <p:cNvSpPr txBox="1"/>
            <p:nvPr/>
          </p:nvSpPr>
          <p:spPr>
            <a:xfrm>
              <a:off x="7300912" y="2183606"/>
              <a:ext cx="1426000" cy="228600"/>
            </a:xfrm>
            <a:prstGeom prst="rect">
              <a:avLst/>
            </a:prstGeom>
            <a:noFill/>
            <a:ln>
              <a:noFill/>
            </a:ln>
          </p:spPr>
          <p:txBody>
            <a:bodyPr wrap="none" lIns="0" tIns="0" rIns="0" bIns="0" anchor="t" anchorCtr="0">
              <a:spAutoFit/>
            </a:bodyPr>
            <a:lstStyle/>
            <a:p>
              <a:pPr algn="l"/>
              <a:r>
                <a:rPr lang="en-US" sz="1125" b="1" dirty="0">
                  <a:solidFill>
                    <a:srgbClr val="171717"/>
                  </a:solidFill>
                  <a:latin typeface="Arial"/>
                  <a:ea typeface="Microsoft YaHei"/>
                  <a:cs typeface="Arial"/>
                </a:rPr>
                <a:t>Activation uplift</a:t>
              </a:r>
            </a:p>
          </p:txBody>
        </p:sp>
        <p:sp>
          <p:nvSpPr>
            <p:cNvPr id="21" name="TextBox 21"/>
            <p:cNvSpPr txBox="1"/>
            <p:nvPr/>
          </p:nvSpPr>
          <p:spPr>
            <a:xfrm>
              <a:off x="10134981" y="2175510"/>
              <a:ext cx="1195959" cy="243840"/>
            </a:xfrm>
            <a:prstGeom prst="rect">
              <a:avLst/>
            </a:prstGeom>
            <a:noFill/>
            <a:ln>
              <a:noFill/>
            </a:ln>
          </p:spPr>
          <p:txBody>
            <a:bodyPr wrap="none" lIns="0" tIns="0" rIns="0" bIns="0" anchor="t" anchorCtr="0">
              <a:spAutoFit/>
            </a:bodyPr>
            <a:lstStyle/>
            <a:p>
              <a:pPr algn="r"/>
              <a:r>
                <a:rPr lang="en-US" sz="1200" dirty="0">
                  <a:solidFill>
                    <a:srgbClr val="171717"/>
                  </a:solidFill>
                  <a:latin typeface="Consolas"/>
                  <a:ea typeface="Microsoft YaHei"/>
                  <a:cs typeface="Consolas"/>
                </a:rPr>
                <a:t>26.4% → 36.0%</a:t>
              </a:r>
            </a:p>
          </p:txBody>
        </p:sp>
        <p:sp>
          <p:nvSpPr>
            <p:cNvPr id="22" name="TextBox 22"/>
            <p:cNvSpPr txBox="1"/>
            <p:nvPr/>
          </p:nvSpPr>
          <p:spPr>
            <a:xfrm>
              <a:off x="7300912" y="2659856"/>
              <a:ext cx="1736538" cy="228600"/>
            </a:xfrm>
            <a:prstGeom prst="rect">
              <a:avLst/>
            </a:prstGeom>
            <a:noFill/>
            <a:ln>
              <a:noFill/>
            </a:ln>
          </p:spPr>
          <p:txBody>
            <a:bodyPr wrap="none" lIns="0" tIns="0" rIns="0" bIns="0" anchor="t" anchorCtr="0">
              <a:spAutoFit/>
            </a:bodyPr>
            <a:lstStyle/>
            <a:p>
              <a:pPr algn="l"/>
              <a:r>
                <a:rPr lang="en-US" sz="1125" b="1" dirty="0">
                  <a:solidFill>
                    <a:srgbClr val="171717"/>
                  </a:solidFill>
                  <a:latin typeface="Arial"/>
                  <a:ea typeface="Microsoft YaHei"/>
                  <a:cs typeface="Arial"/>
                </a:rPr>
                <a:t>Annual new accounts</a:t>
              </a:r>
            </a:p>
          </p:txBody>
        </p:sp>
        <p:sp>
          <p:nvSpPr>
            <p:cNvPr id="23" name="TextBox 23"/>
            <p:cNvSpPr txBox="1"/>
            <p:nvPr/>
          </p:nvSpPr>
          <p:spPr>
            <a:xfrm>
              <a:off x="10862310" y="2651760"/>
              <a:ext cx="468630" cy="243840"/>
            </a:xfrm>
            <a:prstGeom prst="rect">
              <a:avLst/>
            </a:prstGeom>
            <a:noFill/>
            <a:ln>
              <a:noFill/>
            </a:ln>
          </p:spPr>
          <p:txBody>
            <a:bodyPr wrap="none" lIns="0" tIns="0" rIns="0" bIns="0" anchor="t" anchorCtr="0">
              <a:spAutoFit/>
            </a:bodyPr>
            <a:lstStyle/>
            <a:p>
              <a:pPr algn="r"/>
              <a:r>
                <a:rPr lang="en-US" sz="1200" dirty="0">
                  <a:solidFill>
                    <a:srgbClr val="171717"/>
                  </a:solidFill>
                  <a:latin typeface="Consolas"/>
                  <a:ea typeface="Microsoft YaHei"/>
                  <a:cs typeface="Consolas"/>
                </a:rPr>
                <a:t>1,200</a:t>
              </a:r>
            </a:p>
          </p:txBody>
        </p:sp>
        <p:sp>
          <p:nvSpPr>
            <p:cNvPr id="24" name="TextBox 24"/>
            <p:cNvSpPr txBox="1"/>
            <p:nvPr/>
          </p:nvSpPr>
          <p:spPr>
            <a:xfrm>
              <a:off x="7300912" y="3136106"/>
              <a:ext cx="1848677" cy="228600"/>
            </a:xfrm>
            <a:prstGeom prst="rect">
              <a:avLst/>
            </a:prstGeom>
            <a:noFill/>
            <a:ln>
              <a:noFill/>
            </a:ln>
          </p:spPr>
          <p:txBody>
            <a:bodyPr wrap="none" lIns="0" tIns="0" rIns="0" bIns="0" anchor="t" anchorCtr="0">
              <a:spAutoFit/>
            </a:bodyPr>
            <a:lstStyle/>
            <a:p>
              <a:pPr algn="l"/>
              <a:r>
                <a:rPr lang="en-US" sz="1125" b="1" dirty="0">
                  <a:solidFill>
                    <a:srgbClr val="171717"/>
                  </a:solidFill>
                  <a:latin typeface="Arial"/>
                  <a:ea typeface="Microsoft YaHei"/>
                  <a:cs typeface="Arial"/>
                </a:rPr>
                <a:t>Retention association</a:t>
              </a:r>
            </a:p>
          </p:txBody>
        </p:sp>
        <p:sp>
          <p:nvSpPr>
            <p:cNvPr id="25" name="TextBox 25"/>
            <p:cNvSpPr txBox="1"/>
            <p:nvPr/>
          </p:nvSpPr>
          <p:spPr>
            <a:xfrm>
              <a:off x="10476738" y="3128010"/>
              <a:ext cx="854202" cy="243840"/>
            </a:xfrm>
            <a:prstGeom prst="rect">
              <a:avLst/>
            </a:prstGeom>
            <a:noFill/>
            <a:ln>
              <a:noFill/>
            </a:ln>
          </p:spPr>
          <p:txBody>
            <a:bodyPr wrap="none" lIns="0" tIns="0" rIns="0" bIns="0" anchor="t" anchorCtr="0">
              <a:spAutoFit/>
            </a:bodyPr>
            <a:lstStyle/>
            <a:p>
              <a:pPr algn="r"/>
              <a:r>
                <a:rPr lang="en-US" sz="1200" dirty="0">
                  <a:solidFill>
                    <a:srgbClr val="171717"/>
                  </a:solidFill>
                  <a:latin typeface="Consolas"/>
                  <a:ea typeface="Microsoft YaHei"/>
                  <a:cs typeface="Consolas"/>
                </a:rPr>
                <a:t>+33.4 pts</a:t>
              </a:r>
            </a:p>
          </p:txBody>
        </p:sp>
        <p:sp>
          <p:nvSpPr>
            <p:cNvPr id="26" name="TextBox 26"/>
            <p:cNvSpPr txBox="1"/>
            <p:nvPr/>
          </p:nvSpPr>
          <p:spPr>
            <a:xfrm>
              <a:off x="7300912" y="3612356"/>
              <a:ext cx="1848677" cy="228600"/>
            </a:xfrm>
            <a:prstGeom prst="rect">
              <a:avLst/>
            </a:prstGeom>
            <a:noFill/>
            <a:ln>
              <a:noFill/>
            </a:ln>
          </p:spPr>
          <p:txBody>
            <a:bodyPr wrap="none" lIns="0" tIns="0" rIns="0" bIns="0" anchor="t" anchorCtr="0">
              <a:spAutoFit/>
            </a:bodyPr>
            <a:lstStyle/>
            <a:p>
              <a:pPr algn="l"/>
              <a:r>
                <a:rPr lang="en-US" sz="1125" b="1" dirty="0">
                  <a:solidFill>
                    <a:srgbClr val="171717"/>
                  </a:solidFill>
                  <a:latin typeface="Arial"/>
                  <a:ea typeface="Microsoft YaHei"/>
                  <a:cs typeface="Arial"/>
                </a:rPr>
                <a:t>Annual contract value</a:t>
              </a:r>
            </a:p>
          </p:txBody>
        </p:sp>
        <p:sp>
          <p:nvSpPr>
            <p:cNvPr id="27" name="TextBox 27"/>
            <p:cNvSpPr txBox="1"/>
            <p:nvPr/>
          </p:nvSpPr>
          <p:spPr>
            <a:xfrm>
              <a:off x="10958703" y="3604260"/>
              <a:ext cx="372237" cy="243840"/>
            </a:xfrm>
            <a:prstGeom prst="rect">
              <a:avLst/>
            </a:prstGeom>
            <a:noFill/>
            <a:ln>
              <a:noFill/>
            </a:ln>
          </p:spPr>
          <p:txBody>
            <a:bodyPr wrap="none" lIns="0" tIns="0" rIns="0" bIns="0" anchor="t" anchorCtr="0">
              <a:spAutoFit/>
            </a:bodyPr>
            <a:lstStyle/>
            <a:p>
              <a:pPr algn="r"/>
              <a:r>
                <a:rPr lang="en-US" sz="1200" dirty="0">
                  <a:solidFill>
                    <a:srgbClr val="171717"/>
                  </a:solidFill>
                  <a:latin typeface="Consolas"/>
                  <a:ea typeface="Microsoft YaHei"/>
                  <a:cs typeface="Consolas"/>
                </a:rPr>
                <a:t>$12K</a:t>
              </a:r>
            </a:p>
          </p:txBody>
        </p:sp>
        <p:sp>
          <p:nvSpPr>
            <p:cNvPr id="28" name="TextBox 28"/>
            <p:cNvSpPr txBox="1"/>
            <p:nvPr/>
          </p:nvSpPr>
          <p:spPr>
            <a:xfrm>
              <a:off x="7300912" y="4088606"/>
              <a:ext cx="1693408" cy="228600"/>
            </a:xfrm>
            <a:prstGeom prst="rect">
              <a:avLst/>
            </a:prstGeom>
            <a:noFill/>
            <a:ln>
              <a:noFill/>
            </a:ln>
          </p:spPr>
          <p:txBody>
            <a:bodyPr wrap="none" lIns="0" tIns="0" rIns="0" bIns="0" anchor="t" anchorCtr="0">
              <a:spAutoFit/>
            </a:bodyPr>
            <a:lstStyle/>
            <a:p>
              <a:pPr algn="l"/>
              <a:r>
                <a:rPr lang="en-US" sz="1125" b="1" dirty="0">
                  <a:solidFill>
                    <a:srgbClr val="171717"/>
                  </a:solidFill>
                  <a:latin typeface="Arial"/>
                  <a:ea typeface="Microsoft YaHei"/>
                  <a:cs typeface="Arial"/>
                </a:rPr>
                <a:t>Contribution margin</a:t>
              </a:r>
            </a:p>
          </p:txBody>
        </p:sp>
        <p:sp>
          <p:nvSpPr>
            <p:cNvPr id="29" name="TextBox 29"/>
            <p:cNvSpPr txBox="1"/>
            <p:nvPr/>
          </p:nvSpPr>
          <p:spPr>
            <a:xfrm>
              <a:off x="11011281" y="4080510"/>
              <a:ext cx="319659" cy="243840"/>
            </a:xfrm>
            <a:prstGeom prst="rect">
              <a:avLst/>
            </a:prstGeom>
            <a:noFill/>
            <a:ln>
              <a:noFill/>
            </a:ln>
          </p:spPr>
          <p:txBody>
            <a:bodyPr wrap="none" lIns="0" tIns="0" rIns="0" bIns="0" anchor="t" anchorCtr="0">
              <a:spAutoFit/>
            </a:bodyPr>
            <a:lstStyle/>
            <a:p>
              <a:pPr algn="r"/>
              <a:r>
                <a:rPr lang="en-US" sz="1200" dirty="0">
                  <a:solidFill>
                    <a:srgbClr val="171717"/>
                  </a:solidFill>
                  <a:latin typeface="Consolas"/>
                  <a:ea typeface="Microsoft YaHei"/>
                  <a:cs typeface="Consolas"/>
                </a:rPr>
                <a:t>70%</a:t>
              </a:r>
            </a:p>
          </p:txBody>
        </p:sp>
        <p:sp>
          <p:nvSpPr>
            <p:cNvPr id="30" name="Rectangle 30"/>
            <p:cNvSpPr/>
            <p:nvPr/>
          </p:nvSpPr>
          <p:spPr>
            <a:xfrm>
              <a:off x="7315200" y="4552950"/>
              <a:ext cx="4000500" cy="552450"/>
            </a:xfrm>
            <a:prstGeom prst="rect">
              <a:avLst/>
            </a:prstGeom>
            <a:solidFill>
              <a:srgbClr val="F4E7B0"/>
            </a:solidFill>
            <a:ln>
              <a:noFill/>
            </a:ln>
          </p:spPr>
        </p:sp>
        <p:sp>
          <p:nvSpPr>
            <p:cNvPr id="31" name="TextBox 31"/>
            <p:cNvSpPr txBox="1"/>
            <p:nvPr/>
          </p:nvSpPr>
          <p:spPr>
            <a:xfrm>
              <a:off x="7477125" y="4691062"/>
              <a:ext cx="522922" cy="152400"/>
            </a:xfrm>
            <a:prstGeom prst="rect">
              <a:avLst/>
            </a:prstGeom>
            <a:noFill/>
            <a:ln>
              <a:noFill/>
            </a:ln>
          </p:spPr>
          <p:txBody>
            <a:bodyPr wrap="none" lIns="0" tIns="0" rIns="0" bIns="0" anchor="t" anchorCtr="0">
              <a:spAutoFit/>
            </a:bodyPr>
            <a:lstStyle/>
            <a:p>
              <a:pPr algn="l"/>
              <a:r>
                <a:rPr lang="en-US" sz="750" dirty="0">
                  <a:solidFill>
                    <a:srgbClr val="171717"/>
                  </a:solidFill>
                  <a:latin typeface="Consolas"/>
                  <a:ea typeface="Microsoft YaHei"/>
                  <a:cs typeface="Consolas"/>
                </a:rPr>
                <a:t>UNPROVEN</a:t>
              </a:r>
            </a:p>
          </p:txBody>
        </p:sp>
        <p:sp>
          <p:nvSpPr>
            <p:cNvPr id="32" name="TextBox 32"/>
            <p:cNvSpPr txBox="1"/>
            <p:nvPr/>
          </p:nvSpPr>
          <p:spPr>
            <a:xfrm>
              <a:off x="7474268" y="4885849"/>
              <a:ext cx="3356896" cy="198120"/>
            </a:xfrm>
            <a:prstGeom prst="rect">
              <a:avLst/>
            </a:prstGeom>
            <a:noFill/>
            <a:ln>
              <a:noFill/>
            </a:ln>
          </p:spPr>
          <p:txBody>
            <a:bodyPr wrap="none" lIns="0" tIns="0" rIns="0" bIns="0" anchor="t" anchorCtr="0">
              <a:spAutoFit/>
            </a:bodyPr>
            <a:lstStyle/>
            <a:p>
              <a:pPr algn="l"/>
              <a:r>
                <a:rPr lang="en-US" sz="975" dirty="0">
                  <a:solidFill>
                    <a:srgbClr val="171717"/>
                  </a:solidFill>
                  <a:latin typeface="Arial"/>
                  <a:ea typeface="Microsoft YaHei"/>
                  <a:cs typeface="Arial"/>
                </a:rPr>
                <a:t>Causality · willingness to pay · integration cost</a:t>
              </a:r>
            </a:p>
          </p:txBody>
        </p:sp>
      </p:grpSp>
      <p:grpSp>
        <p:nvGrpSpPr>
          <p:cNvPr id="36" name="Group 36"/>
          <p:cNvGrpSpPr/>
          <p:nvPr/>
        </p:nvGrpSpPr>
        <p:grpSpPr>
          <a:xfrm>
            <a:off x="334328" y="6438900"/>
            <a:ext cx="11514772" cy="228600"/>
            <a:chOff x="334328" y="6438900"/>
            <a:chExt cx="11514772" cy="228600"/>
          </a:xfrm>
        </p:grpSpPr>
        <p:sp>
          <p:nvSpPr>
            <p:cNvPr id="34" name="Rectangle 34"/>
            <p:cNvSpPr/>
            <p:nvPr/>
          </p:nvSpPr>
          <p:spPr>
            <a:xfrm>
              <a:off x="342900" y="6438900"/>
              <a:ext cx="11506200" cy="228600"/>
            </a:xfrm>
            <a:prstGeom prst="rect">
              <a:avLst/>
            </a:prstGeom>
            <a:noFill/>
            <a:ln>
              <a:noFill/>
            </a:ln>
          </p:spPr>
        </p:sp>
        <p:sp>
          <p:nvSpPr>
            <p:cNvPr id="35" name="TextBox 35"/>
            <p:cNvSpPr txBox="1"/>
            <p:nvPr/>
          </p:nvSpPr>
          <p:spPr>
            <a:xfrm>
              <a:off x="334328" y="6518434"/>
              <a:ext cx="3881628" cy="137160"/>
            </a:xfrm>
            <a:prstGeom prst="rect">
              <a:avLst/>
            </a:prstGeom>
            <a:noFill/>
            <a:ln>
              <a:noFill/>
            </a:ln>
          </p:spPr>
          <p:txBody>
            <a:bodyPr wrap="none" lIns="0" tIns="0" rIns="0" bIns="0" anchor="t" anchorCtr="0">
              <a:spAutoFit/>
            </a:bodyPr>
            <a:lstStyle/>
            <a:p>
              <a:pPr algn="l"/>
              <a:r>
                <a:rPr lang="en-US" sz="675" dirty="0">
                  <a:solidFill>
                    <a:srgbClr val="817C72"/>
                  </a:solidFill>
                  <a:latin typeface="Arial"/>
                  <a:ea typeface="Microsoft YaHei"/>
                  <a:cs typeface="Arial"/>
                </a:rPr>
                <a:t>ANALYSIS · Scenario uses synthetic usage data plus explicit planning assumptions</a:t>
              </a: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4F2EE"/>
            </a:solidFill>
            <a:ln>
              <a:noFill/>
            </a:ln>
          </p:spPr>
        </p:sp>
        <p:sp>
          <p:nvSpPr>
            <p:cNvPr id="3" name="Line 3"/>
            <p:cNvSpPr/>
            <p:nvPr/>
          </p:nvSpPr>
          <p:spPr>
            <a:xfrm>
              <a:off x="342900" y="419100"/>
              <a:ext cx="11506200" cy="9525"/>
            </a:xfrm>
            <a:custGeom>
              <a:avLst/>
              <a:gdLst/>
              <a:ahLst/>
              <a:cxnLst/>
              <a:rect l="l" t="t" r="r" b="b"/>
              <a:pathLst>
                <a:path w="11506200" h="9525">
                  <a:moveTo>
                    <a:pt x="0" y="0"/>
                  </a:moveTo>
                  <a:lnTo>
                    <a:pt x="11506200" y="0"/>
                  </a:lnTo>
                </a:path>
              </a:pathLst>
            </a:custGeom>
            <a:noFill/>
            <a:ln w="9525">
              <a:solidFill>
                <a:srgbClr val="171717"/>
              </a:solidFill>
            </a:ln>
          </p:spPr>
        </p:sp>
      </p:grpSp>
      <p:grpSp>
        <p:nvGrpSpPr>
          <p:cNvPr id="9" name="Group 9"/>
          <p:cNvGrpSpPr/>
          <p:nvPr/>
        </p:nvGrpSpPr>
        <p:grpSpPr>
          <a:xfrm>
            <a:off x="308610" y="171450"/>
            <a:ext cx="12352115" cy="914400"/>
            <a:chOff x="308610" y="171450"/>
            <a:chExt cx="12352115" cy="914400"/>
          </a:xfrm>
        </p:grpSpPr>
        <p:sp>
          <p:nvSpPr>
            <p:cNvPr id="5" name="Rectangle 5"/>
            <p:cNvSpPr/>
            <p:nvPr/>
          </p:nvSpPr>
          <p:spPr>
            <a:xfrm>
              <a:off x="342900" y="171450"/>
              <a:ext cx="11506200" cy="914400"/>
            </a:xfrm>
            <a:prstGeom prst="rect">
              <a:avLst/>
            </a:prstGeom>
            <a:noFill/>
            <a:ln>
              <a:noFill/>
            </a:ln>
          </p:spPr>
        </p:sp>
        <p:sp>
          <p:nvSpPr>
            <p:cNvPr id="6" name="TextBox 6"/>
            <p:cNvSpPr txBox="1"/>
            <p:nvPr/>
          </p:nvSpPr>
          <p:spPr>
            <a:xfrm>
              <a:off x="334328" y="231934"/>
              <a:ext cx="1875449" cy="137160"/>
            </a:xfrm>
            <a:prstGeom prst="rect">
              <a:avLst/>
            </a:prstGeom>
            <a:noFill/>
            <a:ln>
              <a:noFill/>
            </a:ln>
          </p:spPr>
          <p:txBody>
            <a:bodyPr wrap="none" lIns="0" tIns="0" rIns="0" bIns="0" anchor="t" anchorCtr="0">
              <a:spAutoFit/>
            </a:bodyPr>
            <a:lstStyle/>
            <a:p>
              <a:pPr algn="l"/>
              <a:r>
                <a:rPr lang="en-US" sz="675" dirty="0">
                  <a:solidFill>
                    <a:srgbClr val="57534E"/>
                  </a:solidFill>
                  <a:latin typeface="Consolas"/>
                  <a:ea typeface="Microsoft YaHei"/>
                  <a:cs typeface="Consolas"/>
                </a:rPr>
                <a:t>11 · 12-WEEK VALIDATION PLAN · ANALYSIS</a:t>
              </a:r>
            </a:p>
          </p:txBody>
        </p:sp>
        <p:sp>
          <p:nvSpPr>
            <p:cNvPr id="7" name="TextBox 7"/>
            <p:cNvSpPr txBox="1"/>
            <p:nvPr/>
          </p:nvSpPr>
          <p:spPr>
            <a:xfrm>
              <a:off x="11584210" y="231934"/>
              <a:ext cx="273463" cy="137160"/>
            </a:xfrm>
            <a:prstGeom prst="rect">
              <a:avLst/>
            </a:prstGeom>
            <a:noFill/>
            <a:ln>
              <a:noFill/>
            </a:ln>
          </p:spPr>
          <p:txBody>
            <a:bodyPr wrap="none" lIns="0" tIns="0" rIns="0" bIns="0" anchor="t" anchorCtr="0">
              <a:spAutoFit/>
            </a:bodyPr>
            <a:lstStyle/>
            <a:p>
              <a:pPr algn="r"/>
              <a:r>
                <a:rPr lang="en-US" sz="675" dirty="0">
                  <a:solidFill>
                    <a:srgbClr val="817C72"/>
                  </a:solidFill>
                  <a:latin typeface="Consolas"/>
                  <a:ea typeface="Microsoft YaHei"/>
                  <a:cs typeface="Consolas"/>
                </a:rPr>
                <a:t>11 / 12</a:t>
              </a:r>
            </a:p>
          </p:txBody>
        </p:sp>
        <p:sp>
          <p:nvSpPr>
            <p:cNvPr id="8" name="TextBox 8"/>
            <p:cNvSpPr txBox="1"/>
            <p:nvPr/>
          </p:nvSpPr>
          <p:spPr>
            <a:xfrm>
              <a:off x="308610" y="537210"/>
              <a:ext cx="12352115" cy="548640"/>
            </a:xfrm>
            <a:prstGeom prst="rect">
              <a:avLst/>
            </a:prstGeom>
            <a:noFill/>
            <a:ln>
              <a:noFill/>
            </a:ln>
          </p:spPr>
          <p:txBody>
            <a:bodyPr wrap="none" lIns="0" tIns="0" rIns="0" bIns="0" anchor="t" anchorCtr="0">
              <a:spAutoFit/>
            </a:bodyPr>
            <a:lstStyle/>
            <a:p>
              <a:pPr algn="l"/>
              <a:r>
                <a:rPr lang="en-US" sz="2700" dirty="0">
                  <a:solidFill>
                    <a:srgbClr val="171717"/>
                  </a:solidFill>
                  <a:latin typeface="Georgia"/>
                  <a:ea typeface="SimSun"/>
                  <a:cs typeface="Georgia"/>
                </a:rPr>
                <a:t>Five measurable gates decide whether the MVP earns expansion.</a:t>
              </a:r>
            </a:p>
          </p:txBody>
        </p:sp>
      </p:grpSp>
      <p:grpSp>
        <p:nvGrpSpPr>
          <p:cNvPr id="55" name="Group 55"/>
          <p:cNvGrpSpPr/>
          <p:nvPr/>
        </p:nvGrpSpPr>
        <p:grpSpPr>
          <a:xfrm>
            <a:off x="342900" y="1390650"/>
            <a:ext cx="11506200" cy="4038600"/>
            <a:chOff x="342900" y="1390650"/>
            <a:chExt cx="11506200" cy="4038600"/>
          </a:xfrm>
        </p:grpSpPr>
        <p:sp>
          <p:nvSpPr>
            <p:cNvPr id="10" name="Rectangle 10"/>
            <p:cNvSpPr/>
            <p:nvPr/>
          </p:nvSpPr>
          <p:spPr>
            <a:xfrm>
              <a:off x="342900" y="1390650"/>
              <a:ext cx="2381250" cy="4038600"/>
            </a:xfrm>
            <a:prstGeom prst="rect">
              <a:avLst/>
            </a:prstGeom>
            <a:solidFill>
              <a:srgbClr val="171717"/>
            </a:solidFill>
            <a:ln>
              <a:noFill/>
            </a:ln>
          </p:spPr>
        </p:sp>
        <p:grpSp>
          <p:nvGrpSpPr>
            <p:cNvPr id="15" name="Group 15"/>
            <p:cNvGrpSpPr/>
            <p:nvPr/>
          </p:nvGrpSpPr>
          <p:grpSpPr>
            <a:xfrm>
              <a:off x="619919" y="1673225"/>
              <a:ext cx="202406" cy="229394"/>
              <a:chOff x="619919" y="1673225"/>
              <a:chExt cx="202406" cy="229394"/>
            </a:xfrm>
          </p:grpSpPr>
          <p:sp>
            <p:nvSpPr>
              <p:cNvPr id="11" name="Freeform 11"/>
              <p:cNvSpPr/>
              <p:nvPr/>
            </p:nvSpPr>
            <p:spPr>
              <a:xfrm>
                <a:off x="619919" y="1673225"/>
                <a:ext cx="161925" cy="215900"/>
              </a:xfrm>
              <a:custGeom>
                <a:avLst/>
                <a:gdLst/>
                <a:ahLst/>
                <a:cxnLst/>
                <a:rect l="l" t="t" r="r" b="b"/>
                <a:pathLst>
                  <a:path w="161925" h="215900">
                    <a:moveTo>
                      <a:pt x="62274" y="215900"/>
                    </a:moveTo>
                    <a:lnTo>
                      <a:pt x="26988" y="215900"/>
                    </a:lnTo>
                    <a:cubicBezTo>
                      <a:pt x="12083" y="215900"/>
                      <a:pt x="0" y="203817"/>
                      <a:pt x="0" y="188913"/>
                    </a:cubicBezTo>
                    <a:lnTo>
                      <a:pt x="0" y="26988"/>
                    </a:lnTo>
                    <a:cubicBezTo>
                      <a:pt x="0" y="12083"/>
                      <a:pt x="12083" y="0"/>
                      <a:pt x="26988" y="0"/>
                    </a:cubicBezTo>
                    <a:lnTo>
                      <a:pt x="134938" y="0"/>
                    </a:lnTo>
                    <a:cubicBezTo>
                      <a:pt x="149842" y="0"/>
                      <a:pt x="161925" y="12083"/>
                      <a:pt x="161925" y="26988"/>
                    </a:cubicBezTo>
                    <a:lnTo>
                      <a:pt x="161925" y="134938"/>
                    </a:lnTo>
                  </a:path>
                </a:pathLst>
              </a:custGeom>
              <a:noFill/>
              <a:ln w="19050">
                <a:solidFill>
                  <a:srgbClr val="D6A51F"/>
                </a:solidFill>
              </a:ln>
            </p:spPr>
          </p:sp>
          <p:sp>
            <p:nvSpPr>
              <p:cNvPr id="12" name="Freeform 12"/>
              <p:cNvSpPr/>
              <p:nvPr/>
            </p:nvSpPr>
            <p:spPr>
              <a:xfrm>
                <a:off x="741363" y="1848644"/>
                <a:ext cx="80962" cy="53975"/>
              </a:xfrm>
              <a:custGeom>
                <a:avLst/>
                <a:gdLst/>
                <a:ahLst/>
                <a:cxnLst/>
                <a:rect l="l" t="t" r="r" b="b"/>
                <a:pathLst>
                  <a:path w="80962" h="53975">
                    <a:moveTo>
                      <a:pt x="0" y="26987"/>
                    </a:moveTo>
                    <a:lnTo>
                      <a:pt x="26987" y="53975"/>
                    </a:lnTo>
                    <a:lnTo>
                      <a:pt x="80962" y="0"/>
                    </a:lnTo>
                  </a:path>
                </a:pathLst>
              </a:custGeom>
              <a:noFill/>
              <a:ln w="19050">
                <a:solidFill>
                  <a:srgbClr val="D6A51F"/>
                </a:solidFill>
              </a:ln>
            </p:spPr>
          </p:sp>
          <p:sp>
            <p:nvSpPr>
              <p:cNvPr id="13" name="Freeform 13"/>
              <p:cNvSpPr/>
              <p:nvPr/>
            </p:nvSpPr>
            <p:spPr>
              <a:xfrm>
                <a:off x="673894" y="1727200"/>
                <a:ext cx="53975" cy="9525"/>
              </a:xfrm>
              <a:custGeom>
                <a:avLst/>
                <a:gdLst/>
                <a:ahLst/>
                <a:cxnLst/>
                <a:rect l="l" t="t" r="r" b="b"/>
                <a:pathLst>
                  <a:path w="53975" h="9525">
                    <a:moveTo>
                      <a:pt x="0" y="0"/>
                    </a:moveTo>
                    <a:lnTo>
                      <a:pt x="53975" y="0"/>
                    </a:lnTo>
                  </a:path>
                </a:pathLst>
              </a:custGeom>
              <a:noFill/>
              <a:ln w="19050">
                <a:solidFill>
                  <a:srgbClr val="D6A51F"/>
                </a:solidFill>
              </a:ln>
            </p:spPr>
          </p:sp>
          <p:sp>
            <p:nvSpPr>
              <p:cNvPr id="14" name="Freeform 14"/>
              <p:cNvSpPr/>
              <p:nvPr/>
            </p:nvSpPr>
            <p:spPr>
              <a:xfrm>
                <a:off x="673894" y="1781175"/>
                <a:ext cx="26987" cy="9525"/>
              </a:xfrm>
              <a:custGeom>
                <a:avLst/>
                <a:gdLst/>
                <a:ahLst/>
                <a:cxnLst/>
                <a:rect l="l" t="t" r="r" b="b"/>
                <a:pathLst>
                  <a:path w="26987" h="9525">
                    <a:moveTo>
                      <a:pt x="0" y="0"/>
                    </a:moveTo>
                    <a:lnTo>
                      <a:pt x="26987" y="0"/>
                    </a:lnTo>
                  </a:path>
                </a:pathLst>
              </a:custGeom>
              <a:noFill/>
              <a:ln w="19050">
                <a:solidFill>
                  <a:srgbClr val="D6A51F"/>
                </a:solidFill>
              </a:ln>
            </p:spPr>
          </p:sp>
        </p:grpSp>
        <p:sp>
          <p:nvSpPr>
            <p:cNvPr id="16" name="TextBox 16"/>
            <p:cNvSpPr txBox="1"/>
            <p:nvPr/>
          </p:nvSpPr>
          <p:spPr>
            <a:xfrm>
              <a:off x="541972" y="2149316"/>
              <a:ext cx="749927" cy="167640"/>
            </a:xfrm>
            <a:prstGeom prst="rect">
              <a:avLst/>
            </a:prstGeom>
            <a:noFill/>
            <a:ln>
              <a:noFill/>
            </a:ln>
          </p:spPr>
          <p:txBody>
            <a:bodyPr wrap="none" lIns="0" tIns="0" rIns="0" bIns="0" anchor="t" anchorCtr="0">
              <a:spAutoFit/>
            </a:bodyPr>
            <a:lstStyle/>
            <a:p>
              <a:pPr algn="l"/>
              <a:r>
                <a:rPr lang="en-US" sz="825" dirty="0">
                  <a:solidFill>
                    <a:srgbClr val="D6A51F"/>
                  </a:solidFill>
                  <a:latin typeface="Consolas"/>
                  <a:ea typeface="Microsoft YaHei"/>
                  <a:cs typeface="Consolas"/>
                </a:rPr>
                <a:t>PILOT DESIGN</a:t>
              </a:r>
            </a:p>
          </p:txBody>
        </p:sp>
        <p:sp>
          <p:nvSpPr>
            <p:cNvPr id="17" name="TextBox 17"/>
            <p:cNvSpPr txBox="1"/>
            <p:nvPr/>
          </p:nvSpPr>
          <p:spPr>
            <a:xfrm>
              <a:off x="526732" y="2467451"/>
              <a:ext cx="1426678" cy="411480"/>
            </a:xfrm>
            <a:prstGeom prst="rect">
              <a:avLst/>
            </a:prstGeom>
            <a:noFill/>
            <a:ln>
              <a:noFill/>
            </a:ln>
          </p:spPr>
          <p:txBody>
            <a:bodyPr wrap="none" lIns="0" tIns="0" rIns="0" bIns="0" anchor="t" anchorCtr="0">
              <a:spAutoFit/>
            </a:bodyPr>
            <a:lstStyle/>
            <a:p>
              <a:pPr algn="l"/>
              <a:r>
                <a:rPr lang="en-US" sz="2025" dirty="0">
                  <a:solidFill>
                    <a:srgbClr val="FFFFFF"/>
                  </a:solidFill>
                  <a:latin typeface="Georgia"/>
                  <a:ea typeface="SimSun"/>
                  <a:cs typeface="Georgia"/>
                </a:rPr>
                <a:t>12 weeks.</a:t>
              </a:r>
            </a:p>
          </p:txBody>
        </p:sp>
        <p:sp>
          <p:nvSpPr>
            <p:cNvPr id="18" name="TextBox 18"/>
            <p:cNvSpPr txBox="1"/>
            <p:nvPr/>
          </p:nvSpPr>
          <p:spPr>
            <a:xfrm>
              <a:off x="526732" y="2791301"/>
              <a:ext cx="1766792" cy="411480"/>
            </a:xfrm>
            <a:prstGeom prst="rect">
              <a:avLst/>
            </a:prstGeom>
            <a:noFill/>
            <a:ln>
              <a:noFill/>
            </a:ln>
          </p:spPr>
          <p:txBody>
            <a:bodyPr wrap="none" lIns="0" tIns="0" rIns="0" bIns="0" anchor="t" anchorCtr="0">
              <a:spAutoFit/>
            </a:bodyPr>
            <a:lstStyle/>
            <a:p>
              <a:pPr algn="l"/>
              <a:r>
                <a:rPr lang="en-US" sz="2025" dirty="0">
                  <a:solidFill>
                    <a:srgbClr val="FFFFFF"/>
                  </a:solidFill>
                  <a:latin typeface="Georgia"/>
                  <a:ea typeface="SimSun"/>
                  <a:cs typeface="Georgia"/>
                </a:rPr>
                <a:t>3 partners.</a:t>
              </a:r>
            </a:p>
          </p:txBody>
        </p:sp>
        <p:sp>
          <p:nvSpPr>
            <p:cNvPr id="19" name="TextBox 19"/>
            <p:cNvSpPr txBox="1"/>
            <p:nvPr/>
          </p:nvSpPr>
          <p:spPr>
            <a:xfrm>
              <a:off x="526732" y="3115151"/>
              <a:ext cx="2092119" cy="411480"/>
            </a:xfrm>
            <a:prstGeom prst="rect">
              <a:avLst/>
            </a:prstGeom>
            <a:noFill/>
            <a:ln>
              <a:noFill/>
            </a:ln>
          </p:spPr>
          <p:txBody>
            <a:bodyPr wrap="none" lIns="0" tIns="0" rIns="0" bIns="0" anchor="t" anchorCtr="0">
              <a:spAutoFit/>
            </a:bodyPr>
            <a:lstStyle/>
            <a:p>
              <a:pPr algn="l"/>
              <a:r>
                <a:rPr lang="en-US" sz="2025" dirty="0">
                  <a:solidFill>
                    <a:srgbClr val="FFFFFF"/>
                  </a:solidFill>
                  <a:latin typeface="Georgia"/>
                  <a:ea typeface="SimSun"/>
                  <a:cs typeface="Georgia"/>
                </a:rPr>
                <a:t>2 connectors.</a:t>
              </a:r>
            </a:p>
          </p:txBody>
        </p:sp>
        <p:sp>
          <p:nvSpPr>
            <p:cNvPr id="20" name="TextBox 20"/>
            <p:cNvSpPr txBox="1"/>
            <p:nvPr/>
          </p:nvSpPr>
          <p:spPr>
            <a:xfrm>
              <a:off x="526732" y="3439001"/>
              <a:ext cx="1973818" cy="411480"/>
            </a:xfrm>
            <a:prstGeom prst="rect">
              <a:avLst/>
            </a:prstGeom>
            <a:noFill/>
            <a:ln>
              <a:noFill/>
            </a:ln>
          </p:spPr>
          <p:txBody>
            <a:bodyPr wrap="none" lIns="0" tIns="0" rIns="0" bIns="0" anchor="t" anchorCtr="0">
              <a:spAutoFit/>
            </a:bodyPr>
            <a:lstStyle/>
            <a:p>
              <a:pPr algn="l"/>
              <a:r>
                <a:rPr lang="en-US" sz="2025" dirty="0">
                  <a:solidFill>
                    <a:srgbClr val="FFFFFF"/>
                  </a:solidFill>
                  <a:latin typeface="Georgia"/>
                  <a:ea typeface="SimSun"/>
                  <a:cs typeface="Georgia"/>
                </a:rPr>
                <a:t>3 workflows.</a:t>
              </a:r>
            </a:p>
          </p:txBody>
        </p:sp>
        <p:sp>
          <p:nvSpPr>
            <p:cNvPr id="21" name="Line 21"/>
            <p:cNvSpPr/>
            <p:nvPr/>
          </p:nvSpPr>
          <p:spPr>
            <a:xfrm>
              <a:off x="552450" y="3981450"/>
              <a:ext cx="1943100" cy="9525"/>
            </a:xfrm>
            <a:custGeom>
              <a:avLst/>
              <a:gdLst/>
              <a:ahLst/>
              <a:cxnLst/>
              <a:rect l="l" t="t" r="r" b="b"/>
              <a:pathLst>
                <a:path w="1943100" h="9525">
                  <a:moveTo>
                    <a:pt x="0" y="0"/>
                  </a:moveTo>
                  <a:lnTo>
                    <a:pt x="1943100" y="0"/>
                  </a:lnTo>
                </a:path>
              </a:pathLst>
            </a:custGeom>
            <a:noFill/>
            <a:ln w="9525">
              <a:solidFill>
                <a:srgbClr val="57534E"/>
              </a:solidFill>
            </a:ln>
          </p:spPr>
        </p:sp>
        <p:sp>
          <p:nvSpPr>
            <p:cNvPr id="22" name="TextBox 22"/>
            <p:cNvSpPr txBox="1"/>
            <p:nvPr/>
          </p:nvSpPr>
          <p:spPr>
            <a:xfrm>
              <a:off x="541020" y="4208145"/>
              <a:ext cx="1863090" cy="182880"/>
            </a:xfrm>
            <a:prstGeom prst="rect">
              <a:avLst/>
            </a:prstGeom>
            <a:noFill/>
            <a:ln>
              <a:noFill/>
            </a:ln>
          </p:spPr>
          <p:txBody>
            <a:bodyPr wrap="none" lIns="0" tIns="0" rIns="0" bIns="0" anchor="t" anchorCtr="0">
              <a:spAutoFit/>
            </a:bodyPr>
            <a:lstStyle/>
            <a:p>
              <a:pPr algn="l"/>
              <a:r>
                <a:rPr lang="en-US" sz="900" dirty="0">
                  <a:solidFill>
                    <a:srgbClr val="B9B5AC"/>
                  </a:solidFill>
                  <a:latin typeface="Arial"/>
                  <a:ea typeface="Microsoft YaHei"/>
                  <a:cs typeface="Arial"/>
                </a:rPr>
                <a:t>Use a randomized or matched</a:t>
              </a:r>
            </a:p>
          </p:txBody>
        </p:sp>
        <p:sp>
          <p:nvSpPr>
            <p:cNvPr id="23" name="TextBox 23"/>
            <p:cNvSpPr txBox="1"/>
            <p:nvPr/>
          </p:nvSpPr>
          <p:spPr>
            <a:xfrm>
              <a:off x="541020" y="4398645"/>
              <a:ext cx="1547622" cy="182880"/>
            </a:xfrm>
            <a:prstGeom prst="rect">
              <a:avLst/>
            </a:prstGeom>
            <a:noFill/>
            <a:ln>
              <a:noFill/>
            </a:ln>
          </p:spPr>
          <p:txBody>
            <a:bodyPr wrap="none" lIns="0" tIns="0" rIns="0" bIns="0" anchor="t" anchorCtr="0">
              <a:spAutoFit/>
            </a:bodyPr>
            <a:lstStyle/>
            <a:p>
              <a:pPr algn="l"/>
              <a:r>
                <a:rPr lang="en-US" sz="900" dirty="0">
                  <a:solidFill>
                    <a:srgbClr val="B9B5AC"/>
                  </a:solidFill>
                  <a:latin typeface="Arial"/>
                  <a:ea typeface="Microsoft YaHei"/>
                  <a:cs typeface="Arial"/>
                </a:rPr>
                <a:t>holdout where feasible.</a:t>
              </a:r>
            </a:p>
          </p:txBody>
        </p:sp>
        <p:sp>
          <p:nvSpPr>
            <p:cNvPr id="24" name="TextBox 24"/>
            <p:cNvSpPr txBox="1"/>
            <p:nvPr/>
          </p:nvSpPr>
          <p:spPr>
            <a:xfrm>
              <a:off x="542925" y="4948238"/>
              <a:ext cx="1421130" cy="152400"/>
            </a:xfrm>
            <a:prstGeom prst="rect">
              <a:avLst/>
            </a:prstGeom>
            <a:noFill/>
            <a:ln>
              <a:noFill/>
            </a:ln>
          </p:spPr>
          <p:txBody>
            <a:bodyPr wrap="none" lIns="0" tIns="0" rIns="0" bIns="0" anchor="t" anchorCtr="0">
              <a:spAutoFit/>
            </a:bodyPr>
            <a:lstStyle/>
            <a:p>
              <a:pPr algn="l"/>
              <a:r>
                <a:rPr lang="en-US" sz="750" dirty="0">
                  <a:solidFill>
                    <a:srgbClr val="FFFFFF"/>
                  </a:solidFill>
                  <a:latin typeface="Consolas"/>
                  <a:ea typeface="Microsoft YaHei"/>
                  <a:cs typeface="Consolas"/>
                </a:rPr>
                <a:t>OWNER · PRODUCT + SAFETY</a:t>
              </a:r>
            </a:p>
          </p:txBody>
        </p:sp>
        <p:sp>
          <p:nvSpPr>
            <p:cNvPr id="25" name="Rectangle 25"/>
            <p:cNvSpPr/>
            <p:nvPr/>
          </p:nvSpPr>
          <p:spPr>
            <a:xfrm>
              <a:off x="3048000" y="1390650"/>
              <a:ext cx="8801100" cy="4038600"/>
            </a:xfrm>
            <a:prstGeom prst="rect">
              <a:avLst/>
            </a:prstGeom>
            <a:solidFill>
              <a:srgbClr val="FFFFFF"/>
            </a:solidFill>
            <a:ln w="9525">
              <a:solidFill>
                <a:srgbClr val="B9B5AC"/>
              </a:solidFill>
            </a:ln>
          </p:spPr>
        </p:sp>
        <p:sp>
          <p:nvSpPr>
            <p:cNvPr id="26" name="TextBox 26"/>
            <p:cNvSpPr txBox="1"/>
            <p:nvPr/>
          </p:nvSpPr>
          <p:spPr>
            <a:xfrm>
              <a:off x="3248025" y="1576388"/>
              <a:ext cx="473631" cy="152400"/>
            </a:xfrm>
            <a:prstGeom prst="rect">
              <a:avLst/>
            </a:prstGeom>
            <a:noFill/>
            <a:ln>
              <a:noFill/>
            </a:ln>
          </p:spPr>
          <p:txBody>
            <a:bodyPr wrap="none" lIns="0" tIns="0" rIns="0" bIns="0" anchor="t" anchorCtr="0">
              <a:spAutoFit/>
            </a:bodyPr>
            <a:lstStyle/>
            <a:p>
              <a:pPr algn="l"/>
              <a:r>
                <a:rPr lang="en-US" sz="750" dirty="0">
                  <a:solidFill>
                    <a:srgbClr val="57534E"/>
                  </a:solidFill>
                  <a:latin typeface="Consolas"/>
                  <a:ea typeface="Microsoft YaHei"/>
                  <a:cs typeface="Consolas"/>
                </a:rPr>
                <a:t>BASELINE</a:t>
              </a:r>
            </a:p>
          </p:txBody>
        </p:sp>
        <p:sp>
          <p:nvSpPr>
            <p:cNvPr id="27" name="TextBox 27"/>
            <p:cNvSpPr txBox="1"/>
            <p:nvPr/>
          </p:nvSpPr>
          <p:spPr>
            <a:xfrm>
              <a:off x="10201513" y="1576388"/>
              <a:ext cx="857012" cy="152400"/>
            </a:xfrm>
            <a:prstGeom prst="rect">
              <a:avLst/>
            </a:prstGeom>
            <a:noFill/>
            <a:ln>
              <a:noFill/>
            </a:ln>
          </p:spPr>
          <p:txBody>
            <a:bodyPr wrap="none" lIns="0" tIns="0" rIns="0" bIns="0" anchor="t" anchorCtr="0">
              <a:spAutoFit/>
            </a:bodyPr>
            <a:lstStyle/>
            <a:p>
              <a:pPr algn="r"/>
              <a:r>
                <a:rPr lang="en-US" sz="750" dirty="0">
                  <a:solidFill>
                    <a:srgbClr val="57534E"/>
                  </a:solidFill>
                  <a:latin typeface="Consolas"/>
                  <a:ea typeface="Microsoft YaHei"/>
                  <a:cs typeface="Consolas"/>
                </a:rPr>
                <a:t>PASS THRESHOLD</a:t>
              </a:r>
            </a:p>
          </p:txBody>
        </p:sp>
        <p:sp>
          <p:nvSpPr>
            <p:cNvPr id="28" name="Line 28"/>
            <p:cNvSpPr/>
            <p:nvPr/>
          </p:nvSpPr>
          <p:spPr>
            <a:xfrm>
              <a:off x="3257550" y="2171700"/>
              <a:ext cx="7696200" cy="9525"/>
            </a:xfrm>
            <a:custGeom>
              <a:avLst/>
              <a:gdLst/>
              <a:ahLst/>
              <a:cxnLst/>
              <a:rect l="l" t="t" r="r" b="b"/>
              <a:pathLst>
                <a:path w="7696200" h="9525">
                  <a:moveTo>
                    <a:pt x="0" y="0"/>
                  </a:moveTo>
                  <a:lnTo>
                    <a:pt x="7696200" y="0"/>
                  </a:lnTo>
                </a:path>
              </a:pathLst>
            </a:custGeom>
            <a:noFill/>
            <a:ln w="9525">
              <a:solidFill>
                <a:srgbClr val="B9B5AC"/>
              </a:solidFill>
            </a:ln>
          </p:spPr>
        </p:sp>
        <p:sp>
          <p:nvSpPr>
            <p:cNvPr id="29" name="Line 29"/>
            <p:cNvSpPr/>
            <p:nvPr/>
          </p:nvSpPr>
          <p:spPr>
            <a:xfrm>
              <a:off x="3257550" y="2933700"/>
              <a:ext cx="7696200" cy="9525"/>
            </a:xfrm>
            <a:custGeom>
              <a:avLst/>
              <a:gdLst/>
              <a:ahLst/>
              <a:cxnLst/>
              <a:rect l="l" t="t" r="r" b="b"/>
              <a:pathLst>
                <a:path w="7696200" h="9525">
                  <a:moveTo>
                    <a:pt x="0" y="0"/>
                  </a:moveTo>
                  <a:lnTo>
                    <a:pt x="7696200" y="0"/>
                  </a:lnTo>
                </a:path>
              </a:pathLst>
            </a:custGeom>
            <a:noFill/>
            <a:ln w="9525">
              <a:solidFill>
                <a:srgbClr val="B9B5AC"/>
              </a:solidFill>
            </a:ln>
          </p:spPr>
        </p:sp>
        <p:sp>
          <p:nvSpPr>
            <p:cNvPr id="30" name="Line 30"/>
            <p:cNvSpPr/>
            <p:nvPr/>
          </p:nvSpPr>
          <p:spPr>
            <a:xfrm>
              <a:off x="3257550" y="3695700"/>
              <a:ext cx="7696200" cy="9525"/>
            </a:xfrm>
            <a:custGeom>
              <a:avLst/>
              <a:gdLst/>
              <a:ahLst/>
              <a:cxnLst/>
              <a:rect l="l" t="t" r="r" b="b"/>
              <a:pathLst>
                <a:path w="7696200" h="9525">
                  <a:moveTo>
                    <a:pt x="0" y="0"/>
                  </a:moveTo>
                  <a:lnTo>
                    <a:pt x="7696200" y="0"/>
                  </a:lnTo>
                </a:path>
              </a:pathLst>
            </a:custGeom>
            <a:noFill/>
            <a:ln w="9525">
              <a:solidFill>
                <a:srgbClr val="B9B5AC"/>
              </a:solidFill>
            </a:ln>
          </p:spPr>
        </p:sp>
        <p:sp>
          <p:nvSpPr>
            <p:cNvPr id="31" name="Line 31"/>
            <p:cNvSpPr/>
            <p:nvPr/>
          </p:nvSpPr>
          <p:spPr>
            <a:xfrm>
              <a:off x="3257550" y="4457700"/>
              <a:ext cx="7696200" cy="9525"/>
            </a:xfrm>
            <a:custGeom>
              <a:avLst/>
              <a:gdLst/>
              <a:ahLst/>
              <a:cxnLst/>
              <a:rect l="l" t="t" r="r" b="b"/>
              <a:pathLst>
                <a:path w="7696200" h="9525">
                  <a:moveTo>
                    <a:pt x="0" y="0"/>
                  </a:moveTo>
                  <a:lnTo>
                    <a:pt x="7696200" y="0"/>
                  </a:lnTo>
                </a:path>
              </a:pathLst>
            </a:custGeom>
            <a:noFill/>
            <a:ln w="9525">
              <a:solidFill>
                <a:srgbClr val="B9B5AC"/>
              </a:solidFill>
            </a:ln>
          </p:spPr>
        </p:sp>
        <p:sp>
          <p:nvSpPr>
            <p:cNvPr id="32" name="TextBox 32"/>
            <p:cNvSpPr txBox="1"/>
            <p:nvPr/>
          </p:nvSpPr>
          <p:spPr>
            <a:xfrm>
              <a:off x="3243262" y="1878806"/>
              <a:ext cx="2219599" cy="228600"/>
            </a:xfrm>
            <a:prstGeom prst="rect">
              <a:avLst/>
            </a:prstGeom>
            <a:noFill/>
            <a:ln>
              <a:noFill/>
            </a:ln>
          </p:spPr>
          <p:txBody>
            <a:bodyPr wrap="none" lIns="0" tIns="0" rIns="0" bIns="0" anchor="t" anchorCtr="0">
              <a:spAutoFit/>
            </a:bodyPr>
            <a:lstStyle/>
            <a:p>
              <a:pPr algn="l"/>
              <a:r>
                <a:rPr lang="en-US" sz="1125" b="1" dirty="0">
                  <a:solidFill>
                    <a:srgbClr val="171717"/>
                  </a:solidFill>
                  <a:latin typeface="Arial"/>
                  <a:ea typeface="Microsoft YaHei"/>
                  <a:cs typeface="Arial"/>
                </a:rPr>
                <a:t>Median time to first value</a:t>
              </a:r>
            </a:p>
          </p:txBody>
        </p:sp>
        <p:sp>
          <p:nvSpPr>
            <p:cNvPr id="33" name="Rectangle 33"/>
            <p:cNvSpPr/>
            <p:nvPr/>
          </p:nvSpPr>
          <p:spPr>
            <a:xfrm>
              <a:off x="5905500" y="1809750"/>
              <a:ext cx="4000500" cy="171450"/>
            </a:xfrm>
            <a:prstGeom prst="rect">
              <a:avLst/>
            </a:prstGeom>
            <a:solidFill>
              <a:srgbClr val="B9B5AC"/>
            </a:solidFill>
            <a:ln>
              <a:noFill/>
            </a:ln>
          </p:spPr>
        </p:sp>
        <p:sp>
          <p:nvSpPr>
            <p:cNvPr id="34" name="Rectangle 34"/>
            <p:cNvSpPr/>
            <p:nvPr/>
          </p:nvSpPr>
          <p:spPr>
            <a:xfrm>
              <a:off x="5905500" y="1809750"/>
              <a:ext cx="2533650" cy="171450"/>
            </a:xfrm>
            <a:prstGeom prst="rect">
              <a:avLst/>
            </a:prstGeom>
            <a:solidFill>
              <a:srgbClr val="D6A51F"/>
            </a:solidFill>
            <a:ln>
              <a:noFill/>
            </a:ln>
          </p:spPr>
        </p:sp>
        <p:sp>
          <p:nvSpPr>
            <p:cNvPr id="35" name="Line 35"/>
            <p:cNvSpPr/>
            <p:nvPr/>
          </p:nvSpPr>
          <p:spPr>
            <a:xfrm>
              <a:off x="8439150" y="1752600"/>
              <a:ext cx="9525" cy="285750"/>
            </a:xfrm>
            <a:custGeom>
              <a:avLst/>
              <a:gdLst/>
              <a:ahLst/>
              <a:cxnLst/>
              <a:rect l="l" t="t" r="r" b="b"/>
              <a:pathLst>
                <a:path w="9525" h="285750">
                  <a:moveTo>
                    <a:pt x="0" y="0"/>
                  </a:moveTo>
                  <a:lnTo>
                    <a:pt x="0" y="285750"/>
                  </a:lnTo>
                </a:path>
              </a:pathLst>
            </a:custGeom>
            <a:noFill/>
            <a:ln w="28575">
              <a:solidFill>
                <a:srgbClr val="171717"/>
              </a:solidFill>
            </a:ln>
          </p:spPr>
        </p:sp>
        <p:sp>
          <p:nvSpPr>
            <p:cNvPr id="36" name="TextBox 36"/>
            <p:cNvSpPr txBox="1"/>
            <p:nvPr/>
          </p:nvSpPr>
          <p:spPr>
            <a:xfrm>
              <a:off x="10121265" y="1867852"/>
              <a:ext cx="1176814" cy="213360"/>
            </a:xfrm>
            <a:prstGeom prst="rect">
              <a:avLst/>
            </a:prstGeom>
            <a:noFill/>
            <a:ln>
              <a:noFill/>
            </a:ln>
          </p:spPr>
          <p:txBody>
            <a:bodyPr wrap="none" lIns="0" tIns="0" rIns="0" bIns="0" anchor="t" anchorCtr="0">
              <a:spAutoFit/>
            </a:bodyPr>
            <a:lstStyle/>
            <a:p>
              <a:pPr algn="l"/>
              <a:r>
                <a:rPr lang="en-US" sz="1050" dirty="0">
                  <a:solidFill>
                    <a:srgbClr val="171717"/>
                  </a:solidFill>
                  <a:latin typeface="Consolas"/>
                  <a:ea typeface="Microsoft YaHei"/>
                  <a:cs typeface="Consolas"/>
                </a:rPr>
                <a:t>190.5 → ≤120 min</a:t>
              </a:r>
            </a:p>
          </p:txBody>
        </p:sp>
        <p:sp>
          <p:nvSpPr>
            <p:cNvPr id="37" name="TextBox 37"/>
            <p:cNvSpPr txBox="1"/>
            <p:nvPr/>
          </p:nvSpPr>
          <p:spPr>
            <a:xfrm>
              <a:off x="3243262" y="2640806"/>
              <a:ext cx="1469130" cy="228600"/>
            </a:xfrm>
            <a:prstGeom prst="rect">
              <a:avLst/>
            </a:prstGeom>
            <a:noFill/>
            <a:ln>
              <a:noFill/>
            </a:ln>
          </p:spPr>
          <p:txBody>
            <a:bodyPr wrap="none" lIns="0" tIns="0" rIns="0" bIns="0" anchor="t" anchorCtr="0">
              <a:spAutoFit/>
            </a:bodyPr>
            <a:lstStyle/>
            <a:p>
              <a:pPr algn="l"/>
              <a:r>
                <a:rPr lang="en-US" sz="1125" b="1" dirty="0">
                  <a:solidFill>
                    <a:srgbClr val="171717"/>
                  </a:solidFill>
                  <a:latin typeface="Arial"/>
                  <a:ea typeface="Microsoft YaHei"/>
                  <a:cs typeface="Arial"/>
                </a:rPr>
                <a:t>Day-14 activation</a:t>
              </a:r>
            </a:p>
          </p:txBody>
        </p:sp>
        <p:sp>
          <p:nvSpPr>
            <p:cNvPr id="38" name="Rectangle 38"/>
            <p:cNvSpPr/>
            <p:nvPr/>
          </p:nvSpPr>
          <p:spPr>
            <a:xfrm>
              <a:off x="5905500" y="2571750"/>
              <a:ext cx="4000500" cy="171450"/>
            </a:xfrm>
            <a:prstGeom prst="rect">
              <a:avLst/>
            </a:prstGeom>
            <a:solidFill>
              <a:srgbClr val="B9B5AC"/>
            </a:solidFill>
            <a:ln>
              <a:noFill/>
            </a:ln>
          </p:spPr>
        </p:sp>
        <p:sp>
          <p:nvSpPr>
            <p:cNvPr id="39" name="Rectangle 39"/>
            <p:cNvSpPr/>
            <p:nvPr/>
          </p:nvSpPr>
          <p:spPr>
            <a:xfrm>
              <a:off x="5905500" y="2571750"/>
              <a:ext cx="1057275" cy="171450"/>
            </a:xfrm>
            <a:prstGeom prst="rect">
              <a:avLst/>
            </a:prstGeom>
            <a:solidFill>
              <a:srgbClr val="325C77"/>
            </a:solidFill>
            <a:ln>
              <a:noFill/>
            </a:ln>
          </p:spPr>
        </p:sp>
        <p:sp>
          <p:nvSpPr>
            <p:cNvPr id="40" name="Line 40"/>
            <p:cNvSpPr/>
            <p:nvPr/>
          </p:nvSpPr>
          <p:spPr>
            <a:xfrm>
              <a:off x="7343775" y="2514600"/>
              <a:ext cx="9525" cy="285750"/>
            </a:xfrm>
            <a:custGeom>
              <a:avLst/>
              <a:gdLst/>
              <a:ahLst/>
              <a:cxnLst/>
              <a:rect l="l" t="t" r="r" b="b"/>
              <a:pathLst>
                <a:path w="9525" h="285750">
                  <a:moveTo>
                    <a:pt x="0" y="0"/>
                  </a:moveTo>
                  <a:lnTo>
                    <a:pt x="0" y="285750"/>
                  </a:lnTo>
                </a:path>
              </a:pathLst>
            </a:custGeom>
            <a:noFill/>
            <a:ln w="28575">
              <a:solidFill>
                <a:srgbClr val="171717"/>
              </a:solidFill>
            </a:ln>
          </p:spPr>
        </p:sp>
        <p:sp>
          <p:nvSpPr>
            <p:cNvPr id="41" name="TextBox 41"/>
            <p:cNvSpPr txBox="1"/>
            <p:nvPr/>
          </p:nvSpPr>
          <p:spPr>
            <a:xfrm>
              <a:off x="10121265" y="2629852"/>
              <a:ext cx="962120" cy="213360"/>
            </a:xfrm>
            <a:prstGeom prst="rect">
              <a:avLst/>
            </a:prstGeom>
            <a:noFill/>
            <a:ln>
              <a:noFill/>
            </a:ln>
          </p:spPr>
          <p:txBody>
            <a:bodyPr wrap="none" lIns="0" tIns="0" rIns="0" bIns="0" anchor="t" anchorCtr="0">
              <a:spAutoFit/>
            </a:bodyPr>
            <a:lstStyle/>
            <a:p>
              <a:pPr algn="l"/>
              <a:r>
                <a:rPr lang="en-US" sz="1050" dirty="0">
                  <a:solidFill>
                    <a:srgbClr val="171717"/>
                  </a:solidFill>
                  <a:latin typeface="Consolas"/>
                  <a:ea typeface="Microsoft YaHei"/>
                  <a:cs typeface="Consolas"/>
                </a:rPr>
                <a:t>26.4% → ≥36%</a:t>
              </a:r>
            </a:p>
          </p:txBody>
        </p:sp>
        <p:sp>
          <p:nvSpPr>
            <p:cNvPr id="42" name="TextBox 42"/>
            <p:cNvSpPr txBox="1"/>
            <p:nvPr/>
          </p:nvSpPr>
          <p:spPr>
            <a:xfrm>
              <a:off x="3243262" y="3402806"/>
              <a:ext cx="2694033" cy="228600"/>
            </a:xfrm>
            <a:prstGeom prst="rect">
              <a:avLst/>
            </a:prstGeom>
            <a:noFill/>
            <a:ln>
              <a:noFill/>
            </a:ln>
          </p:spPr>
          <p:txBody>
            <a:bodyPr wrap="none" lIns="0" tIns="0" rIns="0" bIns="0" anchor="t" anchorCtr="0">
              <a:spAutoFit/>
            </a:bodyPr>
            <a:lstStyle/>
            <a:p>
              <a:pPr algn="l"/>
              <a:r>
                <a:rPr lang="en-US" sz="1125" b="1" dirty="0">
                  <a:solidFill>
                    <a:srgbClr val="171717"/>
                  </a:solidFill>
                  <a:latin typeface="Arial"/>
                  <a:ea typeface="Microsoft YaHei"/>
                  <a:cs typeface="Arial"/>
                </a:rPr>
                <a:t>Onboarding tickets per account</a:t>
              </a:r>
            </a:p>
          </p:txBody>
        </p:sp>
        <p:sp>
          <p:nvSpPr>
            <p:cNvPr id="43" name="Rectangle 43"/>
            <p:cNvSpPr/>
            <p:nvPr/>
          </p:nvSpPr>
          <p:spPr>
            <a:xfrm>
              <a:off x="5905500" y="3333750"/>
              <a:ext cx="4000500" cy="171450"/>
            </a:xfrm>
            <a:prstGeom prst="rect">
              <a:avLst/>
            </a:prstGeom>
            <a:solidFill>
              <a:srgbClr val="B9B5AC"/>
            </a:solidFill>
            <a:ln>
              <a:noFill/>
            </a:ln>
          </p:spPr>
        </p:sp>
        <p:sp>
          <p:nvSpPr>
            <p:cNvPr id="44" name="Rectangle 44"/>
            <p:cNvSpPr/>
            <p:nvPr/>
          </p:nvSpPr>
          <p:spPr>
            <a:xfrm>
              <a:off x="5905500" y="3333750"/>
              <a:ext cx="3000375" cy="171450"/>
            </a:xfrm>
            <a:prstGeom prst="rect">
              <a:avLst/>
            </a:prstGeom>
            <a:solidFill>
              <a:srgbClr val="D6A51F"/>
            </a:solidFill>
            <a:ln>
              <a:noFill/>
            </a:ln>
          </p:spPr>
        </p:sp>
        <p:sp>
          <p:nvSpPr>
            <p:cNvPr id="45" name="Line 45"/>
            <p:cNvSpPr/>
            <p:nvPr/>
          </p:nvSpPr>
          <p:spPr>
            <a:xfrm>
              <a:off x="8905875" y="3276600"/>
              <a:ext cx="9525" cy="285750"/>
            </a:xfrm>
            <a:custGeom>
              <a:avLst/>
              <a:gdLst/>
              <a:ahLst/>
              <a:cxnLst/>
              <a:rect l="l" t="t" r="r" b="b"/>
              <a:pathLst>
                <a:path w="9525" h="285750">
                  <a:moveTo>
                    <a:pt x="0" y="0"/>
                  </a:moveTo>
                  <a:lnTo>
                    <a:pt x="0" y="285750"/>
                  </a:lnTo>
                </a:path>
              </a:pathLst>
            </a:custGeom>
            <a:noFill/>
            <a:ln w="28575">
              <a:solidFill>
                <a:srgbClr val="171717"/>
              </a:solidFill>
            </a:ln>
          </p:spPr>
        </p:sp>
        <p:sp>
          <p:nvSpPr>
            <p:cNvPr id="46" name="TextBox 46"/>
            <p:cNvSpPr txBox="1"/>
            <p:nvPr/>
          </p:nvSpPr>
          <p:spPr>
            <a:xfrm>
              <a:off x="10121265" y="3391852"/>
              <a:ext cx="364046" cy="213360"/>
            </a:xfrm>
            <a:prstGeom prst="rect">
              <a:avLst/>
            </a:prstGeom>
            <a:noFill/>
            <a:ln>
              <a:noFill/>
            </a:ln>
          </p:spPr>
          <p:txBody>
            <a:bodyPr wrap="none" lIns="0" tIns="0" rIns="0" bIns="0" anchor="t" anchorCtr="0">
              <a:spAutoFit/>
            </a:bodyPr>
            <a:lstStyle/>
            <a:p>
              <a:pPr algn="l"/>
              <a:r>
                <a:rPr lang="en-US" sz="1050" dirty="0">
                  <a:solidFill>
                    <a:srgbClr val="171717"/>
                  </a:solidFill>
                  <a:latin typeface="Consolas"/>
                  <a:ea typeface="Microsoft YaHei"/>
                  <a:cs typeface="Consolas"/>
                </a:rPr>
                <a:t>−25%</a:t>
              </a:r>
            </a:p>
          </p:txBody>
        </p:sp>
        <p:sp>
          <p:nvSpPr>
            <p:cNvPr id="47" name="TextBox 47"/>
            <p:cNvSpPr txBox="1"/>
            <p:nvPr/>
          </p:nvSpPr>
          <p:spPr>
            <a:xfrm>
              <a:off x="3243262" y="4164806"/>
              <a:ext cx="2081582" cy="228600"/>
            </a:xfrm>
            <a:prstGeom prst="rect">
              <a:avLst/>
            </a:prstGeom>
            <a:noFill/>
            <a:ln>
              <a:noFill/>
            </a:ln>
          </p:spPr>
          <p:txBody>
            <a:bodyPr wrap="none" lIns="0" tIns="0" rIns="0" bIns="0" anchor="t" anchorCtr="0">
              <a:spAutoFit/>
            </a:bodyPr>
            <a:lstStyle/>
            <a:p>
              <a:pPr algn="l"/>
              <a:r>
                <a:rPr lang="en-US" sz="1125" b="1" dirty="0">
                  <a:solidFill>
                    <a:srgbClr val="171717"/>
                  </a:solidFill>
                  <a:latin typeface="Arial"/>
                  <a:ea typeface="Microsoft YaHei"/>
                  <a:cs typeface="Arial"/>
                </a:rPr>
                <a:t>Verified completion rate</a:t>
              </a:r>
            </a:p>
          </p:txBody>
        </p:sp>
        <p:sp>
          <p:nvSpPr>
            <p:cNvPr id="48" name="Rectangle 48"/>
            <p:cNvSpPr/>
            <p:nvPr/>
          </p:nvSpPr>
          <p:spPr>
            <a:xfrm>
              <a:off x="5905500" y="4095750"/>
              <a:ext cx="4000500" cy="171450"/>
            </a:xfrm>
            <a:prstGeom prst="rect">
              <a:avLst/>
            </a:prstGeom>
            <a:solidFill>
              <a:srgbClr val="B9B5AC"/>
            </a:solidFill>
            <a:ln>
              <a:noFill/>
            </a:ln>
          </p:spPr>
        </p:sp>
        <p:sp>
          <p:nvSpPr>
            <p:cNvPr id="49" name="Line 49"/>
            <p:cNvSpPr/>
            <p:nvPr/>
          </p:nvSpPr>
          <p:spPr>
            <a:xfrm>
              <a:off x="9305925" y="4038600"/>
              <a:ext cx="9525" cy="285750"/>
            </a:xfrm>
            <a:custGeom>
              <a:avLst/>
              <a:gdLst/>
              <a:ahLst/>
              <a:cxnLst/>
              <a:rect l="l" t="t" r="r" b="b"/>
              <a:pathLst>
                <a:path w="9525" h="285750">
                  <a:moveTo>
                    <a:pt x="0" y="0"/>
                  </a:moveTo>
                  <a:lnTo>
                    <a:pt x="0" y="285750"/>
                  </a:lnTo>
                </a:path>
              </a:pathLst>
            </a:custGeom>
            <a:noFill/>
            <a:ln w="28575">
              <a:solidFill>
                <a:srgbClr val="171717"/>
              </a:solidFill>
            </a:ln>
          </p:spPr>
        </p:sp>
        <p:sp>
          <p:nvSpPr>
            <p:cNvPr id="50" name="TextBox 50"/>
            <p:cNvSpPr txBox="1"/>
            <p:nvPr/>
          </p:nvSpPr>
          <p:spPr>
            <a:xfrm>
              <a:off x="10121265" y="4153852"/>
              <a:ext cx="824103" cy="213360"/>
            </a:xfrm>
            <a:prstGeom prst="rect">
              <a:avLst/>
            </a:prstGeom>
            <a:noFill/>
            <a:ln>
              <a:noFill/>
            </a:ln>
          </p:spPr>
          <p:txBody>
            <a:bodyPr wrap="none" lIns="0" tIns="0" rIns="0" bIns="0" anchor="t" anchorCtr="0">
              <a:spAutoFit/>
            </a:bodyPr>
            <a:lstStyle/>
            <a:p>
              <a:pPr algn="l"/>
              <a:r>
                <a:rPr lang="en-US" sz="1050" dirty="0">
                  <a:solidFill>
                    <a:srgbClr val="171717"/>
                  </a:solidFill>
                  <a:latin typeface="Consolas"/>
                  <a:ea typeface="Microsoft YaHei"/>
                  <a:cs typeface="Consolas"/>
                </a:rPr>
                <a:t>NEW → ≥85%</a:t>
              </a:r>
            </a:p>
          </p:txBody>
        </p:sp>
        <p:sp>
          <p:nvSpPr>
            <p:cNvPr id="51" name="TextBox 51"/>
            <p:cNvSpPr txBox="1"/>
            <p:nvPr/>
          </p:nvSpPr>
          <p:spPr>
            <a:xfrm>
              <a:off x="3243262" y="4926806"/>
              <a:ext cx="2547390" cy="228600"/>
            </a:xfrm>
            <a:prstGeom prst="rect">
              <a:avLst/>
            </a:prstGeom>
            <a:noFill/>
            <a:ln>
              <a:noFill/>
            </a:ln>
          </p:spPr>
          <p:txBody>
            <a:bodyPr wrap="none" lIns="0" tIns="0" rIns="0" bIns="0" anchor="t" anchorCtr="0">
              <a:spAutoFit/>
            </a:bodyPr>
            <a:lstStyle/>
            <a:p>
              <a:pPr algn="l"/>
              <a:r>
                <a:rPr lang="en-US" sz="1125" b="1" dirty="0">
                  <a:solidFill>
                    <a:srgbClr val="171717"/>
                  </a:solidFill>
                  <a:latin typeface="Arial"/>
                  <a:ea typeface="Microsoft YaHei"/>
                  <a:cs typeface="Arial"/>
                </a:rPr>
                <a:t>Unapproved production writes</a:t>
              </a:r>
            </a:p>
          </p:txBody>
        </p:sp>
        <p:sp>
          <p:nvSpPr>
            <p:cNvPr id="52" name="Rectangle 52"/>
            <p:cNvSpPr/>
            <p:nvPr/>
          </p:nvSpPr>
          <p:spPr>
            <a:xfrm>
              <a:off x="5905500" y="4857750"/>
              <a:ext cx="4000500" cy="171450"/>
            </a:xfrm>
            <a:prstGeom prst="rect">
              <a:avLst/>
            </a:prstGeom>
            <a:solidFill>
              <a:srgbClr val="F4E7B0"/>
            </a:solidFill>
            <a:ln>
              <a:noFill/>
            </a:ln>
          </p:spPr>
        </p:sp>
        <p:sp>
          <p:nvSpPr>
            <p:cNvPr id="53" name="Line 53"/>
            <p:cNvSpPr/>
            <p:nvPr/>
          </p:nvSpPr>
          <p:spPr>
            <a:xfrm>
              <a:off x="5905500" y="4800600"/>
              <a:ext cx="9525" cy="285750"/>
            </a:xfrm>
            <a:custGeom>
              <a:avLst/>
              <a:gdLst/>
              <a:ahLst/>
              <a:cxnLst/>
              <a:rect l="l" t="t" r="r" b="b"/>
              <a:pathLst>
                <a:path w="9525" h="285750">
                  <a:moveTo>
                    <a:pt x="0" y="0"/>
                  </a:moveTo>
                  <a:lnTo>
                    <a:pt x="0" y="285750"/>
                  </a:lnTo>
                </a:path>
              </a:pathLst>
            </a:custGeom>
            <a:noFill/>
            <a:ln w="38100">
              <a:solidFill>
                <a:srgbClr val="B83A32"/>
              </a:solidFill>
            </a:ln>
          </p:spPr>
        </p:sp>
        <p:sp>
          <p:nvSpPr>
            <p:cNvPr id="54" name="TextBox 54"/>
            <p:cNvSpPr txBox="1"/>
            <p:nvPr/>
          </p:nvSpPr>
          <p:spPr>
            <a:xfrm>
              <a:off x="10121265" y="4915852"/>
              <a:ext cx="877776" cy="213360"/>
            </a:xfrm>
            <a:prstGeom prst="rect">
              <a:avLst/>
            </a:prstGeom>
            <a:noFill/>
            <a:ln>
              <a:noFill/>
            </a:ln>
          </p:spPr>
          <p:txBody>
            <a:bodyPr wrap="none" lIns="0" tIns="0" rIns="0" bIns="0" anchor="t" anchorCtr="0">
              <a:spAutoFit/>
            </a:bodyPr>
            <a:lstStyle/>
            <a:p>
              <a:pPr algn="l"/>
              <a:r>
                <a:rPr lang="en-US" sz="1050" dirty="0">
                  <a:solidFill>
                    <a:srgbClr val="B83A32"/>
                  </a:solidFill>
                  <a:latin typeface="Consolas"/>
                  <a:ea typeface="Microsoft YaHei"/>
                  <a:cs typeface="Consolas"/>
                </a:rPr>
                <a:t>0 tolerated</a:t>
              </a:r>
            </a:p>
          </p:txBody>
        </p:sp>
      </p:grpSp>
      <p:grpSp>
        <p:nvGrpSpPr>
          <p:cNvPr id="58" name="Group 58"/>
          <p:cNvGrpSpPr/>
          <p:nvPr/>
        </p:nvGrpSpPr>
        <p:grpSpPr>
          <a:xfrm>
            <a:off x="3048000" y="5657850"/>
            <a:ext cx="8801100" cy="476250"/>
            <a:chOff x="3048000" y="5657850"/>
            <a:chExt cx="8801100" cy="476250"/>
          </a:xfrm>
        </p:grpSpPr>
        <p:sp>
          <p:nvSpPr>
            <p:cNvPr id="56" name="Rectangle 56"/>
            <p:cNvSpPr/>
            <p:nvPr/>
          </p:nvSpPr>
          <p:spPr>
            <a:xfrm>
              <a:off x="3048000" y="5657850"/>
              <a:ext cx="8801100" cy="476250"/>
            </a:xfrm>
            <a:prstGeom prst="rect">
              <a:avLst/>
            </a:prstGeom>
            <a:solidFill>
              <a:srgbClr val="B83A32"/>
            </a:solidFill>
            <a:ln>
              <a:noFill/>
            </a:ln>
          </p:spPr>
        </p:sp>
        <p:sp>
          <p:nvSpPr>
            <p:cNvPr id="57" name="TextBox 57"/>
            <p:cNvSpPr txBox="1"/>
            <p:nvPr/>
          </p:nvSpPr>
          <p:spPr>
            <a:xfrm>
              <a:off x="3245168" y="5847874"/>
              <a:ext cx="7194186" cy="198120"/>
            </a:xfrm>
            <a:prstGeom prst="rect">
              <a:avLst/>
            </a:prstGeom>
            <a:noFill/>
            <a:ln>
              <a:noFill/>
            </a:ln>
          </p:spPr>
          <p:txBody>
            <a:bodyPr wrap="none" lIns="0" tIns="0" rIns="0" bIns="0" anchor="t" anchorCtr="0">
              <a:spAutoFit/>
            </a:bodyPr>
            <a:lstStyle/>
            <a:p>
              <a:pPr algn="l"/>
              <a:r>
                <a:rPr lang="en-US" sz="975" b="1" dirty="0">
                  <a:solidFill>
                    <a:srgbClr val="FFFFFF"/>
                  </a:solidFill>
                  <a:latin typeface="Arial"/>
                  <a:ea typeface="Microsoft YaHei"/>
                  <a:cs typeface="Arial"/>
                </a:rPr>
                <a:t>STOP if context intake &lt;60%, integrations become bespoke, or failed checks cannot cite evidence.</a:t>
              </a:r>
            </a:p>
          </p:txBody>
        </p:sp>
      </p:grpSp>
      <p:grpSp>
        <p:nvGrpSpPr>
          <p:cNvPr id="61" name="Group 61"/>
          <p:cNvGrpSpPr/>
          <p:nvPr/>
        </p:nvGrpSpPr>
        <p:grpSpPr>
          <a:xfrm>
            <a:off x="334328" y="6438900"/>
            <a:ext cx="11514772" cy="228600"/>
            <a:chOff x="334328" y="6438900"/>
            <a:chExt cx="11514772" cy="228600"/>
          </a:xfrm>
        </p:grpSpPr>
        <p:sp>
          <p:nvSpPr>
            <p:cNvPr id="59" name="Rectangle 59"/>
            <p:cNvSpPr/>
            <p:nvPr/>
          </p:nvSpPr>
          <p:spPr>
            <a:xfrm>
              <a:off x="342900" y="6438900"/>
              <a:ext cx="11506200" cy="228600"/>
            </a:xfrm>
            <a:prstGeom prst="rect">
              <a:avLst/>
            </a:prstGeom>
            <a:noFill/>
            <a:ln>
              <a:noFill/>
            </a:ln>
          </p:spPr>
        </p:sp>
        <p:sp>
          <p:nvSpPr>
            <p:cNvPr id="60" name="TextBox 60"/>
            <p:cNvSpPr txBox="1"/>
            <p:nvPr/>
          </p:nvSpPr>
          <p:spPr>
            <a:xfrm>
              <a:off x="334328" y="6518434"/>
              <a:ext cx="3546443" cy="137160"/>
            </a:xfrm>
            <a:prstGeom prst="rect">
              <a:avLst/>
            </a:prstGeom>
            <a:noFill/>
            <a:ln>
              <a:noFill/>
            </a:ln>
          </p:spPr>
          <p:txBody>
            <a:bodyPr wrap="none" lIns="0" tIns="0" rIns="0" bIns="0" anchor="t" anchorCtr="0">
              <a:spAutoFit/>
            </a:bodyPr>
            <a:lstStyle/>
            <a:p>
              <a:pPr algn="l"/>
              <a:r>
                <a:rPr lang="en-US" sz="675" dirty="0">
                  <a:solidFill>
                    <a:srgbClr val="817C72"/>
                  </a:solidFill>
                  <a:latin typeface="Arial"/>
                  <a:ea typeface="Microsoft YaHei"/>
                  <a:cs typeface="Arial"/>
                </a:rPr>
                <a:t>BASELINES · 04_product_usage.csv; targets and pilot design are ANALYSIS</a:t>
              </a: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4F2EE"/>
            </a:solidFill>
            <a:ln>
              <a:noFill/>
            </a:ln>
          </p:spPr>
        </p:sp>
        <p:sp>
          <p:nvSpPr>
            <p:cNvPr id="3" name="Line 3"/>
            <p:cNvSpPr/>
            <p:nvPr/>
          </p:nvSpPr>
          <p:spPr>
            <a:xfrm>
              <a:off x="342900" y="419100"/>
              <a:ext cx="11506200" cy="9525"/>
            </a:xfrm>
            <a:custGeom>
              <a:avLst/>
              <a:gdLst/>
              <a:ahLst/>
              <a:cxnLst/>
              <a:rect l="l" t="t" r="r" b="b"/>
              <a:pathLst>
                <a:path w="11506200" h="9525">
                  <a:moveTo>
                    <a:pt x="0" y="0"/>
                  </a:moveTo>
                  <a:lnTo>
                    <a:pt x="11506200" y="0"/>
                  </a:lnTo>
                </a:path>
              </a:pathLst>
            </a:custGeom>
            <a:noFill/>
            <a:ln w="9525">
              <a:solidFill>
                <a:srgbClr val="171717"/>
              </a:solidFill>
            </a:ln>
          </p:spPr>
        </p:sp>
      </p:grpSp>
      <p:grpSp>
        <p:nvGrpSpPr>
          <p:cNvPr id="9" name="Group 9"/>
          <p:cNvGrpSpPr/>
          <p:nvPr/>
        </p:nvGrpSpPr>
        <p:grpSpPr>
          <a:xfrm>
            <a:off x="308610" y="171450"/>
            <a:ext cx="11549063" cy="914400"/>
            <a:chOff x="308610" y="171450"/>
            <a:chExt cx="11549063" cy="914400"/>
          </a:xfrm>
        </p:grpSpPr>
        <p:sp>
          <p:nvSpPr>
            <p:cNvPr id="5" name="Rectangle 5"/>
            <p:cNvSpPr/>
            <p:nvPr/>
          </p:nvSpPr>
          <p:spPr>
            <a:xfrm>
              <a:off x="342900" y="171450"/>
              <a:ext cx="11506200" cy="914400"/>
            </a:xfrm>
            <a:prstGeom prst="rect">
              <a:avLst/>
            </a:prstGeom>
            <a:noFill/>
            <a:ln>
              <a:noFill/>
            </a:ln>
          </p:spPr>
        </p:sp>
        <p:sp>
          <p:nvSpPr>
            <p:cNvPr id="6" name="TextBox 6"/>
            <p:cNvSpPr txBox="1"/>
            <p:nvPr/>
          </p:nvSpPr>
          <p:spPr>
            <a:xfrm>
              <a:off x="334328" y="231934"/>
              <a:ext cx="1693069" cy="137160"/>
            </a:xfrm>
            <a:prstGeom prst="rect">
              <a:avLst/>
            </a:prstGeom>
            <a:noFill/>
            <a:ln>
              <a:noFill/>
            </a:ln>
          </p:spPr>
          <p:txBody>
            <a:bodyPr wrap="none" lIns="0" tIns="0" rIns="0" bIns="0" anchor="t" anchorCtr="0">
              <a:spAutoFit/>
            </a:bodyPr>
            <a:lstStyle/>
            <a:p>
              <a:pPr algn="l"/>
              <a:r>
                <a:rPr lang="en-US" sz="675" dirty="0">
                  <a:solidFill>
                    <a:srgbClr val="57534E"/>
                  </a:solidFill>
                  <a:latin typeface="Consolas"/>
                  <a:ea typeface="Microsoft YaHei"/>
                  <a:cs typeface="Consolas"/>
                </a:rPr>
                <a:t>12 · COMMITTEE DECISION · ANALYSIS</a:t>
              </a:r>
            </a:p>
          </p:txBody>
        </p:sp>
        <p:sp>
          <p:nvSpPr>
            <p:cNvPr id="7" name="TextBox 7"/>
            <p:cNvSpPr txBox="1"/>
            <p:nvPr/>
          </p:nvSpPr>
          <p:spPr>
            <a:xfrm>
              <a:off x="11559564" y="231934"/>
              <a:ext cx="298109" cy="137160"/>
            </a:xfrm>
            <a:prstGeom prst="rect">
              <a:avLst/>
            </a:prstGeom>
            <a:noFill/>
            <a:ln>
              <a:noFill/>
            </a:ln>
          </p:spPr>
          <p:txBody>
            <a:bodyPr wrap="none" lIns="0" tIns="0" rIns="0" bIns="0" anchor="t" anchorCtr="0">
              <a:spAutoFit/>
            </a:bodyPr>
            <a:lstStyle/>
            <a:p>
              <a:pPr algn="r"/>
              <a:r>
                <a:rPr lang="en-US" sz="675" dirty="0">
                  <a:solidFill>
                    <a:srgbClr val="817C72"/>
                  </a:solidFill>
                  <a:latin typeface="Consolas"/>
                  <a:ea typeface="Microsoft YaHei"/>
                  <a:cs typeface="Consolas"/>
                </a:rPr>
                <a:t>12 / 12</a:t>
              </a:r>
            </a:p>
          </p:txBody>
        </p:sp>
        <p:sp>
          <p:nvSpPr>
            <p:cNvPr id="8" name="TextBox 8"/>
            <p:cNvSpPr txBox="1"/>
            <p:nvPr/>
          </p:nvSpPr>
          <p:spPr>
            <a:xfrm>
              <a:off x="308610" y="537210"/>
              <a:ext cx="9177718" cy="548640"/>
            </a:xfrm>
            <a:prstGeom prst="rect">
              <a:avLst/>
            </a:prstGeom>
            <a:noFill/>
            <a:ln>
              <a:noFill/>
            </a:ln>
          </p:spPr>
          <p:txBody>
            <a:bodyPr wrap="none" lIns="0" tIns="0" rIns="0" bIns="0" anchor="t" anchorCtr="0">
              <a:spAutoFit/>
            </a:bodyPr>
            <a:lstStyle/>
            <a:p>
              <a:pPr algn="l"/>
              <a:r>
                <a:rPr lang="en-US" sz="2700" dirty="0">
                  <a:solidFill>
                    <a:srgbClr val="171717"/>
                  </a:solidFill>
                  <a:latin typeface="Georgia"/>
                  <a:ea typeface="SimSun"/>
                  <a:cs typeface="Georgia"/>
                </a:rPr>
                <a:t>Approve the pilot with explicit stop conditions.</a:t>
              </a:r>
            </a:p>
          </p:txBody>
        </p:sp>
      </p:grpSp>
      <p:grpSp>
        <p:nvGrpSpPr>
          <p:cNvPr id="44" name="Group 44"/>
          <p:cNvGrpSpPr/>
          <p:nvPr/>
        </p:nvGrpSpPr>
        <p:grpSpPr>
          <a:xfrm>
            <a:off x="781050" y="1257300"/>
            <a:ext cx="10629900" cy="4762500"/>
            <a:chOff x="781050" y="1257300"/>
            <a:chExt cx="10629900" cy="4762500"/>
          </a:xfrm>
        </p:grpSpPr>
        <p:sp>
          <p:nvSpPr>
            <p:cNvPr id="10" name="Rectangle 10"/>
            <p:cNvSpPr/>
            <p:nvPr/>
          </p:nvSpPr>
          <p:spPr>
            <a:xfrm>
              <a:off x="781050" y="1257300"/>
              <a:ext cx="10629900" cy="4762500"/>
            </a:xfrm>
            <a:prstGeom prst="rect">
              <a:avLst/>
            </a:prstGeom>
            <a:solidFill>
              <a:srgbClr val="FFFFFF"/>
            </a:solidFill>
            <a:ln w="19050">
              <a:solidFill>
                <a:srgbClr val="171717"/>
              </a:solidFill>
            </a:ln>
          </p:spPr>
        </p:sp>
        <p:sp>
          <p:nvSpPr>
            <p:cNvPr id="11" name="Rectangle 11"/>
            <p:cNvSpPr/>
            <p:nvPr/>
          </p:nvSpPr>
          <p:spPr>
            <a:xfrm>
              <a:off x="781050" y="1257300"/>
              <a:ext cx="10629900" cy="514350"/>
            </a:xfrm>
            <a:prstGeom prst="rect">
              <a:avLst/>
            </a:prstGeom>
            <a:solidFill>
              <a:srgbClr val="171717"/>
            </a:solidFill>
            <a:ln>
              <a:noFill/>
            </a:ln>
          </p:spPr>
        </p:sp>
        <p:sp>
          <p:nvSpPr>
            <p:cNvPr id="12" name="TextBox 12"/>
            <p:cNvSpPr txBox="1"/>
            <p:nvPr/>
          </p:nvSpPr>
          <p:spPr>
            <a:xfrm>
              <a:off x="979170" y="1483995"/>
              <a:ext cx="3928748" cy="182880"/>
            </a:xfrm>
            <a:prstGeom prst="rect">
              <a:avLst/>
            </a:prstGeom>
            <a:noFill/>
            <a:ln>
              <a:noFill/>
            </a:ln>
          </p:spPr>
          <p:txBody>
            <a:bodyPr wrap="none" lIns="0" tIns="0" rIns="0" bIns="0" anchor="t" anchorCtr="0">
              <a:spAutoFit/>
            </a:bodyPr>
            <a:lstStyle/>
            <a:p>
              <a:pPr algn="l"/>
              <a:r>
                <a:rPr lang="en-US" sz="900" b="1" dirty="0">
                  <a:solidFill>
                    <a:srgbClr val="FFFFFF"/>
                  </a:solidFill>
                  <a:latin typeface="Consolas"/>
                  <a:ea typeface="Microsoft YaHei"/>
                  <a:cs typeface="Consolas"/>
                </a:rPr>
                <a:t>RELLUNE · NEXT-QUARTER AI ONBOARDING MVP · FUNDING CARD</a:t>
              </a:r>
            </a:p>
          </p:txBody>
        </p:sp>
        <p:sp>
          <p:nvSpPr>
            <p:cNvPr id="13" name="TextBox 13"/>
            <p:cNvSpPr txBox="1"/>
            <p:nvPr/>
          </p:nvSpPr>
          <p:spPr>
            <a:xfrm>
              <a:off x="10080308" y="1500188"/>
              <a:ext cx="1092518" cy="152400"/>
            </a:xfrm>
            <a:prstGeom prst="rect">
              <a:avLst/>
            </a:prstGeom>
            <a:noFill/>
            <a:ln>
              <a:noFill/>
            </a:ln>
          </p:spPr>
          <p:txBody>
            <a:bodyPr wrap="none" lIns="0" tIns="0" rIns="0" bIns="0" anchor="t" anchorCtr="0">
              <a:spAutoFit/>
            </a:bodyPr>
            <a:lstStyle/>
            <a:p>
              <a:pPr algn="r"/>
              <a:r>
                <a:rPr lang="en-US" sz="750" dirty="0">
                  <a:solidFill>
                    <a:srgbClr val="D6A51F"/>
                  </a:solidFill>
                  <a:latin typeface="Consolas"/>
                  <a:ea typeface="Microsoft YaHei"/>
                  <a:cs typeface="Consolas"/>
                </a:rPr>
                <a:t>SYNTHETIC SHOWCASE</a:t>
              </a:r>
            </a:p>
          </p:txBody>
        </p:sp>
        <p:sp>
          <p:nvSpPr>
            <p:cNvPr id="14" name="TextBox 14"/>
            <p:cNvSpPr txBox="1"/>
            <p:nvPr/>
          </p:nvSpPr>
          <p:spPr>
            <a:xfrm>
              <a:off x="1019175" y="2090738"/>
              <a:ext cx="944642" cy="152400"/>
            </a:xfrm>
            <a:prstGeom prst="rect">
              <a:avLst/>
            </a:prstGeom>
            <a:noFill/>
            <a:ln>
              <a:noFill/>
            </a:ln>
          </p:spPr>
          <p:txBody>
            <a:bodyPr wrap="none" lIns="0" tIns="0" rIns="0" bIns="0" anchor="t" anchorCtr="0">
              <a:spAutoFit/>
            </a:bodyPr>
            <a:lstStyle/>
            <a:p>
              <a:pPr algn="l"/>
              <a:r>
                <a:rPr lang="en-US" sz="750" dirty="0">
                  <a:solidFill>
                    <a:srgbClr val="57534E"/>
                  </a:solidFill>
                  <a:latin typeface="Consolas"/>
                  <a:ea typeface="Microsoft YaHei"/>
                  <a:cs typeface="Consolas"/>
                </a:rPr>
                <a:t>DECISION REQUEST</a:t>
              </a:r>
            </a:p>
          </p:txBody>
        </p:sp>
        <p:sp>
          <p:nvSpPr>
            <p:cNvPr id="15" name="TextBox 15"/>
            <p:cNvSpPr txBox="1"/>
            <p:nvPr/>
          </p:nvSpPr>
          <p:spPr>
            <a:xfrm>
              <a:off x="1000125" y="2328862"/>
              <a:ext cx="7516654" cy="457200"/>
            </a:xfrm>
            <a:prstGeom prst="rect">
              <a:avLst/>
            </a:prstGeom>
            <a:noFill/>
            <a:ln>
              <a:noFill/>
            </a:ln>
          </p:spPr>
          <p:txBody>
            <a:bodyPr wrap="none" lIns="0" tIns="0" rIns="0" bIns="0" anchor="t" anchorCtr="0">
              <a:spAutoFit/>
            </a:bodyPr>
            <a:lstStyle/>
            <a:p>
              <a:pPr algn="l"/>
              <a:r>
                <a:rPr lang="en-US" sz="2250" dirty="0">
                  <a:solidFill>
                    <a:srgbClr val="171717"/>
                  </a:solidFill>
                  <a:latin typeface="Georgia"/>
                  <a:ea typeface="SimSun"/>
                  <a:cs typeface="Georgia"/>
                </a:rPr>
                <a:t>Fund one cross-functional squad for 12 weeks.</a:t>
              </a:r>
            </a:p>
          </p:txBody>
        </p:sp>
        <p:sp>
          <p:nvSpPr>
            <p:cNvPr id="16" name="Line 16"/>
            <p:cNvSpPr/>
            <p:nvPr/>
          </p:nvSpPr>
          <p:spPr>
            <a:xfrm>
              <a:off x="1028700" y="2781300"/>
              <a:ext cx="10134600" cy="9525"/>
            </a:xfrm>
            <a:custGeom>
              <a:avLst/>
              <a:gdLst/>
              <a:ahLst/>
              <a:cxnLst/>
              <a:rect l="l" t="t" r="r" b="b"/>
              <a:pathLst>
                <a:path w="10134600" h="9525">
                  <a:moveTo>
                    <a:pt x="0" y="0"/>
                  </a:moveTo>
                  <a:lnTo>
                    <a:pt x="10134600" y="0"/>
                  </a:lnTo>
                </a:path>
              </a:pathLst>
            </a:custGeom>
            <a:noFill/>
            <a:ln w="9525">
              <a:solidFill>
                <a:srgbClr val="B9B5AC"/>
              </a:solidFill>
            </a:ln>
          </p:spPr>
        </p:sp>
        <p:sp>
          <p:nvSpPr>
            <p:cNvPr id="17" name="TextBox 17"/>
            <p:cNvSpPr txBox="1"/>
            <p:nvPr/>
          </p:nvSpPr>
          <p:spPr>
            <a:xfrm>
              <a:off x="1015365" y="3020378"/>
              <a:ext cx="815669" cy="213360"/>
            </a:xfrm>
            <a:prstGeom prst="rect">
              <a:avLst/>
            </a:prstGeom>
            <a:noFill/>
            <a:ln>
              <a:noFill/>
            </a:ln>
          </p:spPr>
          <p:txBody>
            <a:bodyPr wrap="none" lIns="0" tIns="0" rIns="0" bIns="0" anchor="t" anchorCtr="0">
              <a:spAutoFit/>
            </a:bodyPr>
            <a:lstStyle/>
            <a:p>
              <a:pPr algn="l"/>
              <a:r>
                <a:rPr lang="en-US" sz="1050" b="1" dirty="0">
                  <a:solidFill>
                    <a:srgbClr val="171717"/>
                  </a:solidFill>
                  <a:latin typeface="Arial"/>
                  <a:ea typeface="Microsoft YaHei"/>
                  <a:cs typeface="Arial"/>
                </a:rPr>
                <a:t>AUTHORIZE</a:t>
              </a:r>
            </a:p>
          </p:txBody>
        </p:sp>
        <p:sp>
          <p:nvSpPr>
            <p:cNvPr id="18" name="Rectangle 18"/>
            <p:cNvSpPr/>
            <p:nvPr/>
          </p:nvSpPr>
          <p:spPr>
            <a:xfrm>
              <a:off x="2114550" y="2971800"/>
              <a:ext cx="171450" cy="171450"/>
            </a:xfrm>
            <a:prstGeom prst="rect">
              <a:avLst/>
            </a:prstGeom>
            <a:noFill/>
            <a:ln w="9525">
              <a:solidFill>
                <a:srgbClr val="171717"/>
              </a:solidFill>
            </a:ln>
          </p:spPr>
        </p:sp>
        <p:sp>
          <p:nvSpPr>
            <p:cNvPr id="19" name="TextBox 19"/>
            <p:cNvSpPr txBox="1"/>
            <p:nvPr/>
          </p:nvSpPr>
          <p:spPr>
            <a:xfrm>
              <a:off x="2444115" y="3010852"/>
              <a:ext cx="5815727" cy="213360"/>
            </a:xfrm>
            <a:prstGeom prst="rect">
              <a:avLst/>
            </a:prstGeom>
            <a:noFill/>
            <a:ln>
              <a:noFill/>
            </a:ln>
          </p:spPr>
          <p:txBody>
            <a:bodyPr wrap="none" lIns="0" tIns="0" rIns="0" bIns="0" anchor="t" anchorCtr="0">
              <a:spAutoFit/>
            </a:bodyPr>
            <a:lstStyle/>
            <a:p>
              <a:pPr algn="l"/>
              <a:r>
                <a:rPr lang="en-US" sz="1050" dirty="0">
                  <a:solidFill>
                    <a:srgbClr val="57534E"/>
                  </a:solidFill>
                  <a:latin typeface="Arial"/>
                  <a:ea typeface="Microsoft YaHei"/>
                  <a:cs typeface="Arial"/>
                </a:rPr>
                <a:t>One ICP · two connectors · three workflow patterns · three design partners</a:t>
              </a:r>
            </a:p>
          </p:txBody>
        </p:sp>
        <p:sp>
          <p:nvSpPr>
            <p:cNvPr id="20" name="TextBox 20"/>
            <p:cNvSpPr txBox="1"/>
            <p:nvPr/>
          </p:nvSpPr>
          <p:spPr>
            <a:xfrm>
              <a:off x="1015365" y="3439478"/>
              <a:ext cx="622444" cy="213360"/>
            </a:xfrm>
            <a:prstGeom prst="rect">
              <a:avLst/>
            </a:prstGeom>
            <a:noFill/>
            <a:ln>
              <a:noFill/>
            </a:ln>
          </p:spPr>
          <p:txBody>
            <a:bodyPr wrap="none" lIns="0" tIns="0" rIns="0" bIns="0" anchor="t" anchorCtr="0">
              <a:spAutoFit/>
            </a:bodyPr>
            <a:lstStyle/>
            <a:p>
              <a:pPr algn="l"/>
              <a:r>
                <a:rPr lang="en-US" sz="1050" b="1" dirty="0">
                  <a:solidFill>
                    <a:srgbClr val="171717"/>
                  </a:solidFill>
                  <a:latin typeface="Arial"/>
                  <a:ea typeface="Microsoft YaHei"/>
                  <a:cs typeface="Arial"/>
                </a:rPr>
                <a:t>OWNERS</a:t>
              </a:r>
            </a:p>
          </p:txBody>
        </p:sp>
        <p:sp>
          <p:nvSpPr>
            <p:cNvPr id="21" name="Rectangle 21"/>
            <p:cNvSpPr/>
            <p:nvPr/>
          </p:nvSpPr>
          <p:spPr>
            <a:xfrm>
              <a:off x="2114550" y="3390900"/>
              <a:ext cx="171450" cy="171450"/>
            </a:xfrm>
            <a:prstGeom prst="rect">
              <a:avLst/>
            </a:prstGeom>
            <a:noFill/>
            <a:ln w="9525">
              <a:solidFill>
                <a:srgbClr val="171717"/>
              </a:solidFill>
            </a:ln>
          </p:spPr>
        </p:sp>
        <p:sp>
          <p:nvSpPr>
            <p:cNvPr id="22" name="TextBox 22"/>
            <p:cNvSpPr txBox="1"/>
            <p:nvPr/>
          </p:nvSpPr>
          <p:spPr>
            <a:xfrm>
              <a:off x="2444115" y="3429952"/>
              <a:ext cx="5685377" cy="213360"/>
            </a:xfrm>
            <a:prstGeom prst="rect">
              <a:avLst/>
            </a:prstGeom>
            <a:noFill/>
            <a:ln>
              <a:noFill/>
            </a:ln>
          </p:spPr>
          <p:txBody>
            <a:bodyPr wrap="none" lIns="0" tIns="0" rIns="0" bIns="0" anchor="t" anchorCtr="0">
              <a:spAutoFit/>
            </a:bodyPr>
            <a:lstStyle/>
            <a:p>
              <a:pPr algn="l"/>
              <a:r>
                <a:rPr lang="en-US" sz="1050" dirty="0">
                  <a:solidFill>
                    <a:srgbClr val="57534E"/>
                  </a:solidFill>
                  <a:latin typeface="Arial"/>
                  <a:ea typeface="Microsoft YaHei"/>
                  <a:cs typeface="Arial"/>
                </a:rPr>
                <a:t>Product lead · engineering lead · safety reviewer · design-partner sponsor</a:t>
              </a:r>
            </a:p>
          </p:txBody>
        </p:sp>
        <p:sp>
          <p:nvSpPr>
            <p:cNvPr id="23" name="TextBox 23"/>
            <p:cNvSpPr txBox="1"/>
            <p:nvPr/>
          </p:nvSpPr>
          <p:spPr>
            <a:xfrm>
              <a:off x="1015365" y="3858578"/>
              <a:ext cx="727108" cy="213360"/>
            </a:xfrm>
            <a:prstGeom prst="rect">
              <a:avLst/>
            </a:prstGeom>
            <a:noFill/>
            <a:ln>
              <a:noFill/>
            </a:ln>
          </p:spPr>
          <p:txBody>
            <a:bodyPr wrap="none" lIns="0" tIns="0" rIns="0" bIns="0" anchor="t" anchorCtr="0">
              <a:spAutoFit/>
            </a:bodyPr>
            <a:lstStyle/>
            <a:p>
              <a:pPr algn="l"/>
              <a:r>
                <a:rPr lang="en-US" sz="1050" b="1" dirty="0">
                  <a:solidFill>
                    <a:srgbClr val="171717"/>
                  </a:solidFill>
                  <a:latin typeface="Arial"/>
                  <a:ea typeface="Microsoft YaHei"/>
                  <a:cs typeface="Arial"/>
                </a:rPr>
                <a:t>CONTINUE</a:t>
              </a:r>
            </a:p>
          </p:txBody>
        </p:sp>
        <p:sp>
          <p:nvSpPr>
            <p:cNvPr id="24" name="Rectangle 24"/>
            <p:cNvSpPr/>
            <p:nvPr/>
          </p:nvSpPr>
          <p:spPr>
            <a:xfrm>
              <a:off x="2114550" y="3810000"/>
              <a:ext cx="171450" cy="171450"/>
            </a:xfrm>
            <a:prstGeom prst="rect">
              <a:avLst/>
            </a:prstGeom>
            <a:noFill/>
            <a:ln w="9525">
              <a:solidFill>
                <a:srgbClr val="171717"/>
              </a:solidFill>
            </a:ln>
          </p:spPr>
        </p:sp>
        <p:sp>
          <p:nvSpPr>
            <p:cNvPr id="25" name="TextBox 25"/>
            <p:cNvSpPr txBox="1"/>
            <p:nvPr/>
          </p:nvSpPr>
          <p:spPr>
            <a:xfrm>
              <a:off x="2444115" y="3849052"/>
              <a:ext cx="5516689" cy="213360"/>
            </a:xfrm>
            <a:prstGeom prst="rect">
              <a:avLst/>
            </a:prstGeom>
            <a:noFill/>
            <a:ln>
              <a:noFill/>
            </a:ln>
          </p:spPr>
          <p:txBody>
            <a:bodyPr wrap="none" lIns="0" tIns="0" rIns="0" bIns="0" anchor="t" anchorCtr="0">
              <a:spAutoFit/>
            </a:bodyPr>
            <a:lstStyle/>
            <a:p>
              <a:pPr algn="l"/>
              <a:r>
                <a:rPr lang="en-US" sz="1050" dirty="0">
                  <a:solidFill>
                    <a:srgbClr val="57534E"/>
                  </a:solidFill>
                  <a:latin typeface="Arial"/>
                  <a:ea typeface="Microsoft YaHei"/>
                  <a:cs typeface="Arial"/>
                </a:rPr>
                <a:t>Only if all five product, economics, repeatability, and safety gates pass</a:t>
              </a:r>
            </a:p>
          </p:txBody>
        </p:sp>
        <p:sp>
          <p:nvSpPr>
            <p:cNvPr id="26" name="TextBox 26"/>
            <p:cNvSpPr txBox="1"/>
            <p:nvPr/>
          </p:nvSpPr>
          <p:spPr>
            <a:xfrm>
              <a:off x="1015365" y="4277678"/>
              <a:ext cx="413118" cy="213360"/>
            </a:xfrm>
            <a:prstGeom prst="rect">
              <a:avLst/>
            </a:prstGeom>
            <a:noFill/>
            <a:ln>
              <a:noFill/>
            </a:ln>
          </p:spPr>
          <p:txBody>
            <a:bodyPr wrap="none" lIns="0" tIns="0" rIns="0" bIns="0" anchor="t" anchorCtr="0">
              <a:spAutoFit/>
            </a:bodyPr>
            <a:lstStyle/>
            <a:p>
              <a:pPr algn="l"/>
              <a:r>
                <a:rPr lang="en-US" sz="1050" b="1" dirty="0">
                  <a:solidFill>
                    <a:srgbClr val="171717"/>
                  </a:solidFill>
                  <a:latin typeface="Arial"/>
                  <a:ea typeface="Microsoft YaHei"/>
                  <a:cs typeface="Arial"/>
                </a:rPr>
                <a:t>STOP</a:t>
              </a:r>
            </a:p>
          </p:txBody>
        </p:sp>
        <p:sp>
          <p:nvSpPr>
            <p:cNvPr id="27" name="Rectangle 27"/>
            <p:cNvSpPr/>
            <p:nvPr/>
          </p:nvSpPr>
          <p:spPr>
            <a:xfrm>
              <a:off x="2114550" y="4229100"/>
              <a:ext cx="171450" cy="171450"/>
            </a:xfrm>
            <a:prstGeom prst="rect">
              <a:avLst/>
            </a:prstGeom>
            <a:noFill/>
            <a:ln w="9525">
              <a:solidFill>
                <a:srgbClr val="B83A32"/>
              </a:solidFill>
            </a:ln>
          </p:spPr>
        </p:sp>
        <p:sp>
          <p:nvSpPr>
            <p:cNvPr id="28" name="TextBox 28"/>
            <p:cNvSpPr txBox="1"/>
            <p:nvPr/>
          </p:nvSpPr>
          <p:spPr>
            <a:xfrm>
              <a:off x="2444115" y="4268152"/>
              <a:ext cx="6007417" cy="213360"/>
            </a:xfrm>
            <a:prstGeom prst="rect">
              <a:avLst/>
            </a:prstGeom>
            <a:noFill/>
            <a:ln>
              <a:noFill/>
            </a:ln>
          </p:spPr>
          <p:txBody>
            <a:bodyPr wrap="none" lIns="0" tIns="0" rIns="0" bIns="0" anchor="t" anchorCtr="0">
              <a:spAutoFit/>
            </a:bodyPr>
            <a:lstStyle/>
            <a:p>
              <a:pPr algn="l"/>
              <a:r>
                <a:rPr lang="en-US" sz="1050" dirty="0">
                  <a:solidFill>
                    <a:srgbClr val="57534E"/>
                  </a:solidFill>
                  <a:latin typeface="Arial"/>
                  <a:ea typeface="Microsoft YaHei"/>
                  <a:cs typeface="Arial"/>
                </a:rPr>
                <a:t>If trust fails, integrations become bespoke, or the wedge lacks a budget owner</a:t>
              </a:r>
            </a:p>
          </p:txBody>
        </p:sp>
        <p:sp>
          <p:nvSpPr>
            <p:cNvPr id="29" name="Rectangle 29"/>
            <p:cNvSpPr/>
            <p:nvPr/>
          </p:nvSpPr>
          <p:spPr>
            <a:xfrm>
              <a:off x="1028700" y="4705350"/>
              <a:ext cx="6553200" cy="990600"/>
            </a:xfrm>
            <a:prstGeom prst="rect">
              <a:avLst/>
            </a:prstGeom>
            <a:solidFill>
              <a:srgbClr val="F4E7B0"/>
            </a:solidFill>
            <a:ln>
              <a:noFill/>
            </a:ln>
          </p:spPr>
        </p:sp>
        <p:grpSp>
          <p:nvGrpSpPr>
            <p:cNvPr id="33" name="Group 33"/>
            <p:cNvGrpSpPr/>
            <p:nvPr/>
          </p:nvGrpSpPr>
          <p:grpSpPr>
            <a:xfrm>
              <a:off x="1240479" y="4944546"/>
              <a:ext cx="224133" cy="192560"/>
              <a:chOff x="1240479" y="4944546"/>
              <a:chExt cx="224133" cy="192560"/>
            </a:xfrm>
          </p:grpSpPr>
          <p:sp>
            <p:nvSpPr>
              <p:cNvPr id="30" name="Freeform 30"/>
              <p:cNvSpPr/>
              <p:nvPr/>
            </p:nvSpPr>
            <p:spPr>
              <a:xfrm>
                <a:off x="1352550" y="5014912"/>
                <a:ext cx="9525" cy="44450"/>
              </a:xfrm>
              <a:custGeom>
                <a:avLst/>
                <a:gdLst/>
                <a:ahLst/>
                <a:cxnLst/>
                <a:rect l="l" t="t" r="r" b="b"/>
                <a:pathLst>
                  <a:path w="9525" h="44450">
                    <a:moveTo>
                      <a:pt x="0" y="0"/>
                    </a:moveTo>
                    <a:lnTo>
                      <a:pt x="0" y="44450"/>
                    </a:lnTo>
                  </a:path>
                </a:pathLst>
              </a:custGeom>
              <a:noFill/>
              <a:ln w="19050">
                <a:solidFill>
                  <a:srgbClr val="B83A32"/>
                </a:solidFill>
              </a:ln>
            </p:spPr>
          </p:sp>
          <p:sp>
            <p:nvSpPr>
              <p:cNvPr id="31" name="Freeform 31"/>
              <p:cNvSpPr/>
              <p:nvPr/>
            </p:nvSpPr>
            <p:spPr>
              <a:xfrm>
                <a:off x="1240479" y="4944546"/>
                <a:ext cx="224133" cy="192560"/>
              </a:xfrm>
              <a:custGeom>
                <a:avLst/>
                <a:gdLst/>
                <a:ahLst/>
                <a:cxnLst/>
                <a:rect l="l" t="t" r="r" b="b"/>
                <a:pathLst>
                  <a:path w="224133" h="192560">
                    <a:moveTo>
                      <a:pt x="93880" y="10259"/>
                    </a:moveTo>
                    <a:lnTo>
                      <a:pt x="3802" y="160656"/>
                    </a:lnTo>
                    <a:cubicBezTo>
                      <a:pt x="23" y="167200"/>
                      <a:pt x="0" y="175257"/>
                      <a:pt x="3741" y="181822"/>
                    </a:cubicBezTo>
                    <a:cubicBezTo>
                      <a:pt x="7482" y="188388"/>
                      <a:pt x="14426" y="192475"/>
                      <a:pt x="21982" y="192560"/>
                    </a:cubicBezTo>
                    <a:lnTo>
                      <a:pt x="202160" y="192560"/>
                    </a:lnTo>
                    <a:cubicBezTo>
                      <a:pt x="209712" y="192473"/>
                      <a:pt x="216652" y="188387"/>
                      <a:pt x="220393" y="181825"/>
                    </a:cubicBezTo>
                    <a:cubicBezTo>
                      <a:pt x="224133" y="175263"/>
                      <a:pt x="224113" y="167210"/>
                      <a:pt x="220340" y="160667"/>
                    </a:cubicBezTo>
                    <a:lnTo>
                      <a:pt x="130262" y="10248"/>
                    </a:lnTo>
                    <a:cubicBezTo>
                      <a:pt x="126408" y="3886"/>
                      <a:pt x="119509" y="0"/>
                      <a:pt x="112071" y="0"/>
                    </a:cubicBezTo>
                    <a:cubicBezTo>
                      <a:pt x="104632" y="0"/>
                      <a:pt x="97734" y="3886"/>
                      <a:pt x="93880" y="10248"/>
                    </a:cubicBezTo>
                  </a:path>
                </a:pathLst>
              </a:custGeom>
              <a:noFill/>
              <a:ln w="19050">
                <a:solidFill>
                  <a:srgbClr val="B83A32"/>
                </a:solidFill>
              </a:ln>
            </p:spPr>
          </p:sp>
          <p:sp>
            <p:nvSpPr>
              <p:cNvPr id="32" name="Freeform 32"/>
              <p:cNvSpPr/>
              <p:nvPr/>
            </p:nvSpPr>
            <p:spPr>
              <a:xfrm>
                <a:off x="1352550" y="5092700"/>
                <a:ext cx="9525" cy="9525"/>
              </a:xfrm>
              <a:custGeom>
                <a:avLst/>
                <a:gdLst/>
                <a:ahLst/>
                <a:cxnLst/>
                <a:rect l="l" t="t" r="r" b="b"/>
                <a:pathLst>
                  <a:path w="9525" h="9525">
                    <a:moveTo>
                      <a:pt x="0" y="0"/>
                    </a:moveTo>
                    <a:lnTo>
                      <a:pt x="111" y="0"/>
                    </a:lnTo>
                  </a:path>
                </a:pathLst>
              </a:custGeom>
              <a:noFill/>
              <a:ln w="19050">
                <a:solidFill>
                  <a:srgbClr val="B83A32"/>
                </a:solidFill>
              </a:ln>
            </p:spPr>
          </p:sp>
        </p:grpSp>
        <p:sp>
          <p:nvSpPr>
            <p:cNvPr id="34" name="TextBox 34"/>
            <p:cNvSpPr txBox="1"/>
            <p:nvPr/>
          </p:nvSpPr>
          <p:spPr>
            <a:xfrm>
              <a:off x="1647825" y="5014912"/>
              <a:ext cx="741997" cy="152400"/>
            </a:xfrm>
            <a:prstGeom prst="rect">
              <a:avLst/>
            </a:prstGeom>
            <a:noFill/>
            <a:ln>
              <a:noFill/>
            </a:ln>
          </p:spPr>
          <p:txBody>
            <a:bodyPr wrap="none" lIns="0" tIns="0" rIns="0" bIns="0" anchor="t" anchorCtr="0">
              <a:spAutoFit/>
            </a:bodyPr>
            <a:lstStyle/>
            <a:p>
              <a:pPr algn="l"/>
              <a:r>
                <a:rPr lang="en-US" sz="750" dirty="0">
                  <a:solidFill>
                    <a:srgbClr val="B83A32"/>
                  </a:solidFill>
                  <a:latin typeface="Consolas"/>
                  <a:ea typeface="Microsoft YaHei"/>
                  <a:cs typeface="Consolas"/>
                </a:rPr>
                <a:t>PRIMARY RISKS</a:t>
              </a:r>
            </a:p>
          </p:txBody>
        </p:sp>
        <p:sp>
          <p:nvSpPr>
            <p:cNvPr id="35" name="TextBox 35"/>
            <p:cNvSpPr txBox="1"/>
            <p:nvPr/>
          </p:nvSpPr>
          <p:spPr>
            <a:xfrm>
              <a:off x="1206818" y="5304949"/>
              <a:ext cx="6190631" cy="198120"/>
            </a:xfrm>
            <a:prstGeom prst="rect">
              <a:avLst/>
            </a:prstGeom>
            <a:noFill/>
            <a:ln>
              <a:noFill/>
            </a:ln>
          </p:spPr>
          <p:txBody>
            <a:bodyPr wrap="none" lIns="0" tIns="0" rIns="0" bIns="0" anchor="t" anchorCtr="0">
              <a:spAutoFit/>
            </a:bodyPr>
            <a:lstStyle/>
            <a:p>
              <a:pPr algn="l"/>
              <a:r>
                <a:rPr lang="en-US" sz="975" dirty="0">
                  <a:solidFill>
                    <a:srgbClr val="171717"/>
                  </a:solidFill>
                  <a:latin typeface="Arial"/>
                  <a:ea typeface="Microsoft YaHei"/>
                  <a:cs typeface="Arial"/>
                </a:rPr>
                <a:t>Trust failure · bespoke integration burden · weak context intake · no standalone budget</a:t>
              </a:r>
            </a:p>
          </p:txBody>
        </p:sp>
        <p:sp>
          <p:nvSpPr>
            <p:cNvPr id="36" name="Rectangle 36"/>
            <p:cNvSpPr/>
            <p:nvPr/>
          </p:nvSpPr>
          <p:spPr>
            <a:xfrm>
              <a:off x="7886700" y="4705350"/>
              <a:ext cx="3276600" cy="990600"/>
            </a:xfrm>
            <a:prstGeom prst="rect">
              <a:avLst/>
            </a:prstGeom>
            <a:solidFill>
              <a:srgbClr val="171717"/>
            </a:solidFill>
            <a:ln>
              <a:noFill/>
            </a:ln>
          </p:spPr>
        </p:sp>
        <p:grpSp>
          <p:nvGrpSpPr>
            <p:cNvPr id="40" name="Group 40"/>
            <p:cNvGrpSpPr/>
            <p:nvPr/>
          </p:nvGrpSpPr>
          <p:grpSpPr>
            <a:xfrm>
              <a:off x="8151019" y="4969669"/>
              <a:ext cx="214312" cy="214312"/>
              <a:chOff x="8151019" y="4969669"/>
              <a:chExt cx="214312" cy="214312"/>
            </a:xfrm>
          </p:grpSpPr>
          <p:sp>
            <p:nvSpPr>
              <p:cNvPr id="37" name="Freeform 37"/>
              <p:cNvSpPr/>
              <p:nvPr/>
            </p:nvSpPr>
            <p:spPr>
              <a:xfrm>
                <a:off x="8246269" y="5064919"/>
                <a:ext cx="23812" cy="23812"/>
              </a:xfrm>
              <a:custGeom>
                <a:avLst/>
                <a:gdLst/>
                <a:ahLst/>
                <a:cxnLst/>
                <a:rect l="l" t="t" r="r" b="b"/>
                <a:pathLst>
                  <a:path w="23812" h="23812">
                    <a:moveTo>
                      <a:pt x="0" y="11906"/>
                    </a:moveTo>
                    <a:cubicBezTo>
                      <a:pt x="0" y="18482"/>
                      <a:pt x="5331" y="23812"/>
                      <a:pt x="11906" y="23812"/>
                    </a:cubicBezTo>
                    <a:cubicBezTo>
                      <a:pt x="18482" y="23812"/>
                      <a:pt x="23812" y="18482"/>
                      <a:pt x="23812" y="11906"/>
                    </a:cubicBezTo>
                    <a:cubicBezTo>
                      <a:pt x="23812" y="5331"/>
                      <a:pt x="18482" y="0"/>
                      <a:pt x="11906" y="0"/>
                    </a:cubicBezTo>
                    <a:cubicBezTo>
                      <a:pt x="5331" y="0"/>
                      <a:pt x="0" y="5331"/>
                      <a:pt x="0" y="11906"/>
                    </a:cubicBezTo>
                  </a:path>
                </a:pathLst>
              </a:custGeom>
              <a:noFill/>
              <a:ln w="19050">
                <a:solidFill>
                  <a:srgbClr val="D6A51F"/>
                </a:solidFill>
              </a:ln>
            </p:spPr>
          </p:sp>
          <p:sp>
            <p:nvSpPr>
              <p:cNvPr id="38" name="Freeform 38"/>
              <p:cNvSpPr/>
              <p:nvPr/>
            </p:nvSpPr>
            <p:spPr>
              <a:xfrm>
                <a:off x="8198644" y="5017294"/>
                <a:ext cx="119062" cy="119062"/>
              </a:xfrm>
              <a:custGeom>
                <a:avLst/>
                <a:gdLst/>
                <a:ahLst/>
                <a:cxnLst/>
                <a:rect l="l" t="t" r="r" b="b"/>
                <a:pathLst>
                  <a:path w="119062" h="119062">
                    <a:moveTo>
                      <a:pt x="0" y="59531"/>
                    </a:moveTo>
                    <a:cubicBezTo>
                      <a:pt x="0" y="92409"/>
                      <a:pt x="26653" y="119062"/>
                      <a:pt x="59531" y="119062"/>
                    </a:cubicBezTo>
                    <a:cubicBezTo>
                      <a:pt x="92409" y="119062"/>
                      <a:pt x="119062" y="92409"/>
                      <a:pt x="119062" y="59531"/>
                    </a:cubicBezTo>
                    <a:cubicBezTo>
                      <a:pt x="119062" y="26653"/>
                      <a:pt x="92409" y="0"/>
                      <a:pt x="59531" y="0"/>
                    </a:cubicBezTo>
                    <a:cubicBezTo>
                      <a:pt x="26653" y="0"/>
                      <a:pt x="0" y="26653"/>
                      <a:pt x="0" y="59531"/>
                    </a:cubicBezTo>
                  </a:path>
                </a:pathLst>
              </a:custGeom>
              <a:noFill/>
              <a:ln w="19050">
                <a:solidFill>
                  <a:srgbClr val="D6A51F"/>
                </a:solidFill>
              </a:ln>
            </p:spPr>
          </p:sp>
          <p:sp>
            <p:nvSpPr>
              <p:cNvPr id="39" name="Freeform 39"/>
              <p:cNvSpPr/>
              <p:nvPr/>
            </p:nvSpPr>
            <p:spPr>
              <a:xfrm>
                <a:off x="8151019" y="4969669"/>
                <a:ext cx="214312" cy="214312"/>
              </a:xfrm>
              <a:custGeom>
                <a:avLst/>
                <a:gdLst/>
                <a:ahLst/>
                <a:cxnLst/>
                <a:rect l="l" t="t" r="r" b="b"/>
                <a:pathLst>
                  <a:path w="214312" h="214312">
                    <a:moveTo>
                      <a:pt x="0" y="107156"/>
                    </a:moveTo>
                    <a:cubicBezTo>
                      <a:pt x="0" y="166337"/>
                      <a:pt x="47975" y="214312"/>
                      <a:pt x="107156" y="214312"/>
                    </a:cubicBezTo>
                    <a:cubicBezTo>
                      <a:pt x="166337" y="214312"/>
                      <a:pt x="214312" y="166337"/>
                      <a:pt x="214312" y="107156"/>
                    </a:cubicBezTo>
                    <a:cubicBezTo>
                      <a:pt x="214312" y="47975"/>
                      <a:pt x="166337" y="0"/>
                      <a:pt x="107156" y="0"/>
                    </a:cubicBezTo>
                    <a:cubicBezTo>
                      <a:pt x="47975" y="0"/>
                      <a:pt x="0" y="47975"/>
                      <a:pt x="0" y="107156"/>
                    </a:cubicBezTo>
                  </a:path>
                </a:pathLst>
              </a:custGeom>
              <a:noFill/>
              <a:ln w="19050">
                <a:solidFill>
                  <a:srgbClr val="D6A51F"/>
                </a:solidFill>
              </a:ln>
            </p:spPr>
          </p:sp>
        </p:grpSp>
        <p:sp>
          <p:nvSpPr>
            <p:cNvPr id="41" name="TextBox 41"/>
            <p:cNvSpPr txBox="1"/>
            <p:nvPr/>
          </p:nvSpPr>
          <p:spPr>
            <a:xfrm>
              <a:off x="8562975" y="4957762"/>
              <a:ext cx="1043226" cy="152400"/>
            </a:xfrm>
            <a:prstGeom prst="rect">
              <a:avLst/>
            </a:prstGeom>
            <a:noFill/>
            <a:ln>
              <a:noFill/>
            </a:ln>
          </p:spPr>
          <p:txBody>
            <a:bodyPr wrap="none" lIns="0" tIns="0" rIns="0" bIns="0" anchor="t" anchorCtr="0">
              <a:spAutoFit/>
            </a:bodyPr>
            <a:lstStyle/>
            <a:p>
              <a:pPr algn="l"/>
              <a:r>
                <a:rPr lang="en-US" sz="750" dirty="0">
                  <a:solidFill>
                    <a:srgbClr val="D6A51F"/>
                  </a:solidFill>
                  <a:latin typeface="Consolas"/>
                  <a:ea typeface="Microsoft YaHei"/>
                  <a:cs typeface="Consolas"/>
                </a:rPr>
                <a:t>RECOMMENDED VOTE</a:t>
              </a:r>
            </a:p>
          </p:txBody>
        </p:sp>
        <p:sp>
          <p:nvSpPr>
            <p:cNvPr id="42" name="TextBox 42"/>
            <p:cNvSpPr txBox="1"/>
            <p:nvPr/>
          </p:nvSpPr>
          <p:spPr>
            <a:xfrm>
              <a:off x="8549640" y="5187315"/>
              <a:ext cx="2043684" cy="365760"/>
            </a:xfrm>
            <a:prstGeom prst="rect">
              <a:avLst/>
            </a:prstGeom>
            <a:noFill/>
            <a:ln>
              <a:noFill/>
            </a:ln>
          </p:spPr>
          <p:txBody>
            <a:bodyPr wrap="none" lIns="0" tIns="0" rIns="0" bIns="0" anchor="t" anchorCtr="0">
              <a:spAutoFit/>
            </a:bodyPr>
            <a:lstStyle/>
            <a:p>
              <a:pPr algn="l"/>
              <a:r>
                <a:rPr lang="en-US" sz="1800" dirty="0">
                  <a:solidFill>
                    <a:srgbClr val="FFFFFF"/>
                  </a:solidFill>
                  <a:latin typeface="Georgia"/>
                  <a:ea typeface="SimSun"/>
                  <a:cs typeface="Georgia"/>
                </a:rPr>
                <a:t>GO—with gates.</a:t>
              </a:r>
            </a:p>
          </p:txBody>
        </p:sp>
        <p:sp>
          <p:nvSpPr>
            <p:cNvPr id="43" name="TextBox 43"/>
            <p:cNvSpPr txBox="1"/>
            <p:nvPr/>
          </p:nvSpPr>
          <p:spPr>
            <a:xfrm>
              <a:off x="1019175" y="5805488"/>
              <a:ext cx="4822269" cy="152400"/>
            </a:xfrm>
            <a:prstGeom prst="rect">
              <a:avLst/>
            </a:prstGeom>
            <a:noFill/>
            <a:ln>
              <a:noFill/>
            </a:ln>
          </p:spPr>
          <p:txBody>
            <a:bodyPr wrap="none" lIns="0" tIns="0" rIns="0" bIns="0" anchor="t" anchorCtr="0">
              <a:spAutoFit/>
            </a:bodyPr>
            <a:lstStyle/>
            <a:p>
              <a:pPr algn="l"/>
              <a:r>
                <a:rPr lang="en-US" sz="750" dirty="0">
                  <a:solidFill>
                    <a:srgbClr val="57534E"/>
                  </a:solidFill>
                  <a:latin typeface="Consolas"/>
                  <a:ea typeface="Microsoft YaHei"/>
                  <a:cs typeface="Consolas"/>
                </a:rPr>
                <a:t>COMMITTEE SIGN-OFF ____________________ DATE __________ REVIEW AT WEEK 6 AND WEEK 12</a:t>
              </a:r>
            </a:p>
          </p:txBody>
        </p:sp>
      </p:grpSp>
      <p:grpSp>
        <p:nvGrpSpPr>
          <p:cNvPr id="47" name="Group 47"/>
          <p:cNvGrpSpPr/>
          <p:nvPr/>
        </p:nvGrpSpPr>
        <p:grpSpPr>
          <a:xfrm>
            <a:off x="334328" y="6438900"/>
            <a:ext cx="11514772" cy="228600"/>
            <a:chOff x="334328" y="6438900"/>
            <a:chExt cx="11514772" cy="228600"/>
          </a:xfrm>
        </p:grpSpPr>
        <p:sp>
          <p:nvSpPr>
            <p:cNvPr id="45" name="Rectangle 45"/>
            <p:cNvSpPr/>
            <p:nvPr/>
          </p:nvSpPr>
          <p:spPr>
            <a:xfrm>
              <a:off x="342900" y="6438900"/>
              <a:ext cx="11506200" cy="228600"/>
            </a:xfrm>
            <a:prstGeom prst="rect">
              <a:avLst/>
            </a:prstGeom>
            <a:noFill/>
            <a:ln>
              <a:noFill/>
            </a:ln>
          </p:spPr>
        </p:sp>
        <p:sp>
          <p:nvSpPr>
            <p:cNvPr id="46" name="TextBox 46"/>
            <p:cNvSpPr txBox="1"/>
            <p:nvPr/>
          </p:nvSpPr>
          <p:spPr>
            <a:xfrm>
              <a:off x="334328" y="6518434"/>
              <a:ext cx="4221742" cy="137160"/>
            </a:xfrm>
            <a:prstGeom prst="rect">
              <a:avLst/>
            </a:prstGeom>
            <a:noFill/>
            <a:ln>
              <a:noFill/>
            </a:ln>
          </p:spPr>
          <p:txBody>
            <a:bodyPr wrap="none" lIns="0" tIns="0" rIns="0" bIns="0" anchor="t" anchorCtr="0">
              <a:spAutoFit/>
            </a:bodyPr>
            <a:lstStyle/>
            <a:p>
              <a:pPr algn="l"/>
              <a:r>
                <a:rPr lang="en-US" sz="675" dirty="0">
                  <a:solidFill>
                    <a:srgbClr val="817C72"/>
                  </a:solidFill>
                  <a:latin typeface="Arial"/>
                  <a:ea typeface="Microsoft YaHei"/>
                  <a:cs typeface="Arial"/>
                </a:rPr>
                <a:t>SYNTHETIC SOURCES · 00_source_guide.md; recommendation and thresholds are ANALYSIS</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