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This is not a category overview; it is a market-entry decision after Salesforce’s acquisition of Fin changed the competitive structure.</a:t>
            </a:r>
          </a:p>
          <a:p>
            <a:endParaRPr lang="zh-CN" dirty="0"/>
          </a:p>
          <a:p>
            <a:r>
              <a:rPr lang="zh-CN" dirty="0"/>
              <a:t>Evidence interpretation: The deck uses official vendor product, pricing, help, acquisition, and investor materials available through September 14, 2026.</a:t>
            </a:r>
          </a:p>
          <a:p>
            <a:endParaRPr lang="zh-CN" dirty="0"/>
          </a:p>
          <a:p>
            <a:r>
              <a:rPr lang="zh-CN" dirty="0"/>
              <a:t>Caveat: Public materials describe vendor positioning and commercial models, not independently benchmarked performance.</a:t>
            </a:r>
          </a:p>
          <a:p>
            <a:endParaRPr lang="zh-CN" dirty="0"/>
          </a:p>
          <a:p>
            <a:r>
              <a:rPr lang="zh-CN" dirty="0"/>
              <a:t>Transition: We begin with the recommendation, then show why the category reset makes a narrow entry the only defensible test.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Approve only a narrow workflow test. Do not fund another horizontal AI support agent.</a:t>
            </a:r>
          </a:p>
          <a:p>
            <a:endParaRPr lang="zh-CN" dirty="0"/>
          </a:p>
          <a:p>
            <a:r>
              <a:rPr lang="zh-CN" dirty="0"/>
              <a:t>Evidence interpretation: The incumbents already cover broad conversational support, suite operations, CRM data, and enterprise workflow customization. A new entrant needs a constrained job where verified completion, clean handoff, and fast deployment matter more than breadth.</a:t>
            </a:r>
          </a:p>
          <a:p>
            <a:endParaRPr lang="zh-CN" dirty="0"/>
          </a:p>
          <a:p>
            <a:r>
              <a:rPr lang="zh-CN" dirty="0"/>
              <a:t>Caveat: ANALYSIS. The recommended wedge is a strategic hypothesis synthesized from public vendor and buyer evidence; it is not validated customer demand.</a:t>
            </a:r>
          </a:p>
          <a:p>
            <a:endParaRPr lang="zh-CN" dirty="0"/>
          </a:p>
          <a:p>
            <a:r>
              <a:rPr lang="zh-CN" dirty="0"/>
              <a:t>Transition: The next page explains why the acquisition materially raised the bar for a horizontal entrant.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Salesforce now owns both an AI-native packaged product path and an enterprise transformation path.</a:t>
            </a:r>
          </a:p>
          <a:p>
            <a:endParaRPr lang="zh-CN" dirty="0"/>
          </a:p>
          <a:p>
            <a:r>
              <a:rPr lang="zh-CN" dirty="0"/>
              <a:t>Evidence interpretation: Fin established a fast-deployment, outcome-oriented product model; Agentforce and Service Cloud provide deep enterprise data, workflow, and distribution. Salesforce’s September 10, 2026 completion of the Fin acquisition brings those routes under one owner.</a:t>
            </a:r>
          </a:p>
          <a:p>
            <a:endParaRPr lang="zh-CN" dirty="0"/>
          </a:p>
          <a:p>
            <a:r>
              <a:rPr lang="zh-CN" dirty="0"/>
              <a:t>Caveat: Product integration depth and future packaging are not yet fully observable from the acquisition announcement.</a:t>
            </a:r>
          </a:p>
          <a:p>
            <a:endParaRPr lang="zh-CN" dirty="0"/>
          </a:p>
          <a:p>
            <a:r>
              <a:rPr lang="zh-CN" dirty="0"/>
              <a:t>Transition: Even with stronger platforms, buyer jobs remain stable: fast resolution, retained context, trusted action, and controlled escalation.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Buyers want resolution without sacrificing continuity or control.</a:t>
            </a:r>
          </a:p>
          <a:p>
            <a:endParaRPr lang="zh-CN" dirty="0"/>
          </a:p>
          <a:p>
            <a:r>
              <a:rPr lang="zh-CN" dirty="0"/>
              <a:t>Evidence interpretation: Company-sponsored research indicates that 81% want continuity, 74% resent repeating information, and 72% value knowing when they are interacting with AI. These signals support designing for seamless context, disclosure, and human escalation—not just answer accuracy.</a:t>
            </a:r>
          </a:p>
          <a:p>
            <a:endParaRPr lang="zh-CN" dirty="0"/>
          </a:p>
          <a:p>
            <a:r>
              <a:rPr lang="zh-CN" dirty="0"/>
              <a:t>Caveat: The percentages come from vendor-sponsored survey research and should be treated as directional rather than neutral market benchmarks.</a:t>
            </a:r>
          </a:p>
          <a:p>
            <a:endParaRPr lang="zh-CN" dirty="0"/>
          </a:p>
          <a:p>
            <a:r>
              <a:rPr lang="zh-CN" dirty="0"/>
              <a:t>Transition: We now map how Fin, Zendesk, and Salesforce address these jobs through different operating models.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The market is best understood as two platform powers with specialist openings, not three independent vendors.</a:t>
            </a:r>
          </a:p>
          <a:p>
            <a:endParaRPr lang="zh-CN" dirty="0"/>
          </a:p>
          <a:p>
            <a:r>
              <a:rPr lang="zh-CN" dirty="0"/>
              <a:t>Evidence interpretation: Fin emphasizes AI-native speed and outcome economics, Zendesk emphasizes service-suite operations and governance, and Salesforce emphasizes CRM context, configurable workflows, and distribution. Fin is now Salesforce-owned, so its product route should not be counted as an independent strategic competitor.</a:t>
            </a:r>
          </a:p>
          <a:p>
            <a:endParaRPr lang="zh-CN" dirty="0"/>
          </a:p>
          <a:p>
            <a:r>
              <a:rPr lang="zh-CN" dirty="0"/>
              <a:t>Caveat: Public product pages describe intended capabilities; they do not establish equal deployment conditions or customer outcomes.</a:t>
            </a:r>
          </a:p>
          <a:p>
            <a:endParaRPr lang="zh-CN" dirty="0"/>
          </a:p>
          <a:p>
            <a:r>
              <a:rPr lang="zh-CN" dirty="0"/>
              <a:t>Transition: The capability comparison therefore evaluates operating-model fit rather than declaring a universal winner.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Each route wins on a different profile; there is no defensible single feature score.</a:t>
            </a:r>
          </a:p>
          <a:p>
            <a:endParaRPr lang="zh-CN" dirty="0"/>
          </a:p>
          <a:p>
            <a:r>
              <a:rPr lang="zh-CN" dirty="0"/>
              <a:t>Evidence interpretation: Fin is strongest where packaged deployment and outcome-oriented economics matter. Zendesk is strongest in service-suite breadth and operational governance. Agentforce and Service Cloud are strongest in enterprise workflow depth and data context.</a:t>
            </a:r>
          </a:p>
          <a:p>
            <a:endParaRPr lang="zh-CN" dirty="0"/>
          </a:p>
          <a:p>
            <a:r>
              <a:rPr lang="zh-CN" dirty="0"/>
              <a:t>Caveat: The normalized 1–5 radar scores are analytical judgments based on public evidence, not vendor benchmarks. Pricing predictability is especially hard to compare because units and packaging differ.</a:t>
            </a:r>
          </a:p>
          <a:p>
            <a:endParaRPr lang="zh-CN" dirty="0"/>
          </a:p>
          <a:p>
            <a:r>
              <a:rPr lang="zh-CN" dirty="0"/>
              <a:t>Transition: Once breadth is removed as a viable differentiation strategy, the remaining whitespace becomes visible on deployment speed and workflow depth.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The defensible whitespace is a narrow specialist that combines fast deployment with authenticated action depth.</a:t>
            </a:r>
          </a:p>
          <a:p>
            <a:endParaRPr lang="zh-CN" dirty="0"/>
          </a:p>
          <a:p>
            <a:r>
              <a:rPr lang="zh-CN" dirty="0"/>
              <a:t>Evidence interpretation: Basic chatbots are quick but shallow. Enterprise platforms can support deep workflows but demand greater configuration. Fin and Zendesk occupy increasingly strong middle positions. A specialist must move into a specific post-sale workflow rather than imitate a general agent.</a:t>
            </a:r>
          </a:p>
          <a:p>
            <a:endParaRPr lang="zh-CN" dirty="0"/>
          </a:p>
          <a:p>
            <a:r>
              <a:rPr lang="zh-CN" dirty="0"/>
              <a:t>Caveat: ANALYSIS. The positioning map is directional and reflects public product evidence, not measured implementation time or standardized workflow tests.</a:t>
            </a:r>
          </a:p>
          <a:p>
            <a:endParaRPr lang="zh-CN" dirty="0"/>
          </a:p>
          <a:p>
            <a:r>
              <a:rPr lang="zh-CN" dirty="0"/>
              <a:t>Transition: The next page compares four entry options and identifies the most testable wedge.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B2B SaaS post-sale workflows are the strongest first test; governance should be designed in from day one.</a:t>
            </a:r>
          </a:p>
          <a:p>
            <a:endParaRPr lang="zh-CN" dirty="0"/>
          </a:p>
          <a:p>
            <a:r>
              <a:rPr lang="zh-CN" dirty="0"/>
              <a:t>Evidence interpretation: Onboarding configuration and integration troubleshooting combine visible buyer pain, bounded workflow scope, accessible design partners, and measurable completion. A governance layer may become valuable, but it is harder to sell before the entrant has operational credibility.</a:t>
            </a:r>
          </a:p>
          <a:p>
            <a:endParaRPr lang="zh-CN" dirty="0"/>
          </a:p>
          <a:p>
            <a:r>
              <a:rPr lang="zh-CN" dirty="0"/>
              <a:t>Caveat: ANALYSIS. Opportunity attractiveness and execution difficulty are hypotheses. Demand, budget ownership, workflow volume, and implementation effort must be validated in discovery.</a:t>
            </a:r>
          </a:p>
          <a:p>
            <a:endParaRPr lang="zh-CN" dirty="0"/>
          </a:p>
          <a:p>
            <a:r>
              <a:rPr lang="zh-CN" dirty="0"/>
              <a:t>Transition: If the wedge is viable, the moat must be built below the chat surface.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Safe workflow execution and evaluation—not the conversational interface—form the durable capability stack.</a:t>
            </a:r>
          </a:p>
          <a:p>
            <a:endParaRPr lang="zh-CN" dirty="0"/>
          </a:p>
          <a:p>
            <a:r>
              <a:rPr lang="zh-CN" dirty="0"/>
              <a:t>Evidence interpretation: The product must preserve context across channels, authenticate identity and policy, execute controlled system actions, produce evidence, support audit and QA, and integrate with the helpdesk, CRM, billing, identity, telemetry, and incident systems.</a:t>
            </a:r>
          </a:p>
          <a:p>
            <a:endParaRPr lang="zh-CN" dirty="0"/>
          </a:p>
          <a:p>
            <a:r>
              <a:rPr lang="zh-CN" dirty="0"/>
              <a:t>Caveat: This architecture is a target-state model. The first pilot should implement only the minimum modules required for two bounded workflows.</a:t>
            </a:r>
          </a:p>
          <a:p>
            <a:endParaRPr lang="zh-CN" dirty="0"/>
          </a:p>
          <a:p>
            <a:r>
              <a:rPr lang="zh-CN" dirty="0"/>
              <a:t>Transition: Funding should follow evidence gates, not an assumption that the full platform must be built upfront.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Fund discovery first and earn the right to expand.</a:t>
            </a:r>
          </a:p>
          <a:p>
            <a:endParaRPr lang="zh-CN" dirty="0"/>
          </a:p>
          <a:p>
            <a:r>
              <a:rPr lang="zh-CN" dirty="0"/>
              <a:t>Evidence interpretation: Start with one ICP, two workflows, and three design partners. Move to live traffic only when deployment can occur within 14 days and write actions are controlled. Expand only after verified completion, satisfaction, cost, and cross-customer repeatability are demonstrated.</a:t>
            </a:r>
          </a:p>
          <a:p>
            <a:endParaRPr lang="zh-CN" dirty="0"/>
          </a:p>
          <a:p>
            <a:r>
              <a:rPr lang="zh-CN" dirty="0"/>
              <a:t>Caveat: ANALYSIS. These gates are proposed management controls, not industry benchmarks. Thresholds should be finalized with finance, security, and product leadership before the pilot.</a:t>
            </a:r>
          </a:p>
          <a:p>
            <a:endParaRPr lang="zh-CN" dirty="0"/>
          </a:p>
          <a:p>
            <a:r>
              <a:rPr lang="zh-CN" dirty="0"/>
              <a:t>Transition: Four risks could still invalidate the thesis even if the early product works.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Bundling, incumbent response, action risk, and weak budget support can each stop the strategy before scale.</a:t>
            </a:r>
          </a:p>
          <a:p>
            <a:endParaRPr lang="zh-CN" dirty="0"/>
          </a:p>
          <a:p>
            <a:r>
              <a:rPr lang="zh-CN" dirty="0"/>
              <a:t>Evidence interpretation: Salesforce may bundle Fin into Service Cloud; Zendesk may close workflow gaps; high-severity action errors may limit autonomy; and a narrow wedge may not command standalone budget. Stack neutrality, explicit action boundaries, design partners, and kill gates reduce—not eliminate—these risks.</a:t>
            </a:r>
          </a:p>
          <a:p>
            <a:endParaRPr lang="zh-CN" dirty="0"/>
          </a:p>
          <a:p>
            <a:r>
              <a:rPr lang="zh-CN" dirty="0"/>
              <a:t>Caveat: Competitive packaging after the acquisition remains uncertain and should be monitored continuously during discovery.</a:t>
            </a:r>
          </a:p>
          <a:p>
            <a:endParaRPr lang="zh-CN" dirty="0"/>
          </a:p>
          <a:p>
            <a:r>
              <a:rPr lang="zh-CN" dirty="0"/>
              <a:t>Transition: The final decision is therefore a gated discovery authorization, not approval of a broad market launch.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Decision takeaway: Approve a time-boxed workflow discovery and require evidence before any platform investment.</a:t>
            </a:r>
          </a:p>
          <a:p>
            <a:endParaRPr lang="zh-CN" dirty="0"/>
          </a:p>
          <a:p>
            <a:r>
              <a:rPr lang="zh-CN" dirty="0"/>
              <a:t>Evidence interpretation: The proposal asks for three design partners, live workflow evidence, and explicit deployment, quality, economics, and repeatability gates. The evidence base is grouped across Salesforce, Fin, Zendesk, and official research sources through September 14, 2026.</a:t>
            </a:r>
          </a:p>
          <a:p>
            <a:endParaRPr lang="zh-CN" dirty="0"/>
          </a:p>
          <a:p>
            <a:r>
              <a:rPr lang="zh-CN" dirty="0"/>
              <a:t>Caveat: ANALYSIS. The recommended entry point remains a hypothesis until buyer demand, workflow volume, integration repeatability, and willingness to pay are observed.</a:t>
            </a:r>
          </a:p>
          <a:p>
            <a:endParaRPr lang="zh-CN" dirty="0"/>
          </a:p>
          <a:p>
            <a:r>
              <a:rPr lang="zh-CN" dirty="0"/>
              <a:t>Transition: Executive discussion should resolve three questions: which ICP to test, which two workflows to constrain, and who owns the stop/go decision at each gate.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a:off x="0" y="-762000"/>
            <a:ext cx="12382500" cy="7620000"/>
            <a:chOff x="0" y="-762000"/>
            <a:chExt cx="12382500" cy="7620000"/>
          </a:xfrm>
        </p:grpSpPr>
        <p:sp>
          <p:nvSpPr>
            <p:cNvPr id="2" name="Rectangle 2"/>
            <p:cNvSpPr/>
            <p:nvPr/>
          </p:nvSpPr>
          <p:spPr>
            <a:xfrm>
              <a:off x="0" y="0"/>
              <a:ext cx="12192000" cy="6858000"/>
            </a:xfrm>
            <a:prstGeom prst="rect">
              <a:avLst/>
            </a:prstGeom>
            <a:solidFill>
              <a:srgbClr val="17171C"/>
            </a:solidFill>
            <a:ln>
              <a:noFill/>
            </a:ln>
          </p:spPr>
        </p:sp>
        <p:sp>
          <p:nvSpPr>
            <p:cNvPr id="3" name="Ellipse 3"/>
            <p:cNvSpPr/>
            <p:nvPr/>
          </p:nvSpPr>
          <p:spPr>
            <a:xfrm>
              <a:off x="8001000" y="-762000"/>
              <a:ext cx="4381500" cy="4381500"/>
            </a:xfrm>
            <a:prstGeom prst="ellipse">
              <a:avLst/>
            </a:prstGeom>
            <a:solidFill>
              <a:srgbClr val="6C5CE7">
                <a:alpha val="12000"/>
              </a:srgbClr>
            </a:solidFill>
            <a:ln>
              <a:noFill/>
            </a:ln>
          </p:spPr>
        </p:sp>
        <p:sp>
          <p:nvSpPr>
            <p:cNvPr id="4" name="Ellipse 4"/>
            <p:cNvSpPr/>
            <p:nvPr/>
          </p:nvSpPr>
          <p:spPr>
            <a:xfrm>
              <a:off x="8715375" y="-47625"/>
              <a:ext cx="2952750" cy="2952750"/>
            </a:xfrm>
            <a:prstGeom prst="ellipse">
              <a:avLst/>
            </a:prstGeom>
            <a:noFill/>
            <a:ln w="19050">
              <a:solidFill>
                <a:srgbClr val="A78BFA">
                  <a:alpha val="45000"/>
                </a:srgbClr>
              </a:solidFill>
            </a:ln>
          </p:spPr>
        </p:sp>
        <p:sp>
          <p:nvSpPr>
            <p:cNvPr id="5" name="Freeform 5"/>
            <p:cNvSpPr/>
            <p:nvPr/>
          </p:nvSpPr>
          <p:spPr>
            <a:xfrm>
              <a:off x="7239000" y="1676400"/>
              <a:ext cx="4572000" cy="4133850"/>
            </a:xfrm>
            <a:custGeom>
              <a:avLst/>
              <a:gdLst/>
              <a:ahLst/>
              <a:cxnLst/>
              <a:rect l="l" t="t" r="r" b="b"/>
              <a:pathLst>
                <a:path w="4572000" h="4133850">
                  <a:moveTo>
                    <a:pt x="0" y="4133850"/>
                  </a:moveTo>
                  <a:cubicBezTo>
                    <a:pt x="1333500" y="3276600"/>
                    <a:pt x="952500" y="895350"/>
                    <a:pt x="2667000" y="323850"/>
                  </a:cubicBezTo>
                  <a:cubicBezTo>
                    <a:pt x="3619500" y="0"/>
                    <a:pt x="4191000" y="800100"/>
                    <a:pt x="4572000" y="1657350"/>
                  </a:cubicBezTo>
                </a:path>
              </a:pathLst>
            </a:custGeom>
            <a:noFill/>
            <a:ln w="76200">
              <a:gradFill>
                <a:gsLst>
                  <a:gs pos="0">
                    <a:srgbClr val="6C5CE7"/>
                  </a:gs>
                  <a:gs pos="100000">
                    <a:srgbClr val="4F46E5"/>
                  </a:gs>
                </a:gsLst>
                <a:lin ang="2700000" scaled="1"/>
              </a:gradFill>
            </a:ln>
          </p:spPr>
        </p:sp>
        <p:sp>
          <p:nvSpPr>
            <p:cNvPr id="6" name="Ellipse 6"/>
            <p:cNvSpPr/>
            <p:nvPr/>
          </p:nvSpPr>
          <p:spPr>
            <a:xfrm>
              <a:off x="9801225" y="1895475"/>
              <a:ext cx="209550" cy="209550"/>
            </a:xfrm>
            <a:prstGeom prst="ellipse">
              <a:avLst/>
            </a:prstGeom>
            <a:solidFill>
              <a:srgbClr val="A78BFA"/>
            </a:solidFill>
            <a:ln>
              <a:noFill/>
            </a:ln>
          </p:spPr>
        </p:sp>
        <p:sp>
          <p:nvSpPr>
            <p:cNvPr id="7" name="Ellipse 7"/>
            <p:cNvSpPr/>
            <p:nvPr/>
          </p:nvSpPr>
          <p:spPr>
            <a:xfrm>
              <a:off x="7162800" y="5734050"/>
              <a:ext cx="152400" cy="152400"/>
            </a:xfrm>
            <a:prstGeom prst="ellipse">
              <a:avLst/>
            </a:prstGeom>
            <a:solidFill>
              <a:srgbClr val="6C5CE7"/>
            </a:solidFill>
            <a:ln>
              <a:noFill/>
            </a:ln>
          </p:spPr>
        </p:sp>
      </p:grpSp>
      <p:grpSp>
        <p:nvGrpSpPr>
          <p:cNvPr id="14" name="Group 14"/>
          <p:cNvGrpSpPr/>
          <p:nvPr/>
        </p:nvGrpSpPr>
        <p:grpSpPr>
          <a:xfrm>
            <a:off x="457200" y="1428750"/>
            <a:ext cx="11125200" cy="3429000"/>
            <a:chOff x="457200" y="1428750"/>
            <a:chExt cx="11125200" cy="3429000"/>
          </a:xfrm>
        </p:grpSpPr>
        <p:sp>
          <p:nvSpPr>
            <p:cNvPr id="9" name="Rectangle 9"/>
            <p:cNvSpPr/>
            <p:nvPr/>
          </p:nvSpPr>
          <p:spPr>
            <a:xfrm>
              <a:off x="457200" y="1428750"/>
              <a:ext cx="11125200" cy="3429000"/>
            </a:xfrm>
            <a:prstGeom prst="rect">
              <a:avLst/>
            </a:prstGeom>
            <a:noFill/>
            <a:ln>
              <a:noFill/>
            </a:ln>
          </p:spPr>
        </p:sp>
        <p:sp>
          <p:nvSpPr>
            <p:cNvPr id="10" name="TextBox 10"/>
            <p:cNvSpPr txBox="1"/>
            <p:nvPr/>
          </p:nvSpPr>
          <p:spPr>
            <a:xfrm>
              <a:off x="592455" y="1854518"/>
              <a:ext cx="2715275" cy="274320"/>
            </a:xfrm>
            <a:prstGeom prst="rect">
              <a:avLst/>
            </a:prstGeom>
            <a:noFill/>
            <a:ln>
              <a:noFill/>
            </a:ln>
          </p:spPr>
          <p:txBody>
            <a:bodyPr wrap="none" lIns="0" tIns="0" rIns="0" bIns="0" anchor="t" anchorCtr="0">
              <a:spAutoFit/>
            </a:bodyPr>
            <a:lstStyle/>
            <a:p>
              <a:pPr algn="l"/>
              <a:r>
                <a:rPr lang="en-US" sz="1350" b="1" dirty="0">
                  <a:solidFill>
                    <a:srgbClr val="A78BFA"/>
                  </a:solidFill>
                  <a:latin typeface="Arial"/>
                  <a:ea typeface="Microsoft YaHei"/>
                  <a:cs typeface="Arial"/>
                </a:rPr>
                <a:t>EXECUTIVE STRATEGY REVIEW</a:t>
              </a:r>
            </a:p>
          </p:txBody>
        </p:sp>
        <p:sp>
          <p:nvSpPr>
            <p:cNvPr id="11" name="TextBox 11"/>
            <p:cNvSpPr txBox="1"/>
            <p:nvPr/>
          </p:nvSpPr>
          <p:spPr>
            <a:xfrm>
              <a:off x="544830" y="2306955"/>
              <a:ext cx="7872308" cy="1036320"/>
            </a:xfrm>
            <a:prstGeom prst="rect">
              <a:avLst/>
            </a:prstGeom>
            <a:noFill/>
            <a:ln>
              <a:noFill/>
            </a:ln>
          </p:spPr>
          <p:txBody>
            <a:bodyPr wrap="none" lIns="0" tIns="0" rIns="0" bIns="0" anchor="t" anchorCtr="0">
              <a:spAutoFit/>
            </a:bodyPr>
            <a:lstStyle/>
            <a:p>
              <a:pPr algn="l"/>
              <a:r>
                <a:rPr lang="en-US" sz="5100" b="1" dirty="0">
                  <a:solidFill>
                    <a:srgbClr val="F7F7FA"/>
                  </a:solidFill>
                  <a:latin typeface="Arial"/>
                  <a:ea typeface="Microsoft YaHei"/>
                  <a:cs typeface="Arial"/>
                </a:rPr>
                <a:t>AI Customer Support</a:t>
              </a:r>
            </a:p>
          </p:txBody>
        </p:sp>
        <p:sp>
          <p:nvSpPr>
            <p:cNvPr id="12" name="TextBox 12"/>
            <p:cNvSpPr txBox="1"/>
            <p:nvPr/>
          </p:nvSpPr>
          <p:spPr>
            <a:xfrm>
              <a:off x="544830" y="3049905"/>
              <a:ext cx="9514713" cy="1036320"/>
            </a:xfrm>
            <a:prstGeom prst="rect">
              <a:avLst/>
            </a:prstGeom>
            <a:noFill/>
            <a:ln>
              <a:noFill/>
            </a:ln>
          </p:spPr>
          <p:txBody>
            <a:bodyPr wrap="none" lIns="0" tIns="0" rIns="0" bIns="0" anchor="t" anchorCtr="0">
              <a:spAutoFit/>
            </a:bodyPr>
            <a:lstStyle/>
            <a:p>
              <a:pPr algn="l"/>
              <a:r>
                <a:rPr lang="en-US" sz="5100" b="1" dirty="0">
                  <a:solidFill>
                    <a:srgbClr val="F7F7FA"/>
                  </a:solidFill>
                  <a:latin typeface="Arial"/>
                  <a:ea typeface="Microsoft YaHei"/>
                  <a:cs typeface="Arial"/>
                </a:rPr>
                <a:t>After the Fin Acquisition</a:t>
              </a:r>
            </a:p>
          </p:txBody>
        </p:sp>
        <p:sp>
          <p:nvSpPr>
            <p:cNvPr id="13" name="TextBox 13"/>
            <p:cNvSpPr txBox="1"/>
            <p:nvPr/>
          </p:nvSpPr>
          <p:spPr>
            <a:xfrm>
              <a:off x="624840" y="4044315"/>
              <a:ext cx="6131623" cy="365760"/>
            </a:xfrm>
            <a:prstGeom prst="rect">
              <a:avLst/>
            </a:prstGeom>
            <a:noFill/>
            <a:ln>
              <a:noFill/>
            </a:ln>
          </p:spPr>
          <p:txBody>
            <a:bodyPr wrap="none" lIns="0" tIns="0" rIns="0" bIns="0" anchor="t" anchorCtr="0">
              <a:spAutoFit/>
            </a:bodyPr>
            <a:lstStyle/>
            <a:p>
              <a:pPr algn="l"/>
              <a:r>
                <a:rPr lang="en-US" sz="1800" dirty="0">
                  <a:solidFill>
                    <a:srgbClr val="DDDDE7"/>
                  </a:solidFill>
                  <a:latin typeface="Arial"/>
                  <a:ea typeface="Microsoft YaHei"/>
                  <a:cs typeface="Arial"/>
                </a:rPr>
                <a:t>Where a new B2B SaaS entrant can still compete</a:t>
              </a:r>
            </a:p>
          </p:txBody>
        </p:sp>
      </p:grpSp>
      <p:grpSp>
        <p:nvGrpSpPr>
          <p:cNvPr id="18" name="Group 18"/>
          <p:cNvGrpSpPr/>
          <p:nvPr/>
        </p:nvGrpSpPr>
        <p:grpSpPr>
          <a:xfrm>
            <a:off x="599122" y="6096000"/>
            <a:ext cx="10993755" cy="323850"/>
            <a:chOff x="599122" y="6096000"/>
            <a:chExt cx="10993755" cy="323850"/>
          </a:xfrm>
        </p:grpSpPr>
        <p:sp>
          <p:nvSpPr>
            <p:cNvPr id="15" name="Rectangle 15"/>
            <p:cNvSpPr/>
            <p:nvPr/>
          </p:nvSpPr>
          <p:spPr>
            <a:xfrm>
              <a:off x="609600" y="6096000"/>
              <a:ext cx="10972800" cy="323850"/>
            </a:xfrm>
            <a:prstGeom prst="rect">
              <a:avLst/>
            </a:prstGeom>
            <a:noFill/>
            <a:ln>
              <a:noFill/>
            </a:ln>
          </p:spPr>
        </p:sp>
        <p:sp>
          <p:nvSpPr>
            <p:cNvPr id="16" name="TextBox 16"/>
            <p:cNvSpPr txBox="1"/>
            <p:nvPr/>
          </p:nvSpPr>
          <p:spPr>
            <a:xfrm>
              <a:off x="599122" y="6216491"/>
              <a:ext cx="2244019" cy="167640"/>
            </a:xfrm>
            <a:prstGeom prst="rect">
              <a:avLst/>
            </a:prstGeom>
            <a:noFill/>
            <a:ln>
              <a:noFill/>
            </a:ln>
          </p:spPr>
          <p:txBody>
            <a:bodyPr wrap="none" lIns="0" tIns="0" rIns="0" bIns="0" anchor="t" anchorCtr="0">
              <a:spAutoFit/>
            </a:bodyPr>
            <a:lstStyle/>
            <a:p>
              <a:pPr algn="l"/>
              <a:r>
                <a:rPr lang="en-US" sz="825" dirty="0">
                  <a:solidFill>
                    <a:srgbClr val="8E90A0"/>
                  </a:solidFill>
                  <a:latin typeface="Arial"/>
                  <a:ea typeface="Microsoft YaHei"/>
                  <a:cs typeface="Arial"/>
                </a:rPr>
                <a:t>EVIDENCE CUTOFF · SEPTEMBER 14, 2026</a:t>
              </a:r>
            </a:p>
          </p:txBody>
        </p:sp>
        <p:sp>
          <p:nvSpPr>
            <p:cNvPr id="17" name="TextBox 17"/>
            <p:cNvSpPr txBox="1"/>
            <p:nvPr/>
          </p:nvSpPr>
          <p:spPr>
            <a:xfrm>
              <a:off x="11228522" y="6216491"/>
              <a:ext cx="364355" cy="167640"/>
            </a:xfrm>
            <a:prstGeom prst="rect">
              <a:avLst/>
            </a:prstGeom>
            <a:noFill/>
            <a:ln>
              <a:noFill/>
            </a:ln>
          </p:spPr>
          <p:txBody>
            <a:bodyPr wrap="none" lIns="0" tIns="0" rIns="0" bIns="0" anchor="t" anchorCtr="0">
              <a:spAutoFit/>
            </a:bodyPr>
            <a:lstStyle/>
            <a:p>
              <a:pPr algn="r"/>
              <a:r>
                <a:rPr lang="en-US" sz="825" dirty="0">
                  <a:solidFill>
                    <a:srgbClr val="8E90A0"/>
                  </a:solidFill>
                  <a:latin typeface="Arial"/>
                  <a:ea typeface="Microsoft YaHei"/>
                  <a:cs typeface="Arial"/>
                </a:rPr>
                <a:t>01 / 12</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Rectangle 3"/>
            <p:cNvSpPr/>
            <p:nvPr/>
          </p:nvSpPr>
          <p:spPr>
            <a:xfrm>
              <a:off x="0" y="0"/>
              <a:ext cx="12192000" cy="66675"/>
            </a:xfrm>
            <a:prstGeom prst="rect">
              <a:avLst/>
            </a:prstGeom>
            <a:gradFill>
              <a:gsLst>
                <a:gs pos="0">
                  <a:srgbClr val="6C5CE7"/>
                </a:gs>
                <a:gs pos="100000">
                  <a:srgbClr val="4F46E5"/>
                </a:gs>
              </a:gsLst>
              <a:lin ang="5400000" scaled="1"/>
            </a:gradFill>
            <a:ln>
              <a:noFill/>
            </a:ln>
          </p:spPr>
        </p:sp>
      </p:grpSp>
      <p:grpSp>
        <p:nvGrpSpPr>
          <p:cNvPr id="10" name="Group 10"/>
          <p:cNvGrpSpPr/>
          <p:nvPr/>
        </p:nvGrpSpPr>
        <p:grpSpPr>
          <a:xfrm>
            <a:off x="424815" y="266700"/>
            <a:ext cx="11309985" cy="852488"/>
            <a:chOff x="424815" y="266700"/>
            <a:chExt cx="11309985" cy="852488"/>
          </a:xfrm>
        </p:grpSpPr>
        <p:sp>
          <p:nvSpPr>
            <p:cNvPr id="5" name="Rectangle 5"/>
            <p:cNvSpPr/>
            <p:nvPr/>
          </p:nvSpPr>
          <p:spPr>
            <a:xfrm>
              <a:off x="457200" y="266700"/>
              <a:ext cx="11277600" cy="742950"/>
            </a:xfrm>
            <a:prstGeom prst="rect">
              <a:avLst/>
            </a:prstGeom>
            <a:noFill/>
            <a:ln>
              <a:noFill/>
            </a:ln>
          </p:spPr>
        </p:sp>
        <p:sp>
          <p:nvSpPr>
            <p:cNvPr id="6" name="TextBox 6"/>
            <p:cNvSpPr txBox="1"/>
            <p:nvPr/>
          </p:nvSpPr>
          <p:spPr>
            <a:xfrm>
              <a:off x="445770" y="417195"/>
              <a:ext cx="1851589"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EXECUTIVE RECOMMENDATION</a:t>
              </a:r>
            </a:p>
          </p:txBody>
        </p:sp>
        <p:sp>
          <p:nvSpPr>
            <p:cNvPr id="7" name="TextBox 7"/>
            <p:cNvSpPr txBox="1"/>
            <p:nvPr/>
          </p:nvSpPr>
          <p:spPr>
            <a:xfrm>
              <a:off x="424815" y="601028"/>
              <a:ext cx="6106475" cy="518160"/>
            </a:xfrm>
            <a:prstGeom prst="rect">
              <a:avLst/>
            </a:prstGeom>
            <a:noFill/>
            <a:ln>
              <a:noFill/>
            </a:ln>
          </p:spPr>
          <p:txBody>
            <a:bodyPr wrap="none" lIns="0" tIns="0" rIns="0" bIns="0" anchor="t" anchorCtr="0">
              <a:spAutoFit/>
            </a:bodyPr>
            <a:lstStyle/>
            <a:p>
              <a:pPr algn="l"/>
              <a:r>
                <a:rPr lang="en-US" sz="2550" b="1" dirty="0">
                  <a:solidFill>
                    <a:srgbClr val="19191F"/>
                  </a:solidFill>
                  <a:latin typeface="Arial"/>
                  <a:ea typeface="Microsoft YaHei"/>
                  <a:cs typeface="Arial"/>
                </a:rPr>
                <a:t>Enter narrowly—or do not enter</a:t>
              </a:r>
            </a:p>
          </p:txBody>
        </p:sp>
        <p:sp>
          <p:nvSpPr>
            <p:cNvPr id="8" name="Rectangle 8"/>
            <p:cNvSpPr/>
            <p:nvPr/>
          </p:nvSpPr>
          <p:spPr>
            <a:xfrm>
              <a:off x="10001250" y="400050"/>
              <a:ext cx="1733550" cy="323850"/>
            </a:xfrm>
            <a:prstGeom prst="roundRect">
              <a:avLst>
                <a:gd name="adj" fmla="val 50000"/>
              </a:avLst>
            </a:prstGeom>
            <a:solidFill>
              <a:srgbClr val="17171C"/>
            </a:solidFill>
            <a:ln>
              <a:noFill/>
            </a:ln>
          </p:spPr>
        </p:sp>
        <p:sp>
          <p:nvSpPr>
            <p:cNvPr id="9" name="TextBox 9"/>
            <p:cNvSpPr txBox="1"/>
            <p:nvPr/>
          </p:nvSpPr>
          <p:spPr>
            <a:xfrm>
              <a:off x="10379950" y="520541"/>
              <a:ext cx="976149" cy="167640"/>
            </a:xfrm>
            <a:prstGeom prst="rect">
              <a:avLst/>
            </a:prstGeom>
            <a:noFill/>
            <a:ln>
              <a:noFill/>
            </a:ln>
          </p:spPr>
          <p:txBody>
            <a:bodyPr wrap="none" lIns="0" tIns="0" rIns="0" bIns="0" anchor="t" anchorCtr="0">
              <a:spAutoFit/>
            </a:bodyPr>
            <a:lstStyle/>
            <a:p>
              <a:pPr algn="ctr"/>
              <a:r>
                <a:rPr lang="en-US" sz="825" b="1" dirty="0">
                  <a:solidFill>
                    <a:srgbClr val="FFFFFF"/>
                  </a:solidFill>
                  <a:latin typeface="Arial"/>
                  <a:ea typeface="Microsoft YaHei"/>
                  <a:cs typeface="Arial"/>
                </a:rPr>
                <a:t>CONDITIONAL GO</a:t>
              </a:r>
            </a:p>
          </p:txBody>
        </p:sp>
      </p:grpSp>
      <p:grpSp>
        <p:nvGrpSpPr>
          <p:cNvPr id="28" name="Group 28"/>
          <p:cNvGrpSpPr/>
          <p:nvPr/>
        </p:nvGrpSpPr>
        <p:grpSpPr>
          <a:xfrm>
            <a:off x="714375" y="1276350"/>
            <a:ext cx="10563225" cy="3962400"/>
            <a:chOff x="714375" y="1276350"/>
            <a:chExt cx="10563225" cy="3962400"/>
          </a:xfrm>
        </p:grpSpPr>
        <p:sp>
          <p:nvSpPr>
            <p:cNvPr id="11" name="Line 11"/>
            <p:cNvSpPr/>
            <p:nvPr/>
          </p:nvSpPr>
          <p:spPr>
            <a:xfrm>
              <a:off x="914400" y="1428750"/>
              <a:ext cx="9525" cy="3762375"/>
            </a:xfrm>
            <a:custGeom>
              <a:avLst/>
              <a:gdLst/>
              <a:ahLst/>
              <a:cxnLst/>
              <a:rect l="l" t="t" r="r" b="b"/>
              <a:pathLst>
                <a:path w="9525" h="3762375">
                  <a:moveTo>
                    <a:pt x="0" y="0"/>
                  </a:moveTo>
                  <a:lnTo>
                    <a:pt x="0" y="3762375"/>
                  </a:lnTo>
                </a:path>
              </a:pathLst>
            </a:custGeom>
            <a:noFill/>
            <a:ln w="38100">
              <a:solidFill>
                <a:srgbClr val="DDDDE7"/>
              </a:solidFill>
            </a:ln>
          </p:spPr>
        </p:sp>
        <p:sp>
          <p:nvSpPr>
            <p:cNvPr id="12" name="Ellipse 12"/>
            <p:cNvSpPr/>
            <p:nvPr/>
          </p:nvSpPr>
          <p:spPr>
            <a:xfrm>
              <a:off x="714375" y="1457325"/>
              <a:ext cx="400050" cy="400050"/>
            </a:xfrm>
            <a:prstGeom prst="ellipse">
              <a:avLst/>
            </a:prstGeom>
            <a:solidFill>
              <a:srgbClr val="6C5CE7"/>
            </a:solidFill>
            <a:ln>
              <a:noFill/>
            </a:ln>
          </p:spPr>
        </p:sp>
        <p:sp>
          <p:nvSpPr>
            <p:cNvPr id="13" name="Ellipse 13"/>
            <p:cNvSpPr/>
            <p:nvPr/>
          </p:nvSpPr>
          <p:spPr>
            <a:xfrm>
              <a:off x="714375" y="2524125"/>
              <a:ext cx="400050" cy="400050"/>
            </a:xfrm>
            <a:prstGeom prst="ellipse">
              <a:avLst/>
            </a:prstGeom>
            <a:solidFill>
              <a:srgbClr val="4F46E5"/>
            </a:solidFill>
            <a:ln>
              <a:noFill/>
            </a:ln>
          </p:spPr>
        </p:sp>
        <p:sp>
          <p:nvSpPr>
            <p:cNvPr id="14" name="Ellipse 14"/>
            <p:cNvSpPr/>
            <p:nvPr/>
          </p:nvSpPr>
          <p:spPr>
            <a:xfrm>
              <a:off x="714375" y="3590925"/>
              <a:ext cx="400050" cy="400050"/>
            </a:xfrm>
            <a:prstGeom prst="ellipse">
              <a:avLst/>
            </a:prstGeom>
            <a:solidFill>
              <a:srgbClr val="A78BFA"/>
            </a:solidFill>
            <a:ln>
              <a:noFill/>
            </a:ln>
          </p:spPr>
        </p:sp>
        <p:sp>
          <p:nvSpPr>
            <p:cNvPr id="15" name="Ellipse 15"/>
            <p:cNvSpPr/>
            <p:nvPr/>
          </p:nvSpPr>
          <p:spPr>
            <a:xfrm>
              <a:off x="714375" y="4657725"/>
              <a:ext cx="400050" cy="400050"/>
            </a:xfrm>
            <a:prstGeom prst="ellipse">
              <a:avLst/>
            </a:prstGeom>
            <a:solidFill>
              <a:srgbClr val="18A875"/>
            </a:solidFill>
            <a:ln>
              <a:noFill/>
            </a:ln>
          </p:spPr>
        </p:sp>
        <p:sp>
          <p:nvSpPr>
            <p:cNvPr id="16" name="Rectangle 16"/>
            <p:cNvSpPr/>
            <p:nvPr/>
          </p:nvSpPr>
          <p:spPr>
            <a:xfrm>
              <a:off x="1295400" y="1276350"/>
              <a:ext cx="9982200" cy="762000"/>
            </a:xfrm>
            <a:prstGeom prst="roundRect">
              <a:avLst>
                <a:gd name="adj" fmla="val 17500"/>
              </a:avLst>
            </a:prstGeom>
            <a:solidFill>
              <a:srgbClr val="FFFFFF"/>
            </a:solidFill>
            <a:ln>
              <a:noFill/>
            </a:ln>
          </p:spPr>
        </p:sp>
        <p:sp>
          <p:nvSpPr>
            <p:cNvPr id="17" name="TextBox 17"/>
            <p:cNvSpPr txBox="1"/>
            <p:nvPr/>
          </p:nvSpPr>
          <p:spPr>
            <a:xfrm>
              <a:off x="1504950" y="1419225"/>
              <a:ext cx="3258502"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1 · Reject the horizontal play</a:t>
              </a:r>
            </a:p>
          </p:txBody>
        </p:sp>
        <p:sp>
          <p:nvSpPr>
            <p:cNvPr id="18" name="TextBox 18"/>
            <p:cNvSpPr txBox="1"/>
            <p:nvPr/>
          </p:nvSpPr>
          <p:spPr>
            <a:xfrm>
              <a:off x="1508760" y="1718310"/>
              <a:ext cx="7470267"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Salesforce now combines Fin’s speed with enterprise data, workflow and distribution.</a:t>
              </a:r>
            </a:p>
          </p:txBody>
        </p:sp>
        <p:sp>
          <p:nvSpPr>
            <p:cNvPr id="19" name="Rectangle 19"/>
            <p:cNvSpPr/>
            <p:nvPr/>
          </p:nvSpPr>
          <p:spPr>
            <a:xfrm>
              <a:off x="1295400" y="2343150"/>
              <a:ext cx="9982200" cy="762000"/>
            </a:xfrm>
            <a:prstGeom prst="roundRect">
              <a:avLst>
                <a:gd name="adj" fmla="val 17500"/>
              </a:avLst>
            </a:prstGeom>
            <a:solidFill>
              <a:srgbClr val="FFFFFF"/>
            </a:solidFill>
            <a:ln>
              <a:noFill/>
            </a:ln>
          </p:spPr>
        </p:sp>
        <p:sp>
          <p:nvSpPr>
            <p:cNvPr id="20" name="TextBox 20"/>
            <p:cNvSpPr txBox="1"/>
            <p:nvPr/>
          </p:nvSpPr>
          <p:spPr>
            <a:xfrm>
              <a:off x="1504950" y="2486025"/>
              <a:ext cx="4270629"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2 · Test one B2B SaaS workflow wedge</a:t>
              </a:r>
            </a:p>
          </p:txBody>
        </p:sp>
        <p:sp>
          <p:nvSpPr>
            <p:cNvPr id="21" name="TextBox 21"/>
            <p:cNvSpPr txBox="1"/>
            <p:nvPr/>
          </p:nvSpPr>
          <p:spPr>
            <a:xfrm>
              <a:off x="1508760" y="2785110"/>
              <a:ext cx="7268718"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Start with billing, access, onboarding or integration workflows—not a full helpdesk.</a:t>
              </a:r>
            </a:p>
          </p:txBody>
        </p:sp>
        <p:sp>
          <p:nvSpPr>
            <p:cNvPr id="22" name="Rectangle 22"/>
            <p:cNvSpPr/>
            <p:nvPr/>
          </p:nvSpPr>
          <p:spPr>
            <a:xfrm>
              <a:off x="1295400" y="3409950"/>
              <a:ext cx="9982200" cy="762000"/>
            </a:xfrm>
            <a:prstGeom prst="roundRect">
              <a:avLst>
                <a:gd name="adj" fmla="val 17500"/>
              </a:avLst>
            </a:prstGeom>
            <a:solidFill>
              <a:srgbClr val="FFFFFF"/>
            </a:solidFill>
            <a:ln>
              <a:noFill/>
            </a:ln>
          </p:spPr>
        </p:sp>
        <p:sp>
          <p:nvSpPr>
            <p:cNvPr id="23" name="TextBox 23"/>
            <p:cNvSpPr txBox="1"/>
            <p:nvPr/>
          </p:nvSpPr>
          <p:spPr>
            <a:xfrm>
              <a:off x="1504950" y="3552825"/>
              <a:ext cx="3776067"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3 · Win on trustworthy execution</a:t>
              </a:r>
            </a:p>
          </p:txBody>
        </p:sp>
        <p:sp>
          <p:nvSpPr>
            <p:cNvPr id="24" name="TextBox 24"/>
            <p:cNvSpPr txBox="1"/>
            <p:nvPr/>
          </p:nvSpPr>
          <p:spPr>
            <a:xfrm>
              <a:off x="1508760" y="3851910"/>
              <a:ext cx="7365111"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Verified actions, preserved handoff context and deployment in days are the product.</a:t>
              </a:r>
            </a:p>
          </p:txBody>
        </p:sp>
        <p:sp>
          <p:nvSpPr>
            <p:cNvPr id="25" name="Rectangle 25"/>
            <p:cNvSpPr/>
            <p:nvPr/>
          </p:nvSpPr>
          <p:spPr>
            <a:xfrm>
              <a:off x="1295400" y="4476750"/>
              <a:ext cx="9982200" cy="762000"/>
            </a:xfrm>
            <a:prstGeom prst="roundRect">
              <a:avLst>
                <a:gd name="adj" fmla="val 17500"/>
              </a:avLst>
            </a:prstGeom>
            <a:solidFill>
              <a:srgbClr val="FFFFFF"/>
            </a:solidFill>
            <a:ln>
              <a:noFill/>
            </a:ln>
          </p:spPr>
        </p:sp>
        <p:sp>
          <p:nvSpPr>
            <p:cNvPr id="26" name="TextBox 26"/>
            <p:cNvSpPr txBox="1"/>
            <p:nvPr/>
          </p:nvSpPr>
          <p:spPr>
            <a:xfrm>
              <a:off x="1504950" y="4619625"/>
              <a:ext cx="2993969"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4 · Earn the right to scale</a:t>
              </a:r>
            </a:p>
          </p:txBody>
        </p:sp>
        <p:sp>
          <p:nvSpPr>
            <p:cNvPr id="27" name="TextBox 27"/>
            <p:cNvSpPr txBox="1"/>
            <p:nvPr/>
          </p:nvSpPr>
          <p:spPr>
            <a:xfrm>
              <a:off x="1508760" y="4918710"/>
              <a:ext cx="7032117"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Fund expansion only after live demand, quality, economics and repeatability pass.</a:t>
              </a:r>
            </a:p>
          </p:txBody>
        </p:sp>
      </p:grpSp>
      <p:grpSp>
        <p:nvGrpSpPr>
          <p:cNvPr id="36" name="Group 36"/>
          <p:cNvGrpSpPr/>
          <p:nvPr/>
        </p:nvGrpSpPr>
        <p:grpSpPr>
          <a:xfrm>
            <a:off x="457200" y="5619750"/>
            <a:ext cx="11277600" cy="685800"/>
            <a:chOff x="457200" y="5619750"/>
            <a:chExt cx="11277600" cy="685800"/>
          </a:xfrm>
        </p:grpSpPr>
        <p:sp>
          <p:nvSpPr>
            <p:cNvPr id="29" name="Rectangle 29"/>
            <p:cNvSpPr/>
            <p:nvPr/>
          </p:nvSpPr>
          <p:spPr>
            <a:xfrm>
              <a:off x="457200" y="5619750"/>
              <a:ext cx="11277600" cy="685800"/>
            </a:xfrm>
            <a:prstGeom prst="roundRect">
              <a:avLst>
                <a:gd name="adj" fmla="val 22222"/>
              </a:avLst>
            </a:prstGeom>
            <a:solidFill>
              <a:srgbClr val="17171C"/>
            </a:solidFill>
            <a:ln>
              <a:noFill/>
            </a:ln>
          </p:spPr>
        </p:sp>
        <p:grpSp>
          <p:nvGrpSpPr>
            <p:cNvPr id="33" name="Group 33"/>
            <p:cNvGrpSpPr/>
            <p:nvPr/>
          </p:nvGrpSpPr>
          <p:grpSpPr>
            <a:xfrm>
              <a:off x="726281" y="5831681"/>
              <a:ext cx="242888" cy="242888"/>
              <a:chOff x="726281" y="5831681"/>
              <a:chExt cx="242888" cy="242888"/>
            </a:xfrm>
          </p:grpSpPr>
          <p:sp>
            <p:nvSpPr>
              <p:cNvPr id="30" name="Freeform 30"/>
              <p:cNvSpPr/>
              <p:nvPr/>
            </p:nvSpPr>
            <p:spPr>
              <a:xfrm>
                <a:off x="834231" y="5939631"/>
                <a:ext cx="26988" cy="26987"/>
              </a:xfrm>
              <a:custGeom>
                <a:avLst/>
                <a:gdLst/>
                <a:ahLst/>
                <a:cxnLst/>
                <a:rect l="l" t="t" r="r" b="b"/>
                <a:pathLst>
                  <a:path w="26988" h="26987">
                    <a:moveTo>
                      <a:pt x="0" y="13494"/>
                    </a:moveTo>
                    <a:cubicBezTo>
                      <a:pt x="0" y="20946"/>
                      <a:pt x="6041" y="26987"/>
                      <a:pt x="13494" y="26987"/>
                    </a:cubicBezTo>
                    <a:cubicBezTo>
                      <a:pt x="20946" y="26987"/>
                      <a:pt x="26988" y="20946"/>
                      <a:pt x="26988" y="13494"/>
                    </a:cubicBezTo>
                    <a:cubicBezTo>
                      <a:pt x="26988" y="6041"/>
                      <a:pt x="20946" y="0"/>
                      <a:pt x="13494" y="0"/>
                    </a:cubicBezTo>
                    <a:cubicBezTo>
                      <a:pt x="6041" y="0"/>
                      <a:pt x="0" y="6041"/>
                      <a:pt x="0" y="13494"/>
                    </a:cubicBezTo>
                  </a:path>
                </a:pathLst>
              </a:custGeom>
              <a:noFill/>
              <a:ln w="19050">
                <a:solidFill>
                  <a:srgbClr val="A78BFA"/>
                </a:solidFill>
              </a:ln>
            </p:spPr>
          </p:sp>
          <p:sp>
            <p:nvSpPr>
              <p:cNvPr id="31" name="Freeform 31"/>
              <p:cNvSpPr/>
              <p:nvPr/>
            </p:nvSpPr>
            <p:spPr>
              <a:xfrm>
                <a:off x="780256" y="5885656"/>
                <a:ext cx="134938" cy="134938"/>
              </a:xfrm>
              <a:custGeom>
                <a:avLst/>
                <a:gdLst/>
                <a:ahLst/>
                <a:cxnLst/>
                <a:rect l="l" t="t" r="r" b="b"/>
                <a:pathLst>
                  <a:path w="134938" h="134938">
                    <a:moveTo>
                      <a:pt x="0" y="67469"/>
                    </a:moveTo>
                    <a:cubicBezTo>
                      <a:pt x="0" y="104731"/>
                      <a:pt x="30207" y="134938"/>
                      <a:pt x="67469" y="134938"/>
                    </a:cubicBezTo>
                    <a:cubicBezTo>
                      <a:pt x="104731" y="134938"/>
                      <a:pt x="134938" y="104731"/>
                      <a:pt x="134938" y="67469"/>
                    </a:cubicBezTo>
                    <a:cubicBezTo>
                      <a:pt x="134938" y="30207"/>
                      <a:pt x="104731" y="0"/>
                      <a:pt x="67469" y="0"/>
                    </a:cubicBezTo>
                    <a:cubicBezTo>
                      <a:pt x="30207" y="0"/>
                      <a:pt x="0" y="30207"/>
                      <a:pt x="0" y="67469"/>
                    </a:cubicBezTo>
                  </a:path>
                </a:pathLst>
              </a:custGeom>
              <a:noFill/>
              <a:ln w="19050">
                <a:solidFill>
                  <a:srgbClr val="A78BFA"/>
                </a:solidFill>
              </a:ln>
            </p:spPr>
          </p:sp>
          <p:sp>
            <p:nvSpPr>
              <p:cNvPr id="32" name="Freeform 32"/>
              <p:cNvSpPr/>
              <p:nvPr/>
            </p:nvSpPr>
            <p:spPr>
              <a:xfrm>
                <a:off x="726281" y="5831681"/>
                <a:ext cx="242888" cy="242888"/>
              </a:xfrm>
              <a:custGeom>
                <a:avLst/>
                <a:gdLst/>
                <a:ahLst/>
                <a:cxnLst/>
                <a:rect l="l" t="t" r="r" b="b"/>
                <a:pathLst>
                  <a:path w="242888" h="242888">
                    <a:moveTo>
                      <a:pt x="0" y="121444"/>
                    </a:moveTo>
                    <a:cubicBezTo>
                      <a:pt x="0" y="188515"/>
                      <a:pt x="54372" y="242888"/>
                      <a:pt x="121444" y="242888"/>
                    </a:cubicBezTo>
                    <a:cubicBezTo>
                      <a:pt x="188515" y="242888"/>
                      <a:pt x="242888" y="188515"/>
                      <a:pt x="242888" y="121444"/>
                    </a:cubicBezTo>
                    <a:cubicBezTo>
                      <a:pt x="242888" y="54372"/>
                      <a:pt x="188515" y="0"/>
                      <a:pt x="121444" y="0"/>
                    </a:cubicBezTo>
                    <a:cubicBezTo>
                      <a:pt x="54372" y="0"/>
                      <a:pt x="0" y="54372"/>
                      <a:pt x="0" y="121444"/>
                    </a:cubicBezTo>
                  </a:path>
                </a:pathLst>
              </a:custGeom>
              <a:noFill/>
              <a:ln w="19050">
                <a:solidFill>
                  <a:srgbClr val="A78BFA"/>
                </a:solidFill>
              </a:ln>
            </p:spPr>
          </p:sp>
        </p:grpSp>
        <p:sp>
          <p:nvSpPr>
            <p:cNvPr id="34" name="TextBox 34"/>
            <p:cNvSpPr txBox="1"/>
            <p:nvPr/>
          </p:nvSpPr>
          <p:spPr>
            <a:xfrm>
              <a:off x="1188720" y="5808345"/>
              <a:ext cx="588731" cy="182880"/>
            </a:xfrm>
            <a:prstGeom prst="rect">
              <a:avLst/>
            </a:prstGeom>
            <a:noFill/>
            <a:ln>
              <a:noFill/>
            </a:ln>
          </p:spPr>
          <p:txBody>
            <a:bodyPr wrap="none" lIns="0" tIns="0" rIns="0" bIns="0" anchor="t" anchorCtr="0">
              <a:spAutoFit/>
            </a:bodyPr>
            <a:lstStyle/>
            <a:p>
              <a:pPr algn="l"/>
              <a:r>
                <a:rPr lang="en-US" sz="900" b="1" dirty="0">
                  <a:solidFill>
                    <a:srgbClr val="A78BFA"/>
                  </a:solidFill>
                  <a:latin typeface="Arial"/>
                  <a:ea typeface="Microsoft YaHei"/>
                  <a:cs typeface="Arial"/>
                </a:rPr>
                <a:t>DECISION</a:t>
              </a:r>
            </a:p>
          </p:txBody>
        </p:sp>
        <p:sp>
          <p:nvSpPr>
            <p:cNvPr id="35" name="TextBox 35"/>
            <p:cNvSpPr txBox="1"/>
            <p:nvPr/>
          </p:nvSpPr>
          <p:spPr>
            <a:xfrm>
              <a:off x="1183005" y="6007418"/>
              <a:ext cx="6897198"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Arial"/>
                  <a:ea typeface="Microsoft YaHei"/>
                  <a:cs typeface="Arial"/>
                </a:rPr>
                <a:t>Approve a gated discovery program—not a horizontal market launch.</a:t>
              </a:r>
            </a:p>
          </p:txBody>
        </p:sp>
      </p:grpSp>
      <p:grpSp>
        <p:nvGrpSpPr>
          <p:cNvPr id="40" name="Group 40"/>
          <p:cNvGrpSpPr/>
          <p:nvPr/>
        </p:nvGrpSpPr>
        <p:grpSpPr>
          <a:xfrm>
            <a:off x="447675" y="6496050"/>
            <a:ext cx="11296650" cy="204788"/>
            <a:chOff x="447675" y="6496050"/>
            <a:chExt cx="11296650" cy="204788"/>
          </a:xfrm>
        </p:grpSpPr>
        <p:sp>
          <p:nvSpPr>
            <p:cNvPr id="37" name="Rectangle 37"/>
            <p:cNvSpPr/>
            <p:nvPr/>
          </p:nvSpPr>
          <p:spPr>
            <a:xfrm>
              <a:off x="457200" y="6496050"/>
              <a:ext cx="11277600" cy="190500"/>
            </a:xfrm>
            <a:prstGeom prst="rect">
              <a:avLst/>
            </a:prstGeom>
            <a:noFill/>
            <a:ln>
              <a:noFill/>
            </a:ln>
          </p:spPr>
        </p:sp>
        <p:sp>
          <p:nvSpPr>
            <p:cNvPr id="38" name="TextBox 38"/>
            <p:cNvSpPr txBox="1"/>
            <p:nvPr/>
          </p:nvSpPr>
          <p:spPr>
            <a:xfrm>
              <a:off x="447675" y="6548438"/>
              <a:ext cx="4186952"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ANALYSIS · Based on official vendor, buyer-research and transaction evidence</a:t>
              </a:r>
            </a:p>
          </p:txBody>
        </p:sp>
        <p:sp>
          <p:nvSpPr>
            <p:cNvPr id="39" name="TextBox 39"/>
            <p:cNvSpPr txBox="1"/>
            <p:nvPr/>
          </p:nvSpPr>
          <p:spPr>
            <a:xfrm>
              <a:off x="11385709" y="6548438"/>
              <a:ext cx="358616"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02 / 12</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Ellipse 3"/>
            <p:cNvSpPr/>
            <p:nvPr/>
          </p:nvSpPr>
          <p:spPr>
            <a:xfrm>
              <a:off x="7810500" y="1381125"/>
              <a:ext cx="4191000" cy="4191000"/>
            </a:xfrm>
            <a:prstGeom prst="ellipse">
              <a:avLst/>
            </a:prstGeom>
            <a:solidFill>
              <a:srgbClr val="6C5CE7">
                <a:alpha val="6000"/>
              </a:srgbClr>
            </a:solidFill>
            <a:ln>
              <a:noFill/>
            </a:ln>
          </p:spPr>
        </p:sp>
      </p:grpSp>
      <p:grpSp>
        <p:nvGrpSpPr>
          <p:cNvPr id="8" name="Group 8"/>
          <p:cNvGrpSpPr/>
          <p:nvPr/>
        </p:nvGrpSpPr>
        <p:grpSpPr>
          <a:xfrm>
            <a:off x="424815" y="342900"/>
            <a:ext cx="13419089" cy="876300"/>
            <a:chOff x="424815" y="342900"/>
            <a:chExt cx="13419089" cy="876300"/>
          </a:xfrm>
        </p:grpSpPr>
        <p:sp>
          <p:nvSpPr>
            <p:cNvPr id="5" name="Rectangle 5"/>
            <p:cNvSpPr/>
            <p:nvPr/>
          </p:nvSpPr>
          <p:spPr>
            <a:xfrm>
              <a:off x="457200" y="342900"/>
              <a:ext cx="11277600" cy="876300"/>
            </a:xfrm>
            <a:prstGeom prst="rect">
              <a:avLst/>
            </a:prstGeom>
            <a:noFill/>
            <a:ln>
              <a:noFill/>
            </a:ln>
          </p:spPr>
        </p:sp>
        <p:sp>
          <p:nvSpPr>
            <p:cNvPr id="6" name="TextBox 6"/>
            <p:cNvSpPr txBox="1"/>
            <p:nvPr/>
          </p:nvSpPr>
          <p:spPr>
            <a:xfrm>
              <a:off x="445770" y="483870"/>
              <a:ext cx="926873"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MARKET RESET</a:t>
              </a:r>
            </a:p>
          </p:txBody>
        </p:sp>
        <p:sp>
          <p:nvSpPr>
            <p:cNvPr id="7" name="TextBox 7"/>
            <p:cNvSpPr txBox="1"/>
            <p:nvPr/>
          </p:nvSpPr>
          <p:spPr>
            <a:xfrm>
              <a:off x="424815" y="696278"/>
              <a:ext cx="13419089" cy="518160"/>
            </a:xfrm>
            <a:prstGeom prst="rect">
              <a:avLst/>
            </a:prstGeom>
            <a:noFill/>
            <a:ln>
              <a:noFill/>
            </a:ln>
          </p:spPr>
          <p:txBody>
            <a:bodyPr wrap="none" lIns="0" tIns="0" rIns="0" bIns="0" anchor="t" anchorCtr="0">
              <a:spAutoFit/>
            </a:bodyPr>
            <a:lstStyle/>
            <a:p>
              <a:pPr algn="l"/>
              <a:r>
                <a:rPr lang="en-US" sz="2550" b="1" dirty="0">
                  <a:solidFill>
                    <a:srgbClr val="19191F"/>
                  </a:solidFill>
                  <a:latin typeface="Arial"/>
                  <a:ea typeface="Microsoft YaHei"/>
                  <a:cs typeface="Arial"/>
                </a:rPr>
                <a:t>Salesforce now spans fast deployment and enterprise transformation</a:t>
              </a:r>
            </a:p>
          </p:txBody>
        </p:sp>
      </p:grpSp>
      <p:grpSp>
        <p:nvGrpSpPr>
          <p:cNvPr id="30" name="Group 30"/>
          <p:cNvGrpSpPr/>
          <p:nvPr/>
        </p:nvGrpSpPr>
        <p:grpSpPr>
          <a:xfrm>
            <a:off x="1143000" y="1638300"/>
            <a:ext cx="10096500" cy="3257550"/>
            <a:chOff x="1143000" y="1638300"/>
            <a:chExt cx="10096500" cy="3257550"/>
          </a:xfrm>
        </p:grpSpPr>
        <p:sp>
          <p:nvSpPr>
            <p:cNvPr id="9" name="Line 9"/>
            <p:cNvSpPr/>
            <p:nvPr/>
          </p:nvSpPr>
          <p:spPr>
            <a:xfrm>
              <a:off x="1143000" y="3429000"/>
              <a:ext cx="9906000" cy="9525"/>
            </a:xfrm>
            <a:custGeom>
              <a:avLst/>
              <a:gdLst/>
              <a:ahLst/>
              <a:cxnLst/>
              <a:rect l="l" t="t" r="r" b="b"/>
              <a:pathLst>
                <a:path w="9906000" h="9525">
                  <a:moveTo>
                    <a:pt x="0" y="0"/>
                  </a:moveTo>
                  <a:lnTo>
                    <a:pt x="9906000" y="0"/>
                  </a:lnTo>
                </a:path>
              </a:pathLst>
            </a:custGeom>
            <a:noFill/>
            <a:ln w="76200" cap="rnd">
              <a:solidFill>
                <a:srgbClr val="DDDDE7"/>
              </a:solidFill>
            </a:ln>
          </p:spPr>
        </p:sp>
        <p:sp>
          <p:nvSpPr>
            <p:cNvPr id="10" name="Line 10"/>
            <p:cNvSpPr/>
            <p:nvPr/>
          </p:nvSpPr>
          <p:spPr>
            <a:xfrm>
              <a:off x="1143000" y="3429000"/>
              <a:ext cx="7667625" cy="9525"/>
            </a:xfrm>
            <a:custGeom>
              <a:avLst/>
              <a:gdLst/>
              <a:ahLst/>
              <a:cxnLst/>
              <a:rect l="l" t="t" r="r" b="b"/>
              <a:pathLst>
                <a:path w="7667625" h="9525">
                  <a:moveTo>
                    <a:pt x="0" y="0"/>
                  </a:moveTo>
                  <a:lnTo>
                    <a:pt x="7667625" y="0"/>
                  </a:lnTo>
                </a:path>
              </a:pathLst>
            </a:custGeom>
            <a:noFill/>
            <a:ln w="76200" cap="rnd">
              <a:gradFill>
                <a:gsLst>
                  <a:gs pos="0">
                    <a:srgbClr val="A78BFA"/>
                  </a:gs>
                  <a:gs pos="100000">
                    <a:srgbClr val="4F46E5"/>
                  </a:gs>
                </a:gsLst>
                <a:lin ang="0" scaled="1"/>
              </a:gradFill>
            </a:ln>
          </p:spPr>
        </p:sp>
        <p:sp>
          <p:nvSpPr>
            <p:cNvPr id="11" name="Ellipse 11"/>
            <p:cNvSpPr/>
            <p:nvPr/>
          </p:nvSpPr>
          <p:spPr>
            <a:xfrm>
              <a:off x="2209800" y="3257550"/>
              <a:ext cx="342900" cy="342900"/>
            </a:xfrm>
            <a:prstGeom prst="ellipse">
              <a:avLst/>
            </a:prstGeom>
            <a:solidFill>
              <a:srgbClr val="6C5CE7"/>
            </a:solidFill>
            <a:ln>
              <a:noFill/>
            </a:ln>
          </p:spPr>
        </p:sp>
        <p:sp>
          <p:nvSpPr>
            <p:cNvPr id="12" name="Ellipse 12"/>
            <p:cNvSpPr/>
            <p:nvPr/>
          </p:nvSpPr>
          <p:spPr>
            <a:xfrm>
              <a:off x="5448300" y="3257550"/>
              <a:ext cx="342900" cy="342900"/>
            </a:xfrm>
            <a:prstGeom prst="ellipse">
              <a:avLst/>
            </a:prstGeom>
            <a:solidFill>
              <a:srgbClr val="4F46E5"/>
            </a:solidFill>
            <a:ln>
              <a:noFill/>
            </a:ln>
          </p:spPr>
        </p:sp>
        <p:sp>
          <p:nvSpPr>
            <p:cNvPr id="13" name="Ellipse 13"/>
            <p:cNvSpPr/>
            <p:nvPr/>
          </p:nvSpPr>
          <p:spPr>
            <a:xfrm>
              <a:off x="8486775" y="3105150"/>
              <a:ext cx="647700" cy="647700"/>
            </a:xfrm>
            <a:prstGeom prst="ellipse">
              <a:avLst/>
            </a:prstGeom>
            <a:solidFill>
              <a:srgbClr val="F7F7FA"/>
            </a:solidFill>
            <a:ln w="57150">
              <a:solidFill>
                <a:srgbClr val="4F46E5"/>
              </a:solidFill>
            </a:ln>
          </p:spPr>
        </p:sp>
        <p:sp>
          <p:nvSpPr>
            <p:cNvPr id="14" name="Ellipse 14"/>
            <p:cNvSpPr/>
            <p:nvPr/>
          </p:nvSpPr>
          <p:spPr>
            <a:xfrm>
              <a:off x="8696325" y="3314700"/>
              <a:ext cx="228600" cy="228600"/>
            </a:xfrm>
            <a:prstGeom prst="ellipse">
              <a:avLst/>
            </a:prstGeom>
            <a:solidFill>
              <a:srgbClr val="4F46E5"/>
            </a:solidFill>
            <a:ln>
              <a:noFill/>
            </a:ln>
          </p:spPr>
        </p:sp>
        <p:sp>
          <p:nvSpPr>
            <p:cNvPr id="15" name="Rectangle 15"/>
            <p:cNvSpPr/>
            <p:nvPr/>
          </p:nvSpPr>
          <p:spPr>
            <a:xfrm>
              <a:off x="1238250" y="1952625"/>
              <a:ext cx="3048000" cy="1066800"/>
            </a:xfrm>
            <a:prstGeom prst="roundRect">
              <a:avLst>
                <a:gd name="adj" fmla="val 12500"/>
              </a:avLst>
            </a:prstGeom>
            <a:solidFill>
              <a:srgbClr val="FFFFFF"/>
            </a:solidFill>
            <a:ln>
              <a:noFill/>
            </a:ln>
          </p:spPr>
        </p:sp>
        <p:sp>
          <p:nvSpPr>
            <p:cNvPr id="16" name="TextBox 16"/>
            <p:cNvSpPr txBox="1"/>
            <p:nvPr/>
          </p:nvSpPr>
          <p:spPr>
            <a:xfrm>
              <a:off x="1454468" y="2161699"/>
              <a:ext cx="1340529"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AI-NATIVE PRODUCT</a:t>
              </a:r>
            </a:p>
          </p:txBody>
        </p:sp>
        <p:sp>
          <p:nvSpPr>
            <p:cNvPr id="17" name="TextBox 17"/>
            <p:cNvSpPr txBox="1"/>
            <p:nvPr/>
          </p:nvSpPr>
          <p:spPr>
            <a:xfrm>
              <a:off x="1445895" y="2403158"/>
              <a:ext cx="396154" cy="335280"/>
            </a:xfrm>
            <a:prstGeom prst="rect">
              <a:avLst/>
            </a:prstGeom>
            <a:noFill/>
            <a:ln>
              <a:noFill/>
            </a:ln>
          </p:spPr>
          <p:txBody>
            <a:bodyPr wrap="none" lIns="0" tIns="0" rIns="0" bIns="0" anchor="t" anchorCtr="0">
              <a:spAutoFit/>
            </a:bodyPr>
            <a:lstStyle/>
            <a:p>
              <a:pPr algn="l"/>
              <a:r>
                <a:rPr lang="en-US" sz="1650" b="1" dirty="0">
                  <a:solidFill>
                    <a:srgbClr val="19191F"/>
                  </a:solidFill>
                  <a:latin typeface="Arial"/>
                  <a:ea typeface="Microsoft YaHei"/>
                  <a:cs typeface="Arial"/>
                </a:rPr>
                <a:t>Fin</a:t>
              </a:r>
            </a:p>
          </p:txBody>
        </p:sp>
        <p:sp>
          <p:nvSpPr>
            <p:cNvPr id="18" name="TextBox 18"/>
            <p:cNvSpPr txBox="1"/>
            <p:nvPr/>
          </p:nvSpPr>
          <p:spPr>
            <a:xfrm>
              <a:off x="1452562" y="2717006"/>
              <a:ext cx="2682121"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Fast deployment · outcome model</a:t>
              </a:r>
            </a:p>
          </p:txBody>
        </p:sp>
        <p:sp>
          <p:nvSpPr>
            <p:cNvPr id="19" name="Line 19"/>
            <p:cNvSpPr/>
            <p:nvPr/>
          </p:nvSpPr>
          <p:spPr>
            <a:xfrm>
              <a:off x="2381250" y="3019425"/>
              <a:ext cx="9525" cy="219075"/>
            </a:xfrm>
            <a:custGeom>
              <a:avLst/>
              <a:gdLst/>
              <a:ahLst/>
              <a:cxnLst/>
              <a:rect l="l" t="t" r="r" b="b"/>
              <a:pathLst>
                <a:path w="9525" h="219075">
                  <a:moveTo>
                    <a:pt x="0" y="0"/>
                  </a:moveTo>
                  <a:lnTo>
                    <a:pt x="0" y="219075"/>
                  </a:lnTo>
                </a:path>
              </a:pathLst>
            </a:custGeom>
            <a:noFill/>
            <a:ln w="19050">
              <a:solidFill>
                <a:srgbClr val="6C5CE7"/>
              </a:solidFill>
            </a:ln>
          </p:spPr>
        </p:sp>
        <p:sp>
          <p:nvSpPr>
            <p:cNvPr id="20" name="Rectangle 20"/>
            <p:cNvSpPr/>
            <p:nvPr/>
          </p:nvSpPr>
          <p:spPr>
            <a:xfrm>
              <a:off x="4429125" y="3829050"/>
              <a:ext cx="3048000" cy="1066800"/>
            </a:xfrm>
            <a:prstGeom prst="roundRect">
              <a:avLst>
                <a:gd name="adj" fmla="val 12500"/>
              </a:avLst>
            </a:prstGeom>
            <a:solidFill>
              <a:srgbClr val="FFFFFF"/>
            </a:solidFill>
            <a:ln>
              <a:noFill/>
            </a:ln>
          </p:spPr>
        </p:sp>
        <p:sp>
          <p:nvSpPr>
            <p:cNvPr id="21" name="TextBox 21"/>
            <p:cNvSpPr txBox="1"/>
            <p:nvPr/>
          </p:nvSpPr>
          <p:spPr>
            <a:xfrm>
              <a:off x="4645342" y="4038124"/>
              <a:ext cx="1572283" cy="198120"/>
            </a:xfrm>
            <a:prstGeom prst="rect">
              <a:avLst/>
            </a:prstGeom>
            <a:noFill/>
            <a:ln>
              <a:noFill/>
            </a:ln>
          </p:spPr>
          <p:txBody>
            <a:bodyPr wrap="none" lIns="0" tIns="0" rIns="0" bIns="0" anchor="t" anchorCtr="0">
              <a:spAutoFit/>
            </a:bodyPr>
            <a:lstStyle/>
            <a:p>
              <a:pPr algn="l"/>
              <a:r>
                <a:rPr lang="en-US" sz="975" b="1" dirty="0">
                  <a:solidFill>
                    <a:srgbClr val="4F46E5"/>
                  </a:solidFill>
                  <a:latin typeface="Arial"/>
                  <a:ea typeface="Microsoft YaHei"/>
                  <a:cs typeface="Arial"/>
                </a:rPr>
                <a:t>ENTERPRISE PLATFORM</a:t>
              </a:r>
            </a:p>
          </p:txBody>
        </p:sp>
        <p:sp>
          <p:nvSpPr>
            <p:cNvPr id="22" name="TextBox 22"/>
            <p:cNvSpPr txBox="1"/>
            <p:nvPr/>
          </p:nvSpPr>
          <p:spPr>
            <a:xfrm>
              <a:off x="4636770" y="4279582"/>
              <a:ext cx="1433584" cy="335280"/>
            </a:xfrm>
            <a:prstGeom prst="rect">
              <a:avLst/>
            </a:prstGeom>
            <a:noFill/>
            <a:ln>
              <a:noFill/>
            </a:ln>
          </p:spPr>
          <p:txBody>
            <a:bodyPr wrap="none" lIns="0" tIns="0" rIns="0" bIns="0" anchor="t" anchorCtr="0">
              <a:spAutoFit/>
            </a:bodyPr>
            <a:lstStyle/>
            <a:p>
              <a:pPr algn="l"/>
              <a:r>
                <a:rPr lang="en-US" sz="1650" b="1" dirty="0">
                  <a:solidFill>
                    <a:srgbClr val="19191F"/>
                  </a:solidFill>
                  <a:latin typeface="Arial"/>
                  <a:ea typeface="Microsoft YaHei"/>
                  <a:cs typeface="Arial"/>
                </a:rPr>
                <a:t>Agentforce</a:t>
              </a:r>
            </a:p>
          </p:txBody>
        </p:sp>
        <p:sp>
          <p:nvSpPr>
            <p:cNvPr id="23" name="TextBox 23"/>
            <p:cNvSpPr txBox="1"/>
            <p:nvPr/>
          </p:nvSpPr>
          <p:spPr>
            <a:xfrm>
              <a:off x="4643438" y="4593431"/>
              <a:ext cx="2641044"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CRM data · workflows · controls</a:t>
              </a:r>
            </a:p>
          </p:txBody>
        </p:sp>
        <p:sp>
          <p:nvSpPr>
            <p:cNvPr id="24" name="Line 24"/>
            <p:cNvSpPr/>
            <p:nvPr/>
          </p:nvSpPr>
          <p:spPr>
            <a:xfrm>
              <a:off x="5619750" y="3619500"/>
              <a:ext cx="9525" cy="209550"/>
            </a:xfrm>
            <a:custGeom>
              <a:avLst/>
              <a:gdLst/>
              <a:ahLst/>
              <a:cxnLst/>
              <a:rect l="l" t="t" r="r" b="b"/>
              <a:pathLst>
                <a:path w="9525" h="209550">
                  <a:moveTo>
                    <a:pt x="0" y="0"/>
                  </a:moveTo>
                  <a:lnTo>
                    <a:pt x="0" y="209550"/>
                  </a:lnTo>
                </a:path>
              </a:pathLst>
            </a:custGeom>
            <a:noFill/>
            <a:ln w="19050">
              <a:solidFill>
                <a:srgbClr val="4F46E5"/>
              </a:solidFill>
            </a:ln>
          </p:spPr>
        </p:sp>
        <p:sp>
          <p:nvSpPr>
            <p:cNvPr id="25" name="Rectangle 25"/>
            <p:cNvSpPr/>
            <p:nvPr/>
          </p:nvSpPr>
          <p:spPr>
            <a:xfrm>
              <a:off x="7524750" y="1638300"/>
              <a:ext cx="3714750" cy="1381125"/>
            </a:xfrm>
            <a:prstGeom prst="roundRect">
              <a:avLst>
                <a:gd name="adj" fmla="val 12414"/>
              </a:avLst>
            </a:prstGeom>
            <a:solidFill>
              <a:srgbClr val="17171C"/>
            </a:solidFill>
            <a:ln>
              <a:noFill/>
            </a:ln>
          </p:spPr>
        </p:sp>
        <p:sp>
          <p:nvSpPr>
            <p:cNvPr id="26" name="TextBox 26"/>
            <p:cNvSpPr txBox="1"/>
            <p:nvPr/>
          </p:nvSpPr>
          <p:spPr>
            <a:xfrm>
              <a:off x="7780020" y="1855470"/>
              <a:ext cx="1313321" cy="182880"/>
            </a:xfrm>
            <a:prstGeom prst="rect">
              <a:avLst/>
            </a:prstGeom>
            <a:noFill/>
            <a:ln>
              <a:noFill/>
            </a:ln>
          </p:spPr>
          <p:txBody>
            <a:bodyPr wrap="none" lIns="0" tIns="0" rIns="0" bIns="0" anchor="t" anchorCtr="0">
              <a:spAutoFit/>
            </a:bodyPr>
            <a:lstStyle/>
            <a:p>
              <a:pPr algn="l"/>
              <a:r>
                <a:rPr lang="en-US" sz="900" b="1" dirty="0">
                  <a:solidFill>
                    <a:srgbClr val="A78BFA"/>
                  </a:solidFill>
                  <a:latin typeface="Arial"/>
                  <a:ea typeface="Microsoft YaHei"/>
                  <a:cs typeface="Arial"/>
                </a:rPr>
                <a:t>SEPTEMBER 10, 2026</a:t>
              </a:r>
            </a:p>
          </p:txBody>
        </p:sp>
        <p:sp>
          <p:nvSpPr>
            <p:cNvPr id="27" name="TextBox 27"/>
            <p:cNvSpPr txBox="1"/>
            <p:nvPr/>
          </p:nvSpPr>
          <p:spPr>
            <a:xfrm>
              <a:off x="7767638" y="2121694"/>
              <a:ext cx="3052376" cy="381000"/>
            </a:xfrm>
            <a:prstGeom prst="rect">
              <a:avLst/>
            </a:prstGeom>
            <a:noFill/>
            <a:ln>
              <a:noFill/>
            </a:ln>
          </p:spPr>
          <p:txBody>
            <a:bodyPr wrap="none" lIns="0" tIns="0" rIns="0" bIns="0" anchor="t" anchorCtr="0">
              <a:spAutoFit/>
            </a:bodyPr>
            <a:lstStyle/>
            <a:p>
              <a:pPr algn="l"/>
              <a:r>
                <a:rPr lang="en-US" sz="1875" b="1" dirty="0">
                  <a:solidFill>
                    <a:srgbClr val="FFFFFF"/>
                  </a:solidFill>
                  <a:latin typeface="Arial"/>
                  <a:ea typeface="Microsoft YaHei"/>
                  <a:cs typeface="Arial"/>
                </a:rPr>
                <a:t>Salesforce completes</a:t>
              </a:r>
            </a:p>
          </p:txBody>
        </p:sp>
        <p:sp>
          <p:nvSpPr>
            <p:cNvPr id="28" name="TextBox 28"/>
            <p:cNvSpPr txBox="1"/>
            <p:nvPr/>
          </p:nvSpPr>
          <p:spPr>
            <a:xfrm>
              <a:off x="7767638" y="2416969"/>
              <a:ext cx="3023622" cy="381000"/>
            </a:xfrm>
            <a:prstGeom prst="rect">
              <a:avLst/>
            </a:prstGeom>
            <a:noFill/>
            <a:ln>
              <a:noFill/>
            </a:ln>
          </p:spPr>
          <p:txBody>
            <a:bodyPr wrap="none" lIns="0" tIns="0" rIns="0" bIns="0" anchor="t" anchorCtr="0">
              <a:spAutoFit/>
            </a:bodyPr>
            <a:lstStyle/>
            <a:p>
              <a:pPr algn="l"/>
              <a:r>
                <a:rPr lang="en-US" sz="1875" b="1" dirty="0">
                  <a:solidFill>
                    <a:srgbClr val="FFFFFF"/>
                  </a:solidFill>
                  <a:latin typeface="Arial"/>
                  <a:ea typeface="Microsoft YaHei"/>
                  <a:cs typeface="Arial"/>
                </a:rPr>
                <a:t>the acquisition of Fin</a:t>
              </a:r>
            </a:p>
          </p:txBody>
        </p:sp>
        <p:sp>
          <p:nvSpPr>
            <p:cNvPr id="29" name="Line 29"/>
            <p:cNvSpPr/>
            <p:nvPr/>
          </p:nvSpPr>
          <p:spPr>
            <a:xfrm>
              <a:off x="8810625" y="3019425"/>
              <a:ext cx="9525" cy="85725"/>
            </a:xfrm>
            <a:custGeom>
              <a:avLst/>
              <a:gdLst/>
              <a:ahLst/>
              <a:cxnLst/>
              <a:rect l="l" t="t" r="r" b="b"/>
              <a:pathLst>
                <a:path w="9525" h="85725">
                  <a:moveTo>
                    <a:pt x="0" y="0"/>
                  </a:moveTo>
                  <a:lnTo>
                    <a:pt x="0" y="85725"/>
                  </a:lnTo>
                </a:path>
              </a:pathLst>
            </a:custGeom>
            <a:noFill/>
            <a:ln w="28575">
              <a:solidFill>
                <a:srgbClr val="4F46E5"/>
              </a:solidFill>
            </a:ln>
          </p:spPr>
        </p:sp>
      </p:grpSp>
      <p:grpSp>
        <p:nvGrpSpPr>
          <p:cNvPr id="33" name="Group 33"/>
          <p:cNvGrpSpPr/>
          <p:nvPr/>
        </p:nvGrpSpPr>
        <p:grpSpPr>
          <a:xfrm>
            <a:off x="2126206" y="5410200"/>
            <a:ext cx="7939588" cy="552450"/>
            <a:chOff x="2126206" y="5410200"/>
            <a:chExt cx="7939588" cy="552450"/>
          </a:xfrm>
        </p:grpSpPr>
        <p:sp>
          <p:nvSpPr>
            <p:cNvPr id="31" name="Rectangle 31"/>
            <p:cNvSpPr/>
            <p:nvPr/>
          </p:nvSpPr>
          <p:spPr>
            <a:xfrm>
              <a:off x="2286000" y="5410200"/>
              <a:ext cx="7620000" cy="552450"/>
            </a:xfrm>
            <a:prstGeom prst="roundRect">
              <a:avLst>
                <a:gd name="adj" fmla="val 50000"/>
              </a:avLst>
            </a:prstGeom>
            <a:solidFill>
              <a:srgbClr val="FFFFFF"/>
            </a:solidFill>
            <a:ln>
              <a:noFill/>
            </a:ln>
          </p:spPr>
        </p:sp>
        <p:sp>
          <p:nvSpPr>
            <p:cNvPr id="32" name="TextBox 32"/>
            <p:cNvSpPr txBox="1"/>
            <p:nvPr/>
          </p:nvSpPr>
          <p:spPr>
            <a:xfrm>
              <a:off x="2126206" y="5591175"/>
              <a:ext cx="7939588" cy="304800"/>
            </a:xfrm>
            <a:prstGeom prst="rect">
              <a:avLst/>
            </a:prstGeom>
            <a:noFill/>
            <a:ln>
              <a:noFill/>
            </a:ln>
          </p:spPr>
          <p:txBody>
            <a:bodyPr wrap="none" lIns="0" tIns="0" rIns="0" bIns="0" anchor="t" anchorCtr="0">
              <a:spAutoFit/>
            </a:bodyPr>
            <a:lstStyle/>
            <a:p>
              <a:pPr algn="ctr"/>
              <a:r>
                <a:rPr lang="en-US" sz="1500" b="1" dirty="0">
                  <a:solidFill>
                    <a:srgbClr val="19191F"/>
                  </a:solidFill>
                  <a:latin typeface="Arial"/>
                  <a:ea typeface="Microsoft YaHei"/>
                  <a:cs typeface="Arial"/>
                </a:rPr>
                <a:t>The once-open horizontal middle is now structurally harder to defend.</a:t>
              </a:r>
            </a:p>
          </p:txBody>
        </p:sp>
      </p:grpSp>
      <p:grpSp>
        <p:nvGrpSpPr>
          <p:cNvPr id="37" name="Group 37"/>
          <p:cNvGrpSpPr/>
          <p:nvPr/>
        </p:nvGrpSpPr>
        <p:grpSpPr>
          <a:xfrm>
            <a:off x="447675" y="6496050"/>
            <a:ext cx="11296650" cy="204788"/>
            <a:chOff x="447675" y="6496050"/>
            <a:chExt cx="11296650" cy="204788"/>
          </a:xfrm>
        </p:grpSpPr>
        <p:sp>
          <p:nvSpPr>
            <p:cNvPr id="34" name="Rectangle 34"/>
            <p:cNvSpPr/>
            <p:nvPr/>
          </p:nvSpPr>
          <p:spPr>
            <a:xfrm>
              <a:off x="457200" y="6496050"/>
              <a:ext cx="11277600" cy="190500"/>
            </a:xfrm>
            <a:prstGeom prst="rect">
              <a:avLst/>
            </a:prstGeom>
            <a:noFill/>
            <a:ln>
              <a:noFill/>
            </a:ln>
          </p:spPr>
        </p:sp>
        <p:sp>
          <p:nvSpPr>
            <p:cNvPr id="35" name="TextBox 35"/>
            <p:cNvSpPr txBox="1"/>
            <p:nvPr/>
          </p:nvSpPr>
          <p:spPr>
            <a:xfrm>
              <a:off x="447675" y="6548438"/>
              <a:ext cx="4208859"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SOURCE · Salesforce, “Salesforce Completes Acquisition of Fin,” Sep. 10, 2026</a:t>
              </a:r>
            </a:p>
          </p:txBody>
        </p:sp>
        <p:sp>
          <p:nvSpPr>
            <p:cNvPr id="36" name="TextBox 36"/>
            <p:cNvSpPr txBox="1"/>
            <p:nvPr/>
          </p:nvSpPr>
          <p:spPr>
            <a:xfrm>
              <a:off x="11385709" y="6548438"/>
              <a:ext cx="358616"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03 / 12</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Rectangle 3"/>
            <p:cNvSpPr/>
            <p:nvPr/>
          </p:nvSpPr>
          <p:spPr>
            <a:xfrm>
              <a:off x="0" y="0"/>
              <a:ext cx="12192000" cy="66675"/>
            </a:xfrm>
            <a:prstGeom prst="rect">
              <a:avLst/>
            </a:prstGeom>
            <a:solidFill>
              <a:srgbClr val="6C5CE7"/>
            </a:solidFill>
            <a:ln>
              <a:noFill/>
            </a:ln>
          </p:spPr>
        </p:sp>
      </p:grpSp>
      <p:grpSp>
        <p:nvGrpSpPr>
          <p:cNvPr id="8" name="Group 8"/>
          <p:cNvGrpSpPr/>
          <p:nvPr/>
        </p:nvGrpSpPr>
        <p:grpSpPr>
          <a:xfrm>
            <a:off x="424815" y="266700"/>
            <a:ext cx="12539229" cy="871538"/>
            <a:chOff x="424815" y="266700"/>
            <a:chExt cx="12539229" cy="871538"/>
          </a:xfrm>
        </p:grpSpPr>
        <p:sp>
          <p:nvSpPr>
            <p:cNvPr id="5" name="Rectangle 5"/>
            <p:cNvSpPr/>
            <p:nvPr/>
          </p:nvSpPr>
          <p:spPr>
            <a:xfrm>
              <a:off x="457200" y="266700"/>
              <a:ext cx="11277600" cy="800100"/>
            </a:xfrm>
            <a:prstGeom prst="rect">
              <a:avLst/>
            </a:prstGeom>
            <a:noFill/>
            <a:ln>
              <a:noFill/>
            </a:ln>
          </p:spPr>
        </p:sp>
        <p:sp>
          <p:nvSpPr>
            <p:cNvPr id="6" name="TextBox 6"/>
            <p:cNvSpPr txBox="1"/>
            <p:nvPr/>
          </p:nvSpPr>
          <p:spPr>
            <a:xfrm>
              <a:off x="445770" y="417195"/>
              <a:ext cx="1057989"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CUSTOMER JOBS</a:t>
              </a:r>
            </a:p>
          </p:txBody>
        </p:sp>
        <p:sp>
          <p:nvSpPr>
            <p:cNvPr id="7" name="TextBox 7"/>
            <p:cNvSpPr txBox="1"/>
            <p:nvPr/>
          </p:nvSpPr>
          <p:spPr>
            <a:xfrm>
              <a:off x="424815" y="620078"/>
              <a:ext cx="12539229" cy="518160"/>
            </a:xfrm>
            <a:prstGeom prst="rect">
              <a:avLst/>
            </a:prstGeom>
            <a:noFill/>
            <a:ln>
              <a:noFill/>
            </a:ln>
          </p:spPr>
          <p:txBody>
            <a:bodyPr wrap="none" lIns="0" tIns="0" rIns="0" bIns="0" anchor="t" anchorCtr="0">
              <a:spAutoFit/>
            </a:bodyPr>
            <a:lstStyle/>
            <a:p>
              <a:pPr algn="l"/>
              <a:r>
                <a:rPr lang="en-US" sz="2550" b="1" dirty="0">
                  <a:solidFill>
                    <a:srgbClr val="19191F"/>
                  </a:solidFill>
                  <a:latin typeface="Arial"/>
                  <a:ea typeface="Microsoft YaHei"/>
                  <a:cs typeface="Arial"/>
                </a:rPr>
                <a:t>Buyers need resolution without losing speed, context, or control</a:t>
              </a:r>
            </a:p>
          </p:txBody>
        </p:sp>
      </p:grpSp>
      <p:grpSp>
        <p:nvGrpSpPr>
          <p:cNvPr id="38" name="Group 38"/>
          <p:cNvGrpSpPr/>
          <p:nvPr/>
        </p:nvGrpSpPr>
        <p:grpSpPr>
          <a:xfrm>
            <a:off x="457200" y="1238250"/>
            <a:ext cx="11277600" cy="3581400"/>
            <a:chOff x="457200" y="1238250"/>
            <a:chExt cx="11277600" cy="3581400"/>
          </a:xfrm>
        </p:grpSpPr>
        <p:sp>
          <p:nvSpPr>
            <p:cNvPr id="9" name="Rectangle 9"/>
            <p:cNvSpPr/>
            <p:nvPr/>
          </p:nvSpPr>
          <p:spPr>
            <a:xfrm>
              <a:off x="457200" y="1238250"/>
              <a:ext cx="5410200" cy="1676400"/>
            </a:xfrm>
            <a:prstGeom prst="roundRect">
              <a:avLst>
                <a:gd name="adj" fmla="val 9091"/>
              </a:avLst>
            </a:prstGeom>
            <a:solidFill>
              <a:srgbClr val="FFFFFF"/>
            </a:solidFill>
            <a:ln>
              <a:noFill/>
            </a:ln>
          </p:spPr>
        </p:sp>
        <p:grpSp>
          <p:nvGrpSpPr>
            <p:cNvPr id="12" name="Group 12"/>
            <p:cNvGrpSpPr/>
            <p:nvPr/>
          </p:nvGrpSpPr>
          <p:grpSpPr>
            <a:xfrm>
              <a:off x="726281" y="1507331"/>
              <a:ext cx="242888" cy="242888"/>
              <a:chOff x="726281" y="1507331"/>
              <a:chExt cx="242888" cy="242888"/>
            </a:xfrm>
          </p:grpSpPr>
          <p:sp>
            <p:nvSpPr>
              <p:cNvPr id="10" name="Freeform 10"/>
              <p:cNvSpPr/>
              <p:nvPr/>
            </p:nvSpPr>
            <p:spPr>
              <a:xfrm>
                <a:off x="726281" y="1507331"/>
                <a:ext cx="242888" cy="242888"/>
              </a:xfrm>
              <a:custGeom>
                <a:avLst/>
                <a:gdLst/>
                <a:ahLst/>
                <a:cxnLst/>
                <a:rect l="l" t="t" r="r" b="b"/>
                <a:pathLst>
                  <a:path w="242888" h="242888">
                    <a:moveTo>
                      <a:pt x="0" y="121444"/>
                    </a:moveTo>
                    <a:cubicBezTo>
                      <a:pt x="0" y="188515"/>
                      <a:pt x="54372" y="242888"/>
                      <a:pt x="121444" y="242888"/>
                    </a:cubicBezTo>
                    <a:cubicBezTo>
                      <a:pt x="188515" y="242888"/>
                      <a:pt x="242888" y="188515"/>
                      <a:pt x="242888" y="121444"/>
                    </a:cubicBezTo>
                    <a:cubicBezTo>
                      <a:pt x="242888" y="54372"/>
                      <a:pt x="188515" y="0"/>
                      <a:pt x="121444" y="0"/>
                    </a:cubicBezTo>
                    <a:cubicBezTo>
                      <a:pt x="54372" y="0"/>
                      <a:pt x="0" y="54372"/>
                      <a:pt x="0" y="121444"/>
                    </a:cubicBezTo>
                  </a:path>
                </a:pathLst>
              </a:custGeom>
              <a:noFill/>
              <a:ln w="19050">
                <a:solidFill>
                  <a:srgbClr val="6C5CE7"/>
                </a:solidFill>
              </a:ln>
            </p:spPr>
          </p:sp>
          <p:sp>
            <p:nvSpPr>
              <p:cNvPr id="11" name="Freeform 11"/>
              <p:cNvSpPr/>
              <p:nvPr/>
            </p:nvSpPr>
            <p:spPr>
              <a:xfrm>
                <a:off x="847725" y="1561306"/>
                <a:ext cx="40481" cy="107950"/>
              </a:xfrm>
              <a:custGeom>
                <a:avLst/>
                <a:gdLst/>
                <a:ahLst/>
                <a:cxnLst/>
                <a:rect l="l" t="t" r="r" b="b"/>
                <a:pathLst>
                  <a:path w="40481" h="107950">
                    <a:moveTo>
                      <a:pt x="0" y="0"/>
                    </a:moveTo>
                    <a:lnTo>
                      <a:pt x="0" y="67469"/>
                    </a:lnTo>
                    <a:lnTo>
                      <a:pt x="40481" y="107950"/>
                    </a:lnTo>
                  </a:path>
                </a:pathLst>
              </a:custGeom>
              <a:noFill/>
              <a:ln w="19050">
                <a:solidFill>
                  <a:srgbClr val="6C5CE7"/>
                </a:solidFill>
              </a:ln>
            </p:spPr>
          </p:sp>
        </p:grpSp>
        <p:sp>
          <p:nvSpPr>
            <p:cNvPr id="13" name="TextBox 13"/>
            <p:cNvSpPr txBox="1"/>
            <p:nvPr/>
          </p:nvSpPr>
          <p:spPr>
            <a:xfrm>
              <a:off x="1161098" y="1525429"/>
              <a:ext cx="704213" cy="320040"/>
            </a:xfrm>
            <a:prstGeom prst="rect">
              <a:avLst/>
            </a:prstGeom>
            <a:noFill/>
            <a:ln>
              <a:noFill/>
            </a:ln>
          </p:spPr>
          <p:txBody>
            <a:bodyPr wrap="none" lIns="0" tIns="0" rIns="0" bIns="0" anchor="t" anchorCtr="0">
              <a:spAutoFit/>
            </a:bodyPr>
            <a:lstStyle/>
            <a:p>
              <a:pPr algn="l"/>
              <a:r>
                <a:rPr lang="en-US" sz="1575" b="1" dirty="0">
                  <a:solidFill>
                    <a:srgbClr val="19191F"/>
                  </a:solidFill>
                  <a:latin typeface="Arial"/>
                  <a:ea typeface="Microsoft YaHei"/>
                  <a:cs typeface="Arial"/>
                </a:rPr>
                <a:t>Speed</a:t>
              </a:r>
            </a:p>
          </p:txBody>
        </p:sp>
        <p:sp>
          <p:nvSpPr>
            <p:cNvPr id="14" name="TextBox 14"/>
            <p:cNvSpPr txBox="1"/>
            <p:nvPr/>
          </p:nvSpPr>
          <p:spPr>
            <a:xfrm>
              <a:off x="670560" y="2004060"/>
              <a:ext cx="3597021"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Immediate, accurate progress—not a fast</a:t>
              </a:r>
            </a:p>
          </p:txBody>
        </p:sp>
        <p:sp>
          <p:nvSpPr>
            <p:cNvPr id="15" name="TextBox 15"/>
            <p:cNvSpPr txBox="1"/>
            <p:nvPr/>
          </p:nvSpPr>
          <p:spPr>
            <a:xfrm>
              <a:off x="670560" y="2232660"/>
              <a:ext cx="4026408"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acknowledgement that leaves work unfinished.</a:t>
              </a:r>
            </a:p>
          </p:txBody>
        </p:sp>
        <p:sp>
          <p:nvSpPr>
            <p:cNvPr id="16" name="Rectangle 16"/>
            <p:cNvSpPr/>
            <p:nvPr/>
          </p:nvSpPr>
          <p:spPr>
            <a:xfrm>
              <a:off x="6096000" y="1238250"/>
              <a:ext cx="5638800" cy="1676400"/>
            </a:xfrm>
            <a:prstGeom prst="roundRect">
              <a:avLst>
                <a:gd name="adj" fmla="val 9091"/>
              </a:avLst>
            </a:prstGeom>
            <a:solidFill>
              <a:srgbClr val="FFFFFF"/>
            </a:solidFill>
            <a:ln>
              <a:noFill/>
            </a:ln>
          </p:spPr>
        </p:sp>
        <p:grpSp>
          <p:nvGrpSpPr>
            <p:cNvPr id="20" name="Group 20"/>
            <p:cNvGrpSpPr/>
            <p:nvPr/>
          </p:nvGrpSpPr>
          <p:grpSpPr>
            <a:xfrm>
              <a:off x="6365081" y="1507331"/>
              <a:ext cx="242888" cy="242888"/>
              <a:chOff x="6365081" y="1507331"/>
              <a:chExt cx="242888" cy="242888"/>
            </a:xfrm>
          </p:grpSpPr>
          <p:sp>
            <p:nvSpPr>
              <p:cNvPr id="17" name="Freeform 17"/>
              <p:cNvSpPr/>
              <p:nvPr/>
            </p:nvSpPr>
            <p:spPr>
              <a:xfrm>
                <a:off x="6365081" y="1696244"/>
                <a:ext cx="53975" cy="53975"/>
              </a:xfrm>
              <a:custGeom>
                <a:avLst/>
                <a:gdLst/>
                <a:ahLst/>
                <a:cxnLst/>
                <a:rect l="l" t="t" r="r" b="b"/>
                <a:pathLst>
                  <a:path w="53975" h="53975">
                    <a:moveTo>
                      <a:pt x="0" y="26987"/>
                    </a:moveTo>
                    <a:cubicBezTo>
                      <a:pt x="0" y="41892"/>
                      <a:pt x="12083" y="53975"/>
                      <a:pt x="26988" y="53975"/>
                    </a:cubicBezTo>
                    <a:cubicBezTo>
                      <a:pt x="41892" y="53975"/>
                      <a:pt x="53975" y="41892"/>
                      <a:pt x="53975" y="26987"/>
                    </a:cubicBezTo>
                    <a:cubicBezTo>
                      <a:pt x="53975" y="12083"/>
                      <a:pt x="41892" y="0"/>
                      <a:pt x="26988" y="0"/>
                    </a:cubicBezTo>
                    <a:cubicBezTo>
                      <a:pt x="12083" y="0"/>
                      <a:pt x="0" y="12083"/>
                      <a:pt x="0" y="26987"/>
                    </a:cubicBezTo>
                  </a:path>
                </a:pathLst>
              </a:custGeom>
              <a:noFill/>
              <a:ln w="19050">
                <a:solidFill>
                  <a:srgbClr val="4F46E5"/>
                </a:solidFill>
              </a:ln>
            </p:spPr>
          </p:sp>
          <p:sp>
            <p:nvSpPr>
              <p:cNvPr id="18" name="Freeform 18"/>
              <p:cNvSpPr/>
              <p:nvPr/>
            </p:nvSpPr>
            <p:spPr>
              <a:xfrm>
                <a:off x="6553994" y="1507331"/>
                <a:ext cx="53975" cy="53975"/>
              </a:xfrm>
              <a:custGeom>
                <a:avLst/>
                <a:gdLst/>
                <a:ahLst/>
                <a:cxnLst/>
                <a:rect l="l" t="t" r="r" b="b"/>
                <a:pathLst>
                  <a:path w="53975" h="53975">
                    <a:moveTo>
                      <a:pt x="26987" y="53975"/>
                    </a:moveTo>
                    <a:cubicBezTo>
                      <a:pt x="41892" y="53975"/>
                      <a:pt x="53975" y="41892"/>
                      <a:pt x="53975" y="26988"/>
                    </a:cubicBezTo>
                    <a:cubicBezTo>
                      <a:pt x="53975" y="12083"/>
                      <a:pt x="41892" y="0"/>
                      <a:pt x="26987" y="0"/>
                    </a:cubicBezTo>
                    <a:cubicBezTo>
                      <a:pt x="12083" y="0"/>
                      <a:pt x="0" y="12083"/>
                      <a:pt x="0" y="26988"/>
                    </a:cubicBezTo>
                    <a:cubicBezTo>
                      <a:pt x="0" y="41892"/>
                      <a:pt x="12083" y="53975"/>
                      <a:pt x="26987" y="53975"/>
                    </a:cubicBezTo>
                  </a:path>
                </a:pathLst>
              </a:custGeom>
              <a:noFill/>
              <a:ln w="19050">
                <a:solidFill>
                  <a:srgbClr val="4F46E5"/>
                </a:solidFill>
              </a:ln>
            </p:spPr>
          </p:sp>
          <p:sp>
            <p:nvSpPr>
              <p:cNvPr id="19" name="Freeform 19"/>
              <p:cNvSpPr/>
              <p:nvPr/>
            </p:nvSpPr>
            <p:spPr>
              <a:xfrm>
                <a:off x="6459538" y="1534319"/>
                <a:ext cx="53975" cy="188912"/>
              </a:xfrm>
              <a:custGeom>
                <a:avLst/>
                <a:gdLst/>
                <a:ahLst/>
                <a:cxnLst/>
                <a:rect l="l" t="t" r="r" b="b"/>
                <a:pathLst>
                  <a:path w="53975" h="188912">
                    <a:moveTo>
                      <a:pt x="53975" y="0"/>
                    </a:moveTo>
                    <a:cubicBezTo>
                      <a:pt x="39070" y="0"/>
                      <a:pt x="26988" y="12083"/>
                      <a:pt x="26988" y="26987"/>
                    </a:cubicBezTo>
                    <a:lnTo>
                      <a:pt x="26988" y="161925"/>
                    </a:lnTo>
                    <a:cubicBezTo>
                      <a:pt x="26988" y="176830"/>
                      <a:pt x="14905" y="188912"/>
                      <a:pt x="0" y="188912"/>
                    </a:cubicBezTo>
                  </a:path>
                </a:pathLst>
              </a:custGeom>
              <a:noFill/>
              <a:ln w="19050">
                <a:solidFill>
                  <a:srgbClr val="4F46E5"/>
                </a:solidFill>
              </a:ln>
            </p:spPr>
          </p:sp>
        </p:grpSp>
        <p:sp>
          <p:nvSpPr>
            <p:cNvPr id="21" name="TextBox 21"/>
            <p:cNvSpPr txBox="1"/>
            <p:nvPr/>
          </p:nvSpPr>
          <p:spPr>
            <a:xfrm>
              <a:off x="6799898" y="1525429"/>
              <a:ext cx="1247656" cy="320040"/>
            </a:xfrm>
            <a:prstGeom prst="rect">
              <a:avLst/>
            </a:prstGeom>
            <a:noFill/>
            <a:ln>
              <a:noFill/>
            </a:ln>
          </p:spPr>
          <p:txBody>
            <a:bodyPr wrap="none" lIns="0" tIns="0" rIns="0" bIns="0" anchor="t" anchorCtr="0">
              <a:spAutoFit/>
            </a:bodyPr>
            <a:lstStyle/>
            <a:p>
              <a:pPr algn="l"/>
              <a:r>
                <a:rPr lang="en-US" sz="1575" b="1" dirty="0">
                  <a:solidFill>
                    <a:srgbClr val="19191F"/>
                  </a:solidFill>
                  <a:latin typeface="Arial"/>
                  <a:ea typeface="Microsoft YaHei"/>
                  <a:cs typeface="Arial"/>
                </a:rPr>
                <a:t>Continuity</a:t>
              </a:r>
            </a:p>
          </p:txBody>
        </p:sp>
        <p:sp>
          <p:nvSpPr>
            <p:cNvPr id="22" name="TextBox 22"/>
            <p:cNvSpPr txBox="1"/>
            <p:nvPr/>
          </p:nvSpPr>
          <p:spPr>
            <a:xfrm>
              <a:off x="6309360" y="2004060"/>
              <a:ext cx="3535680"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No repetition across channels, sessions,</a:t>
              </a:r>
            </a:p>
          </p:txBody>
        </p:sp>
        <p:sp>
          <p:nvSpPr>
            <p:cNvPr id="23" name="TextBox 23"/>
            <p:cNvSpPr txBox="1"/>
            <p:nvPr/>
          </p:nvSpPr>
          <p:spPr>
            <a:xfrm>
              <a:off x="6309360" y="2232660"/>
              <a:ext cx="2247519"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or AI-to-human handoffs.</a:t>
              </a:r>
            </a:p>
          </p:txBody>
        </p:sp>
        <p:sp>
          <p:nvSpPr>
            <p:cNvPr id="24" name="Rectangle 24"/>
            <p:cNvSpPr/>
            <p:nvPr/>
          </p:nvSpPr>
          <p:spPr>
            <a:xfrm>
              <a:off x="457200" y="3143250"/>
              <a:ext cx="5410200" cy="1676400"/>
            </a:xfrm>
            <a:prstGeom prst="roundRect">
              <a:avLst>
                <a:gd name="adj" fmla="val 9091"/>
              </a:avLst>
            </a:prstGeom>
            <a:solidFill>
              <a:srgbClr val="FFFFFF"/>
            </a:solidFill>
            <a:ln>
              <a:noFill/>
            </a:ln>
          </p:spPr>
        </p:sp>
        <p:grpSp>
          <p:nvGrpSpPr>
            <p:cNvPr id="29" name="Group 29"/>
            <p:cNvGrpSpPr/>
            <p:nvPr/>
          </p:nvGrpSpPr>
          <p:grpSpPr>
            <a:xfrm>
              <a:off x="753269" y="3412331"/>
              <a:ext cx="229394" cy="256382"/>
              <a:chOff x="753269" y="3412331"/>
              <a:chExt cx="229394" cy="256382"/>
            </a:xfrm>
          </p:grpSpPr>
          <p:sp>
            <p:nvSpPr>
              <p:cNvPr id="25" name="Freeform 25"/>
              <p:cNvSpPr/>
              <p:nvPr/>
            </p:nvSpPr>
            <p:spPr>
              <a:xfrm>
                <a:off x="753269" y="3520281"/>
                <a:ext cx="161925" cy="134938"/>
              </a:xfrm>
              <a:custGeom>
                <a:avLst/>
                <a:gdLst/>
                <a:ahLst/>
                <a:cxnLst/>
                <a:rect l="l" t="t" r="r" b="b"/>
                <a:pathLst>
                  <a:path w="161925" h="134938">
                    <a:moveTo>
                      <a:pt x="87709" y="134938"/>
                    </a:moveTo>
                    <a:lnTo>
                      <a:pt x="26988" y="134938"/>
                    </a:lnTo>
                    <a:cubicBezTo>
                      <a:pt x="12083" y="134938"/>
                      <a:pt x="0" y="122855"/>
                      <a:pt x="0" y="107950"/>
                    </a:cubicBezTo>
                    <a:lnTo>
                      <a:pt x="0" y="26988"/>
                    </a:lnTo>
                    <a:cubicBezTo>
                      <a:pt x="0" y="12083"/>
                      <a:pt x="12083" y="0"/>
                      <a:pt x="26988" y="0"/>
                    </a:cubicBezTo>
                    <a:lnTo>
                      <a:pt x="161925" y="0"/>
                    </a:lnTo>
                  </a:path>
                </a:pathLst>
              </a:custGeom>
              <a:noFill/>
              <a:ln w="19050">
                <a:solidFill>
                  <a:srgbClr val="18A875"/>
                </a:solidFill>
              </a:ln>
            </p:spPr>
          </p:sp>
          <p:sp>
            <p:nvSpPr>
              <p:cNvPr id="26" name="Freeform 26"/>
              <p:cNvSpPr/>
              <p:nvPr/>
            </p:nvSpPr>
            <p:spPr>
              <a:xfrm>
                <a:off x="793750" y="3412331"/>
                <a:ext cx="107950" cy="107950"/>
              </a:xfrm>
              <a:custGeom>
                <a:avLst/>
                <a:gdLst/>
                <a:ahLst/>
                <a:cxnLst/>
                <a:rect l="l" t="t" r="r" b="b"/>
                <a:pathLst>
                  <a:path w="107950" h="107950">
                    <a:moveTo>
                      <a:pt x="0" y="107950"/>
                    </a:moveTo>
                    <a:lnTo>
                      <a:pt x="0" y="53975"/>
                    </a:lnTo>
                    <a:cubicBezTo>
                      <a:pt x="0" y="24165"/>
                      <a:pt x="24165" y="0"/>
                      <a:pt x="53975" y="0"/>
                    </a:cubicBezTo>
                    <a:cubicBezTo>
                      <a:pt x="83785" y="0"/>
                      <a:pt x="107950" y="24165"/>
                      <a:pt x="107950" y="53975"/>
                    </a:cubicBezTo>
                    <a:lnTo>
                      <a:pt x="107950" y="107950"/>
                    </a:lnTo>
                  </a:path>
                </a:pathLst>
              </a:custGeom>
              <a:noFill/>
              <a:ln w="19050">
                <a:solidFill>
                  <a:srgbClr val="18A875"/>
                </a:solidFill>
              </a:ln>
            </p:spPr>
          </p:sp>
          <p:sp>
            <p:nvSpPr>
              <p:cNvPr id="27" name="Freeform 27"/>
              <p:cNvSpPr/>
              <p:nvPr/>
            </p:nvSpPr>
            <p:spPr>
              <a:xfrm>
                <a:off x="888206" y="3574256"/>
                <a:ext cx="80962" cy="80962"/>
              </a:xfrm>
              <a:custGeom>
                <a:avLst/>
                <a:gdLst/>
                <a:ahLst/>
                <a:cxnLst/>
                <a:rect l="l" t="t" r="r" b="b"/>
                <a:pathLst>
                  <a:path w="80962" h="80962">
                    <a:moveTo>
                      <a:pt x="0" y="40481"/>
                    </a:moveTo>
                    <a:cubicBezTo>
                      <a:pt x="0" y="62838"/>
                      <a:pt x="18124" y="80962"/>
                      <a:pt x="40481" y="80962"/>
                    </a:cubicBezTo>
                    <a:cubicBezTo>
                      <a:pt x="62838" y="80962"/>
                      <a:pt x="80962" y="62838"/>
                      <a:pt x="80962" y="40481"/>
                    </a:cubicBezTo>
                    <a:cubicBezTo>
                      <a:pt x="80962" y="18124"/>
                      <a:pt x="62838" y="0"/>
                      <a:pt x="40481" y="0"/>
                    </a:cubicBezTo>
                    <a:cubicBezTo>
                      <a:pt x="18124" y="0"/>
                      <a:pt x="0" y="18124"/>
                      <a:pt x="0" y="40481"/>
                    </a:cubicBezTo>
                  </a:path>
                </a:pathLst>
              </a:custGeom>
              <a:noFill/>
              <a:ln w="19050">
                <a:solidFill>
                  <a:srgbClr val="18A875"/>
                </a:solidFill>
              </a:ln>
            </p:spPr>
          </p:sp>
          <p:sp>
            <p:nvSpPr>
              <p:cNvPr id="28" name="Freeform 28"/>
              <p:cNvSpPr/>
              <p:nvPr/>
            </p:nvSpPr>
            <p:spPr>
              <a:xfrm>
                <a:off x="958374" y="3644424"/>
                <a:ext cx="24289" cy="24289"/>
              </a:xfrm>
              <a:custGeom>
                <a:avLst/>
                <a:gdLst/>
                <a:ahLst/>
                <a:cxnLst/>
                <a:rect l="l" t="t" r="r" b="b"/>
                <a:pathLst>
                  <a:path w="24289" h="24289">
                    <a:moveTo>
                      <a:pt x="0" y="0"/>
                    </a:moveTo>
                    <a:lnTo>
                      <a:pt x="24289" y="24289"/>
                    </a:lnTo>
                  </a:path>
                </a:pathLst>
              </a:custGeom>
              <a:noFill/>
              <a:ln w="19050">
                <a:solidFill>
                  <a:srgbClr val="18A875"/>
                </a:solidFill>
              </a:ln>
            </p:spPr>
          </p:sp>
        </p:grpSp>
        <p:sp>
          <p:nvSpPr>
            <p:cNvPr id="30" name="TextBox 30"/>
            <p:cNvSpPr txBox="1"/>
            <p:nvPr/>
          </p:nvSpPr>
          <p:spPr>
            <a:xfrm>
              <a:off x="1161098" y="3430429"/>
              <a:ext cx="2298312" cy="320040"/>
            </a:xfrm>
            <a:prstGeom prst="rect">
              <a:avLst/>
            </a:prstGeom>
            <a:noFill/>
            <a:ln>
              <a:noFill/>
            </a:ln>
          </p:spPr>
          <p:txBody>
            <a:bodyPr wrap="none" lIns="0" tIns="0" rIns="0" bIns="0" anchor="t" anchorCtr="0">
              <a:spAutoFit/>
            </a:bodyPr>
            <a:lstStyle/>
            <a:p>
              <a:pPr algn="l"/>
              <a:r>
                <a:rPr lang="en-US" sz="1575" b="1" dirty="0">
                  <a:solidFill>
                    <a:srgbClr val="19191F"/>
                  </a:solidFill>
                  <a:latin typeface="Arial"/>
                  <a:ea typeface="Microsoft YaHei"/>
                  <a:cs typeface="Arial"/>
                </a:rPr>
                <a:t>Trusted completion</a:t>
              </a:r>
            </a:p>
          </p:txBody>
        </p:sp>
        <p:sp>
          <p:nvSpPr>
            <p:cNvPr id="31" name="TextBox 31"/>
            <p:cNvSpPr txBox="1"/>
            <p:nvPr/>
          </p:nvSpPr>
          <p:spPr>
            <a:xfrm>
              <a:off x="670560" y="3909060"/>
              <a:ext cx="3702177"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Verified actions, visible evidence and clear</a:t>
              </a:r>
            </a:p>
          </p:txBody>
        </p:sp>
        <p:sp>
          <p:nvSpPr>
            <p:cNvPr id="32" name="TextBox 32"/>
            <p:cNvSpPr txBox="1"/>
            <p:nvPr/>
          </p:nvSpPr>
          <p:spPr>
            <a:xfrm>
              <a:off x="670560" y="4137660"/>
              <a:ext cx="3395472"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disclosure when an AI agent is involved.</a:t>
              </a:r>
            </a:p>
          </p:txBody>
        </p:sp>
        <p:sp>
          <p:nvSpPr>
            <p:cNvPr id="33" name="Rectangle 33"/>
            <p:cNvSpPr/>
            <p:nvPr/>
          </p:nvSpPr>
          <p:spPr>
            <a:xfrm>
              <a:off x="6096000" y="3143250"/>
              <a:ext cx="5638800" cy="1676400"/>
            </a:xfrm>
            <a:prstGeom prst="roundRect">
              <a:avLst>
                <a:gd name="adj" fmla="val 9091"/>
              </a:avLst>
            </a:prstGeom>
            <a:solidFill>
              <a:srgbClr val="FFFFFF"/>
            </a:solidFill>
            <a:ln>
              <a:noFill/>
            </a:ln>
          </p:spPr>
        </p:sp>
        <p:sp>
          <p:nvSpPr>
            <p:cNvPr id="34" name="Freeform 34"/>
            <p:cNvSpPr/>
            <p:nvPr/>
          </p:nvSpPr>
          <p:spPr>
            <a:xfrm>
              <a:off x="6359462" y="3412331"/>
              <a:ext cx="254126" cy="242888"/>
            </a:xfrm>
            <a:custGeom>
              <a:avLst/>
              <a:gdLst/>
              <a:ahLst/>
              <a:cxnLst/>
              <a:rect l="l" t="t" r="r" b="b"/>
              <a:pathLst>
                <a:path w="254126" h="242888">
                  <a:moveTo>
                    <a:pt x="127063" y="0"/>
                  </a:moveTo>
                  <a:cubicBezTo>
                    <a:pt x="158582" y="27886"/>
                    <a:pt x="199720" y="42405"/>
                    <a:pt x="241760" y="40481"/>
                  </a:cubicBezTo>
                  <a:cubicBezTo>
                    <a:pt x="254126" y="82548"/>
                    <a:pt x="248904" y="127832"/>
                    <a:pt x="227287" y="165980"/>
                  </a:cubicBezTo>
                  <a:cubicBezTo>
                    <a:pt x="205670" y="204128"/>
                    <a:pt x="169506" y="231879"/>
                    <a:pt x="127063" y="242888"/>
                  </a:cubicBezTo>
                  <a:cubicBezTo>
                    <a:pt x="84621" y="231879"/>
                    <a:pt x="48457" y="204128"/>
                    <a:pt x="26840" y="165980"/>
                  </a:cubicBezTo>
                  <a:cubicBezTo>
                    <a:pt x="5222" y="127832"/>
                    <a:pt x="0" y="82548"/>
                    <a:pt x="12366" y="40481"/>
                  </a:cubicBezTo>
                  <a:cubicBezTo>
                    <a:pt x="54406" y="42405"/>
                    <a:pt x="95544" y="27886"/>
                    <a:pt x="127063" y="0"/>
                  </a:cubicBezTo>
                </a:path>
              </a:pathLst>
            </a:custGeom>
            <a:noFill/>
            <a:ln w="19050">
              <a:solidFill>
                <a:srgbClr val="E8A23A"/>
              </a:solidFill>
            </a:ln>
          </p:spPr>
        </p:sp>
        <p:sp>
          <p:nvSpPr>
            <p:cNvPr id="35" name="TextBox 35"/>
            <p:cNvSpPr txBox="1"/>
            <p:nvPr/>
          </p:nvSpPr>
          <p:spPr>
            <a:xfrm>
              <a:off x="6799898" y="3430429"/>
              <a:ext cx="2527766" cy="320040"/>
            </a:xfrm>
            <a:prstGeom prst="rect">
              <a:avLst/>
            </a:prstGeom>
            <a:noFill/>
            <a:ln>
              <a:noFill/>
            </a:ln>
          </p:spPr>
          <p:txBody>
            <a:bodyPr wrap="none" lIns="0" tIns="0" rIns="0" bIns="0" anchor="t" anchorCtr="0">
              <a:spAutoFit/>
            </a:bodyPr>
            <a:lstStyle/>
            <a:p>
              <a:pPr algn="l"/>
              <a:r>
                <a:rPr lang="en-US" sz="1575" b="1" dirty="0">
                  <a:solidFill>
                    <a:srgbClr val="19191F"/>
                  </a:solidFill>
                  <a:latin typeface="Arial"/>
                  <a:ea typeface="Microsoft YaHei"/>
                  <a:cs typeface="Arial"/>
                </a:rPr>
                <a:t>Controlled escalation</a:t>
              </a:r>
            </a:p>
          </p:txBody>
        </p:sp>
        <p:sp>
          <p:nvSpPr>
            <p:cNvPr id="36" name="TextBox 36"/>
            <p:cNvSpPr txBox="1"/>
            <p:nvPr/>
          </p:nvSpPr>
          <p:spPr>
            <a:xfrm>
              <a:off x="6309360" y="3909060"/>
              <a:ext cx="3430524"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People retain ambiguous, sensitive, and</a:t>
              </a:r>
            </a:p>
          </p:txBody>
        </p:sp>
        <p:sp>
          <p:nvSpPr>
            <p:cNvPr id="37" name="TextBox 37"/>
            <p:cNvSpPr txBox="1"/>
            <p:nvPr/>
          </p:nvSpPr>
          <p:spPr>
            <a:xfrm>
              <a:off x="6309360" y="4137660"/>
              <a:ext cx="3965067" cy="243840"/>
            </a:xfrm>
            <a:prstGeom prst="rect">
              <a:avLst/>
            </a:prstGeom>
            <a:noFill/>
            <a:ln>
              <a:noFill/>
            </a:ln>
          </p:spPr>
          <p:txBody>
            <a:bodyPr wrap="none" lIns="0" tIns="0" rIns="0" bIns="0" anchor="t" anchorCtr="0">
              <a:spAutoFit/>
            </a:bodyPr>
            <a:lstStyle/>
            <a:p>
              <a:pPr algn="l"/>
              <a:r>
                <a:rPr lang="en-US" sz="1200" dirty="0">
                  <a:solidFill>
                    <a:srgbClr val="5F6170"/>
                  </a:solidFill>
                  <a:latin typeface="Arial"/>
                  <a:ea typeface="Microsoft YaHei"/>
                  <a:cs typeface="Arial"/>
                </a:rPr>
                <a:t>high-consequence decisions with full context.</a:t>
              </a:r>
            </a:p>
          </p:txBody>
        </p:sp>
      </p:grpSp>
      <p:grpSp>
        <p:nvGrpSpPr>
          <p:cNvPr id="53" name="Group 53"/>
          <p:cNvGrpSpPr/>
          <p:nvPr/>
        </p:nvGrpSpPr>
        <p:grpSpPr>
          <a:xfrm>
            <a:off x="457200" y="5124450"/>
            <a:ext cx="11277600" cy="1066800"/>
            <a:chOff x="457200" y="5124450"/>
            <a:chExt cx="11277600" cy="1066800"/>
          </a:xfrm>
        </p:grpSpPr>
        <p:sp>
          <p:nvSpPr>
            <p:cNvPr id="39" name="Rectangle 39"/>
            <p:cNvSpPr/>
            <p:nvPr/>
          </p:nvSpPr>
          <p:spPr>
            <a:xfrm>
              <a:off x="457200" y="5124450"/>
              <a:ext cx="11277600" cy="1066800"/>
            </a:xfrm>
            <a:prstGeom prst="roundRect">
              <a:avLst>
                <a:gd name="adj" fmla="val 14286"/>
              </a:avLst>
            </a:prstGeom>
            <a:solidFill>
              <a:srgbClr val="17171C"/>
            </a:solidFill>
            <a:ln>
              <a:noFill/>
            </a:ln>
          </p:spPr>
        </p:sp>
        <p:sp>
          <p:nvSpPr>
            <p:cNvPr id="40" name="TextBox 40"/>
            <p:cNvSpPr txBox="1"/>
            <p:nvPr/>
          </p:nvSpPr>
          <p:spPr>
            <a:xfrm>
              <a:off x="674370" y="5351145"/>
              <a:ext cx="2493369" cy="182880"/>
            </a:xfrm>
            <a:prstGeom prst="rect">
              <a:avLst/>
            </a:prstGeom>
            <a:noFill/>
            <a:ln>
              <a:noFill/>
            </a:ln>
          </p:spPr>
          <p:txBody>
            <a:bodyPr wrap="none" lIns="0" tIns="0" rIns="0" bIns="0" anchor="t" anchorCtr="0">
              <a:spAutoFit/>
            </a:bodyPr>
            <a:lstStyle/>
            <a:p>
              <a:pPr algn="l"/>
              <a:r>
                <a:rPr lang="en-US" sz="900" b="1" dirty="0">
                  <a:solidFill>
                    <a:srgbClr val="A78BFA"/>
                  </a:solidFill>
                  <a:latin typeface="Arial"/>
                  <a:ea typeface="Microsoft YaHei"/>
                  <a:cs typeface="Arial"/>
                </a:rPr>
                <a:t>VENDOR-SPONSORED GLOBAL RESEARCH</a:t>
              </a:r>
            </a:p>
          </p:txBody>
        </p:sp>
        <p:sp>
          <p:nvSpPr>
            <p:cNvPr id="41" name="Rectangle 41"/>
            <p:cNvSpPr/>
            <p:nvPr/>
          </p:nvSpPr>
          <p:spPr>
            <a:xfrm>
              <a:off x="628650" y="5562600"/>
              <a:ext cx="438150" cy="457200"/>
            </a:xfrm>
            <a:prstGeom prst="rect">
              <a:avLst/>
            </a:prstGeom>
            <a:noFill/>
            <a:ln>
              <a:noFill/>
            </a:ln>
          </p:spPr>
        </p:sp>
        <p:sp>
          <p:nvSpPr>
            <p:cNvPr id="42" name="TextBox 42"/>
            <p:cNvSpPr txBox="1"/>
            <p:nvPr/>
          </p:nvSpPr>
          <p:spPr>
            <a:xfrm>
              <a:off x="655320" y="5646420"/>
              <a:ext cx="373799" cy="487680"/>
            </a:xfrm>
            <a:prstGeom prst="rect">
              <a:avLst/>
            </a:prstGeom>
            <a:noFill/>
            <a:ln>
              <a:noFill/>
            </a:ln>
          </p:spPr>
          <p:txBody>
            <a:bodyPr wrap="none" lIns="0" tIns="0" rIns="0" bIns="0" anchor="t" anchorCtr="0">
              <a:spAutoFit/>
            </a:bodyPr>
            <a:lstStyle/>
            <a:p>
              <a:pPr algn="l"/>
              <a:r>
                <a:rPr lang="en-US" sz="2400" b="1" dirty="0">
                  <a:solidFill>
                    <a:srgbClr val="FFFFFF"/>
                  </a:solidFill>
                  <a:latin typeface="Arial"/>
                  <a:ea typeface="Microsoft YaHei"/>
                  <a:cs typeface="Arial"/>
                </a:rPr>
                <a:t>81</a:t>
              </a:r>
            </a:p>
          </p:txBody>
        </p:sp>
        <p:sp>
          <p:nvSpPr>
            <p:cNvPr id="43" name="Rectangle 43"/>
            <p:cNvSpPr/>
            <p:nvPr/>
          </p:nvSpPr>
          <p:spPr>
            <a:xfrm>
              <a:off x="1085850" y="5619750"/>
              <a:ext cx="266700" cy="381000"/>
            </a:xfrm>
            <a:prstGeom prst="rect">
              <a:avLst/>
            </a:prstGeom>
            <a:noFill/>
            <a:ln>
              <a:noFill/>
            </a:ln>
          </p:spPr>
        </p:sp>
        <p:sp>
          <p:nvSpPr>
            <p:cNvPr id="44" name="TextBox 44"/>
            <p:cNvSpPr txBox="1"/>
            <p:nvPr/>
          </p:nvSpPr>
          <p:spPr>
            <a:xfrm>
              <a:off x="1120140" y="5711190"/>
              <a:ext cx="197539" cy="365760"/>
            </a:xfrm>
            <a:prstGeom prst="rect">
              <a:avLst/>
            </a:prstGeom>
            <a:noFill/>
            <a:ln>
              <a:noFill/>
            </a:ln>
          </p:spPr>
          <p:txBody>
            <a:bodyPr wrap="none" lIns="0" tIns="0" rIns="0" bIns="0" anchor="t" anchorCtr="0">
              <a:spAutoFit/>
            </a:bodyPr>
            <a:lstStyle/>
            <a:p>
              <a:pPr algn="l"/>
              <a:r>
                <a:rPr lang="en-US" sz="1800" b="1" dirty="0">
                  <a:solidFill>
                    <a:srgbClr val="FFFFFF"/>
                  </a:solidFill>
                  <a:latin typeface="Arial"/>
                  <a:ea typeface="Microsoft YaHei"/>
                  <a:cs typeface="Arial"/>
                </a:rPr>
                <a:t>%</a:t>
              </a:r>
            </a:p>
          </p:txBody>
        </p:sp>
        <p:sp>
          <p:nvSpPr>
            <p:cNvPr id="45" name="TextBox 45"/>
            <p:cNvSpPr txBox="1"/>
            <p:nvPr/>
          </p:nvSpPr>
          <p:spPr>
            <a:xfrm>
              <a:off x="1624965" y="5677852"/>
              <a:ext cx="1889903" cy="213360"/>
            </a:xfrm>
            <a:prstGeom prst="rect">
              <a:avLst/>
            </a:prstGeom>
            <a:noFill/>
            <a:ln>
              <a:noFill/>
            </a:ln>
          </p:spPr>
          <p:txBody>
            <a:bodyPr wrap="none" lIns="0" tIns="0" rIns="0" bIns="0" anchor="t" anchorCtr="0">
              <a:spAutoFit/>
            </a:bodyPr>
            <a:lstStyle/>
            <a:p>
              <a:pPr algn="l"/>
              <a:r>
                <a:rPr lang="en-US" sz="1050" dirty="0">
                  <a:solidFill>
                    <a:srgbClr val="DDDDE7"/>
                  </a:solidFill>
                  <a:latin typeface="Arial"/>
                  <a:ea typeface="Microsoft YaHei"/>
                  <a:cs typeface="Arial"/>
                </a:rPr>
                <a:t>want service to continue</a:t>
              </a:r>
            </a:p>
          </p:txBody>
        </p:sp>
        <p:sp>
          <p:nvSpPr>
            <p:cNvPr id="46" name="TextBox 46"/>
            <p:cNvSpPr txBox="1"/>
            <p:nvPr/>
          </p:nvSpPr>
          <p:spPr>
            <a:xfrm>
              <a:off x="1624965" y="5868352"/>
              <a:ext cx="1629204" cy="213360"/>
            </a:xfrm>
            <a:prstGeom prst="rect">
              <a:avLst/>
            </a:prstGeom>
            <a:noFill/>
            <a:ln>
              <a:noFill/>
            </a:ln>
          </p:spPr>
          <p:txBody>
            <a:bodyPr wrap="none" lIns="0" tIns="0" rIns="0" bIns="0" anchor="t" anchorCtr="0">
              <a:spAutoFit/>
            </a:bodyPr>
            <a:lstStyle/>
            <a:p>
              <a:pPr algn="l"/>
              <a:r>
                <a:rPr lang="en-US" sz="1050" dirty="0">
                  <a:solidFill>
                    <a:srgbClr val="DDDDE7"/>
                  </a:solidFill>
                  <a:latin typeface="Arial"/>
                  <a:ea typeface="Microsoft YaHei"/>
                  <a:cs typeface="Arial"/>
                </a:rPr>
                <a:t>without backtracking</a:t>
              </a:r>
            </a:p>
          </p:txBody>
        </p:sp>
        <p:sp>
          <p:nvSpPr>
            <p:cNvPr id="47" name="TextBox 47"/>
            <p:cNvSpPr txBox="1"/>
            <p:nvPr/>
          </p:nvSpPr>
          <p:spPr>
            <a:xfrm>
              <a:off x="4255770" y="5646420"/>
              <a:ext cx="668236" cy="487680"/>
            </a:xfrm>
            <a:prstGeom prst="rect">
              <a:avLst/>
            </a:prstGeom>
            <a:noFill/>
            <a:ln>
              <a:noFill/>
            </a:ln>
          </p:spPr>
          <p:txBody>
            <a:bodyPr wrap="none" lIns="0" tIns="0" rIns="0" bIns="0" anchor="t" anchorCtr="0">
              <a:spAutoFit/>
            </a:bodyPr>
            <a:lstStyle/>
            <a:p>
              <a:pPr algn="l"/>
              <a:r>
                <a:rPr lang="en-US" sz="2400" b="1" dirty="0">
                  <a:solidFill>
                    <a:srgbClr val="FFFFFF"/>
                  </a:solidFill>
                  <a:latin typeface="Arial"/>
                  <a:ea typeface="Microsoft YaHei"/>
                  <a:cs typeface="Arial"/>
                </a:rPr>
                <a:t>74%</a:t>
              </a:r>
            </a:p>
          </p:txBody>
        </p:sp>
        <p:sp>
          <p:nvSpPr>
            <p:cNvPr id="48" name="TextBox 48"/>
            <p:cNvSpPr txBox="1"/>
            <p:nvPr/>
          </p:nvSpPr>
          <p:spPr>
            <a:xfrm>
              <a:off x="5225415" y="5677852"/>
              <a:ext cx="1966579" cy="213360"/>
            </a:xfrm>
            <a:prstGeom prst="rect">
              <a:avLst/>
            </a:prstGeom>
            <a:noFill/>
            <a:ln>
              <a:noFill/>
            </a:ln>
          </p:spPr>
          <p:txBody>
            <a:bodyPr wrap="none" lIns="0" tIns="0" rIns="0" bIns="0" anchor="t" anchorCtr="0">
              <a:spAutoFit/>
            </a:bodyPr>
            <a:lstStyle/>
            <a:p>
              <a:pPr algn="l"/>
              <a:r>
                <a:rPr lang="en-US" sz="1050" dirty="0">
                  <a:solidFill>
                    <a:srgbClr val="DDDDE7"/>
                  </a:solidFill>
                  <a:latin typeface="Arial"/>
                  <a:ea typeface="Microsoft YaHei"/>
                  <a:cs typeface="Arial"/>
                </a:rPr>
                <a:t>are frustrated when they</a:t>
              </a:r>
            </a:p>
          </p:txBody>
        </p:sp>
        <p:sp>
          <p:nvSpPr>
            <p:cNvPr id="49" name="TextBox 49"/>
            <p:cNvSpPr txBox="1"/>
            <p:nvPr/>
          </p:nvSpPr>
          <p:spPr>
            <a:xfrm>
              <a:off x="5225415" y="5868352"/>
              <a:ext cx="1874568" cy="213360"/>
            </a:xfrm>
            <a:prstGeom prst="rect">
              <a:avLst/>
            </a:prstGeom>
            <a:noFill/>
            <a:ln>
              <a:noFill/>
            </a:ln>
          </p:spPr>
          <p:txBody>
            <a:bodyPr wrap="none" lIns="0" tIns="0" rIns="0" bIns="0" anchor="t" anchorCtr="0">
              <a:spAutoFit/>
            </a:bodyPr>
            <a:lstStyle/>
            <a:p>
              <a:pPr algn="l"/>
              <a:r>
                <a:rPr lang="en-US" sz="1050" dirty="0">
                  <a:solidFill>
                    <a:srgbClr val="DDDDE7"/>
                  </a:solidFill>
                  <a:latin typeface="Arial"/>
                  <a:ea typeface="Microsoft YaHei"/>
                  <a:cs typeface="Arial"/>
                </a:rPr>
                <a:t>must repeat information</a:t>
              </a:r>
            </a:p>
          </p:txBody>
        </p:sp>
        <p:sp>
          <p:nvSpPr>
            <p:cNvPr id="50" name="TextBox 50"/>
            <p:cNvSpPr txBox="1"/>
            <p:nvPr/>
          </p:nvSpPr>
          <p:spPr>
            <a:xfrm>
              <a:off x="8008620" y="5646420"/>
              <a:ext cx="668236" cy="487680"/>
            </a:xfrm>
            <a:prstGeom prst="rect">
              <a:avLst/>
            </a:prstGeom>
            <a:noFill/>
            <a:ln>
              <a:noFill/>
            </a:ln>
          </p:spPr>
          <p:txBody>
            <a:bodyPr wrap="none" lIns="0" tIns="0" rIns="0" bIns="0" anchor="t" anchorCtr="0">
              <a:spAutoFit/>
            </a:bodyPr>
            <a:lstStyle/>
            <a:p>
              <a:pPr algn="l"/>
              <a:r>
                <a:rPr lang="en-US" sz="2400" b="1" dirty="0">
                  <a:solidFill>
                    <a:srgbClr val="FFFFFF"/>
                  </a:solidFill>
                  <a:latin typeface="Arial"/>
                  <a:ea typeface="Microsoft YaHei"/>
                  <a:cs typeface="Arial"/>
                </a:rPr>
                <a:t>72%</a:t>
              </a:r>
            </a:p>
          </p:txBody>
        </p:sp>
        <p:sp>
          <p:nvSpPr>
            <p:cNvPr id="51" name="TextBox 51"/>
            <p:cNvSpPr txBox="1"/>
            <p:nvPr/>
          </p:nvSpPr>
          <p:spPr>
            <a:xfrm>
              <a:off x="8978265" y="5677852"/>
              <a:ext cx="1100138" cy="213360"/>
            </a:xfrm>
            <a:prstGeom prst="rect">
              <a:avLst/>
            </a:prstGeom>
            <a:noFill/>
            <a:ln>
              <a:noFill/>
            </a:ln>
          </p:spPr>
          <p:txBody>
            <a:bodyPr wrap="none" lIns="0" tIns="0" rIns="0" bIns="0" anchor="t" anchorCtr="0">
              <a:spAutoFit/>
            </a:bodyPr>
            <a:lstStyle/>
            <a:p>
              <a:pPr algn="l"/>
              <a:r>
                <a:rPr lang="en-US" sz="1050" dirty="0">
                  <a:solidFill>
                    <a:srgbClr val="DDDDE7"/>
                  </a:solidFill>
                  <a:latin typeface="Arial"/>
                  <a:ea typeface="Microsoft YaHei"/>
                  <a:cs typeface="Arial"/>
                </a:rPr>
                <a:t>say AI identity</a:t>
              </a:r>
            </a:p>
          </p:txBody>
        </p:sp>
        <p:sp>
          <p:nvSpPr>
            <p:cNvPr id="52" name="TextBox 52"/>
            <p:cNvSpPr txBox="1"/>
            <p:nvPr/>
          </p:nvSpPr>
          <p:spPr>
            <a:xfrm>
              <a:off x="8978265" y="5868352"/>
              <a:ext cx="1460516" cy="213360"/>
            </a:xfrm>
            <a:prstGeom prst="rect">
              <a:avLst/>
            </a:prstGeom>
            <a:noFill/>
            <a:ln>
              <a:noFill/>
            </a:ln>
          </p:spPr>
          <p:txBody>
            <a:bodyPr wrap="none" lIns="0" tIns="0" rIns="0" bIns="0" anchor="t" anchorCtr="0">
              <a:spAutoFit/>
            </a:bodyPr>
            <a:lstStyle/>
            <a:p>
              <a:pPr algn="l"/>
              <a:r>
                <a:rPr lang="en-US" sz="1050" dirty="0">
                  <a:solidFill>
                    <a:srgbClr val="DDDDE7"/>
                  </a:solidFill>
                  <a:latin typeface="Arial"/>
                  <a:ea typeface="Microsoft YaHei"/>
                  <a:cs typeface="Arial"/>
                </a:rPr>
                <a:t>disclosure matters</a:t>
              </a:r>
            </a:p>
          </p:txBody>
        </p:sp>
      </p:grpSp>
      <p:grpSp>
        <p:nvGrpSpPr>
          <p:cNvPr id="57" name="Group 57"/>
          <p:cNvGrpSpPr/>
          <p:nvPr/>
        </p:nvGrpSpPr>
        <p:grpSpPr>
          <a:xfrm>
            <a:off x="447675" y="6496050"/>
            <a:ext cx="11296650" cy="204788"/>
            <a:chOff x="447675" y="6496050"/>
            <a:chExt cx="11296650" cy="204788"/>
          </a:xfrm>
        </p:grpSpPr>
        <p:sp>
          <p:nvSpPr>
            <p:cNvPr id="54" name="Rectangle 54"/>
            <p:cNvSpPr/>
            <p:nvPr/>
          </p:nvSpPr>
          <p:spPr>
            <a:xfrm>
              <a:off x="457200" y="6496050"/>
              <a:ext cx="11277600" cy="190500"/>
            </a:xfrm>
            <a:prstGeom prst="rect">
              <a:avLst/>
            </a:prstGeom>
            <a:noFill/>
            <a:ln>
              <a:noFill/>
            </a:ln>
          </p:spPr>
        </p:sp>
        <p:sp>
          <p:nvSpPr>
            <p:cNvPr id="55" name="TextBox 55"/>
            <p:cNvSpPr txBox="1"/>
            <p:nvPr/>
          </p:nvSpPr>
          <p:spPr>
            <a:xfrm>
              <a:off x="447675" y="6548438"/>
              <a:ext cx="4438888"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SOURCES · Zendesk CX Trends 2026; Salesforce State of the AI Connected Customer</a:t>
              </a:r>
            </a:p>
          </p:txBody>
        </p:sp>
        <p:sp>
          <p:nvSpPr>
            <p:cNvPr id="56" name="TextBox 56"/>
            <p:cNvSpPr txBox="1"/>
            <p:nvPr/>
          </p:nvSpPr>
          <p:spPr>
            <a:xfrm>
              <a:off x="11385709" y="6548438"/>
              <a:ext cx="358616"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04 / 12</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Rectangle 3"/>
            <p:cNvSpPr/>
            <p:nvPr/>
          </p:nvSpPr>
          <p:spPr>
            <a:xfrm>
              <a:off x="0" y="0"/>
              <a:ext cx="12192000" cy="66675"/>
            </a:xfrm>
            <a:prstGeom prst="rect">
              <a:avLst/>
            </a:prstGeom>
            <a:solidFill>
              <a:srgbClr val="6C5CE7"/>
            </a:solidFill>
            <a:ln>
              <a:noFill/>
            </a:ln>
          </p:spPr>
        </p:sp>
      </p:grpSp>
      <p:grpSp>
        <p:nvGrpSpPr>
          <p:cNvPr id="8" name="Group 8"/>
          <p:cNvGrpSpPr/>
          <p:nvPr/>
        </p:nvGrpSpPr>
        <p:grpSpPr>
          <a:xfrm>
            <a:off x="424815" y="266700"/>
            <a:ext cx="11309985" cy="871538"/>
            <a:chOff x="424815" y="266700"/>
            <a:chExt cx="11309985" cy="871538"/>
          </a:xfrm>
        </p:grpSpPr>
        <p:sp>
          <p:nvSpPr>
            <p:cNvPr id="5" name="Rectangle 5"/>
            <p:cNvSpPr/>
            <p:nvPr/>
          </p:nvSpPr>
          <p:spPr>
            <a:xfrm>
              <a:off x="457200" y="266700"/>
              <a:ext cx="11277600" cy="838200"/>
            </a:xfrm>
            <a:prstGeom prst="rect">
              <a:avLst/>
            </a:prstGeom>
            <a:noFill/>
            <a:ln>
              <a:noFill/>
            </a:ln>
          </p:spPr>
        </p:sp>
        <p:sp>
          <p:nvSpPr>
            <p:cNvPr id="6" name="TextBox 6"/>
            <p:cNvSpPr txBox="1"/>
            <p:nvPr/>
          </p:nvSpPr>
          <p:spPr>
            <a:xfrm>
              <a:off x="445770" y="417195"/>
              <a:ext cx="1382330"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PRODUCT ARCHETYPES</a:t>
              </a:r>
            </a:p>
          </p:txBody>
        </p:sp>
        <p:sp>
          <p:nvSpPr>
            <p:cNvPr id="7" name="TextBox 7"/>
            <p:cNvSpPr txBox="1"/>
            <p:nvPr/>
          </p:nvSpPr>
          <p:spPr>
            <a:xfrm>
              <a:off x="424815" y="620078"/>
              <a:ext cx="10681747" cy="518160"/>
            </a:xfrm>
            <a:prstGeom prst="rect">
              <a:avLst/>
            </a:prstGeom>
            <a:noFill/>
            <a:ln>
              <a:noFill/>
            </a:ln>
          </p:spPr>
          <p:txBody>
            <a:bodyPr wrap="none" lIns="0" tIns="0" rIns="0" bIns="0" anchor="t" anchorCtr="0">
              <a:spAutoFit/>
            </a:bodyPr>
            <a:lstStyle/>
            <a:p>
              <a:pPr algn="l"/>
              <a:r>
                <a:rPr lang="en-US" sz="2550" b="1" dirty="0">
                  <a:solidFill>
                    <a:srgbClr val="19191F"/>
                  </a:solidFill>
                  <a:latin typeface="Arial"/>
                  <a:ea typeface="Microsoft YaHei"/>
                  <a:cs typeface="Arial"/>
                </a:rPr>
                <a:t>Two platform powers now contain three product routes</a:t>
              </a:r>
            </a:p>
          </p:txBody>
        </p:sp>
      </p:grpSp>
      <p:grpSp>
        <p:nvGrpSpPr>
          <p:cNvPr id="11" name="Group 11"/>
          <p:cNvGrpSpPr/>
          <p:nvPr/>
        </p:nvGrpSpPr>
        <p:grpSpPr>
          <a:xfrm>
            <a:off x="457200" y="1162050"/>
            <a:ext cx="7277100" cy="381000"/>
            <a:chOff x="457200" y="1162050"/>
            <a:chExt cx="7277100" cy="381000"/>
          </a:xfrm>
        </p:grpSpPr>
        <p:sp>
          <p:nvSpPr>
            <p:cNvPr id="9" name="Rectangle 9"/>
            <p:cNvSpPr/>
            <p:nvPr/>
          </p:nvSpPr>
          <p:spPr>
            <a:xfrm>
              <a:off x="457200" y="1162050"/>
              <a:ext cx="7277100" cy="381000"/>
            </a:xfrm>
            <a:prstGeom prst="roundRect">
              <a:avLst>
                <a:gd name="adj" fmla="val 50000"/>
              </a:avLst>
            </a:prstGeom>
            <a:solidFill>
              <a:srgbClr val="EDE9FE"/>
            </a:solidFill>
            <a:ln>
              <a:noFill/>
            </a:ln>
          </p:spPr>
        </p:sp>
        <p:sp>
          <p:nvSpPr>
            <p:cNvPr id="10" name="TextBox 10"/>
            <p:cNvSpPr txBox="1"/>
            <p:nvPr/>
          </p:nvSpPr>
          <p:spPr>
            <a:xfrm>
              <a:off x="1771776" y="1286828"/>
              <a:ext cx="4647948" cy="213360"/>
            </a:xfrm>
            <a:prstGeom prst="rect">
              <a:avLst/>
            </a:prstGeom>
            <a:noFill/>
            <a:ln>
              <a:noFill/>
            </a:ln>
          </p:spPr>
          <p:txBody>
            <a:bodyPr wrap="none" lIns="0" tIns="0" rIns="0" bIns="0" anchor="t" anchorCtr="0">
              <a:spAutoFit/>
            </a:bodyPr>
            <a:lstStyle/>
            <a:p>
              <a:pPr algn="ctr"/>
              <a:r>
                <a:rPr lang="en-US" sz="1050" b="1" dirty="0">
                  <a:solidFill>
                    <a:srgbClr val="4F46E5"/>
                  </a:solidFill>
                  <a:latin typeface="Arial"/>
                  <a:ea typeface="Microsoft YaHei"/>
                  <a:cs typeface="Arial"/>
                </a:rPr>
                <a:t>SALESFORCE PORTFOLIO · FIN + AGENTFORCE / SERVICE CLOUD</a:t>
              </a:r>
            </a:p>
          </p:txBody>
        </p:sp>
      </p:grpSp>
      <p:grpSp>
        <p:nvGrpSpPr>
          <p:cNvPr id="48" name="Group 48"/>
          <p:cNvGrpSpPr/>
          <p:nvPr/>
        </p:nvGrpSpPr>
        <p:grpSpPr>
          <a:xfrm>
            <a:off x="457200" y="1752600"/>
            <a:ext cx="11277600" cy="3714750"/>
            <a:chOff x="457200" y="1752600"/>
            <a:chExt cx="11277600" cy="3714750"/>
          </a:xfrm>
        </p:grpSpPr>
        <p:sp>
          <p:nvSpPr>
            <p:cNvPr id="12" name="Rectangle 12"/>
            <p:cNvSpPr/>
            <p:nvPr/>
          </p:nvSpPr>
          <p:spPr>
            <a:xfrm>
              <a:off x="457200" y="1752600"/>
              <a:ext cx="3429000" cy="3714750"/>
            </a:xfrm>
            <a:prstGeom prst="roundRect">
              <a:avLst>
                <a:gd name="adj" fmla="val 5000"/>
              </a:avLst>
            </a:prstGeom>
            <a:solidFill>
              <a:srgbClr val="FFFFFF"/>
            </a:solidFill>
            <a:ln>
              <a:noFill/>
            </a:ln>
          </p:spPr>
        </p:sp>
        <p:sp>
          <p:nvSpPr>
            <p:cNvPr id="13" name="Rectangle 13"/>
            <p:cNvSpPr/>
            <p:nvPr/>
          </p:nvSpPr>
          <p:spPr>
            <a:xfrm>
              <a:off x="457200" y="1752600"/>
              <a:ext cx="3429000" cy="95250"/>
            </a:xfrm>
            <a:prstGeom prst="roundRect">
              <a:avLst>
                <a:gd name="adj" fmla="val 50000"/>
              </a:avLst>
            </a:prstGeom>
            <a:solidFill>
              <a:srgbClr val="6C5CE7"/>
            </a:solidFill>
            <a:ln>
              <a:noFill/>
            </a:ln>
          </p:spPr>
        </p:sp>
        <p:sp>
          <p:nvSpPr>
            <p:cNvPr id="14" name="TextBox 14"/>
            <p:cNvSpPr txBox="1"/>
            <p:nvPr/>
          </p:nvSpPr>
          <p:spPr>
            <a:xfrm>
              <a:off x="711518" y="2104549"/>
              <a:ext cx="1340529"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AI-NATIVE PRODUCT</a:t>
              </a:r>
            </a:p>
          </p:txBody>
        </p:sp>
        <p:sp>
          <p:nvSpPr>
            <p:cNvPr id="15" name="TextBox 15"/>
            <p:cNvSpPr txBox="1"/>
            <p:nvPr/>
          </p:nvSpPr>
          <p:spPr>
            <a:xfrm>
              <a:off x="695325" y="2386012"/>
              <a:ext cx="540210" cy="457200"/>
            </a:xfrm>
            <a:prstGeom prst="rect">
              <a:avLst/>
            </a:prstGeom>
            <a:noFill/>
            <a:ln>
              <a:noFill/>
            </a:ln>
          </p:spPr>
          <p:txBody>
            <a:bodyPr wrap="none" lIns="0" tIns="0" rIns="0" bIns="0" anchor="t" anchorCtr="0">
              <a:spAutoFit/>
            </a:bodyPr>
            <a:lstStyle/>
            <a:p>
              <a:pPr algn="l"/>
              <a:r>
                <a:rPr lang="en-US" sz="2250" b="1" dirty="0">
                  <a:solidFill>
                    <a:srgbClr val="19191F"/>
                  </a:solidFill>
                  <a:latin typeface="Arial"/>
                  <a:ea typeface="Microsoft YaHei"/>
                  <a:cs typeface="Arial"/>
                </a:rPr>
                <a:t>Fin</a:t>
              </a:r>
            </a:p>
          </p:txBody>
        </p:sp>
        <p:sp>
          <p:nvSpPr>
            <p:cNvPr id="16" name="TextBox 16"/>
            <p:cNvSpPr txBox="1"/>
            <p:nvPr/>
          </p:nvSpPr>
          <p:spPr>
            <a:xfrm>
              <a:off x="707708" y="2891314"/>
              <a:ext cx="1068665" cy="259080"/>
            </a:xfrm>
            <a:prstGeom prst="rect">
              <a:avLst/>
            </a:prstGeom>
            <a:noFill/>
            <a:ln>
              <a:noFill/>
            </a:ln>
          </p:spPr>
          <p:txBody>
            <a:bodyPr wrap="none" lIns="0" tIns="0" rIns="0" bIns="0" anchor="t" anchorCtr="0">
              <a:spAutoFit/>
            </a:bodyPr>
            <a:lstStyle/>
            <a:p>
              <a:pPr algn="l"/>
              <a:r>
                <a:rPr lang="en-US" sz="1275" b="1" dirty="0">
                  <a:solidFill>
                    <a:srgbClr val="19191F"/>
                  </a:solidFill>
                  <a:latin typeface="Arial"/>
                  <a:ea typeface="Microsoft YaHei"/>
                  <a:cs typeface="Arial"/>
                </a:rPr>
                <a:t>Prioritizes</a:t>
              </a:r>
            </a:p>
          </p:txBody>
        </p:sp>
        <p:sp>
          <p:nvSpPr>
            <p:cNvPr id="17" name="TextBox 17"/>
            <p:cNvSpPr txBox="1"/>
            <p:nvPr/>
          </p:nvSpPr>
          <p:spPr>
            <a:xfrm>
              <a:off x="709612" y="3212306"/>
              <a:ext cx="1474470"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Fast deployment</a:t>
              </a:r>
            </a:p>
          </p:txBody>
        </p:sp>
        <p:sp>
          <p:nvSpPr>
            <p:cNvPr id="18" name="TextBox 18"/>
            <p:cNvSpPr txBox="1"/>
            <p:nvPr/>
          </p:nvSpPr>
          <p:spPr>
            <a:xfrm>
              <a:off x="709612" y="3479006"/>
              <a:ext cx="2271355"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Outcome-linked economics</a:t>
              </a:r>
            </a:p>
          </p:txBody>
        </p:sp>
        <p:sp>
          <p:nvSpPr>
            <p:cNvPr id="19" name="TextBox 19"/>
            <p:cNvSpPr txBox="1"/>
            <p:nvPr/>
          </p:nvSpPr>
          <p:spPr>
            <a:xfrm>
              <a:off x="709612" y="3745706"/>
              <a:ext cx="2123480"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Cross-helpdesk adoption</a:t>
              </a:r>
            </a:p>
          </p:txBody>
        </p:sp>
        <p:sp>
          <p:nvSpPr>
            <p:cNvPr id="20" name="TextBox 20"/>
            <p:cNvSpPr txBox="1"/>
            <p:nvPr/>
          </p:nvSpPr>
          <p:spPr>
            <a:xfrm>
              <a:off x="709612" y="4012406"/>
              <a:ext cx="2074188"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Purpose-built CX models</a:t>
              </a:r>
            </a:p>
          </p:txBody>
        </p:sp>
        <p:sp>
          <p:nvSpPr>
            <p:cNvPr id="21" name="Rectangle 21"/>
            <p:cNvSpPr/>
            <p:nvPr/>
          </p:nvSpPr>
          <p:spPr>
            <a:xfrm>
              <a:off x="723900" y="4629150"/>
              <a:ext cx="2895600" cy="571500"/>
            </a:xfrm>
            <a:prstGeom prst="roundRect">
              <a:avLst>
                <a:gd name="adj" fmla="val 20000"/>
              </a:avLst>
            </a:prstGeom>
            <a:solidFill>
              <a:srgbClr val="EDE9FE"/>
            </a:solidFill>
            <a:ln>
              <a:noFill/>
            </a:ln>
          </p:spPr>
        </p:sp>
        <p:sp>
          <p:nvSpPr>
            <p:cNvPr id="22" name="TextBox 22"/>
            <p:cNvSpPr txBox="1"/>
            <p:nvPr/>
          </p:nvSpPr>
          <p:spPr>
            <a:xfrm>
              <a:off x="1328716" y="4789170"/>
              <a:ext cx="1685968" cy="182880"/>
            </a:xfrm>
            <a:prstGeom prst="rect">
              <a:avLst/>
            </a:prstGeom>
            <a:noFill/>
            <a:ln>
              <a:noFill/>
            </a:ln>
          </p:spPr>
          <p:txBody>
            <a:bodyPr wrap="none" lIns="0" tIns="0" rIns="0" bIns="0" anchor="t" anchorCtr="0">
              <a:spAutoFit/>
            </a:bodyPr>
            <a:lstStyle/>
            <a:p>
              <a:pPr algn="ctr"/>
              <a:r>
                <a:rPr lang="en-US" sz="900" b="1" dirty="0">
                  <a:solidFill>
                    <a:srgbClr val="4F46E5"/>
                  </a:solidFill>
                  <a:latin typeface="Arial"/>
                  <a:ea typeface="Microsoft YaHei"/>
                  <a:cs typeface="Arial"/>
                </a:rPr>
                <a:t>Now owned by Salesforce</a:t>
              </a:r>
            </a:p>
          </p:txBody>
        </p:sp>
        <p:sp>
          <p:nvSpPr>
            <p:cNvPr id="23" name="TextBox 23"/>
            <p:cNvSpPr txBox="1"/>
            <p:nvPr/>
          </p:nvSpPr>
          <p:spPr>
            <a:xfrm>
              <a:off x="1183798" y="4970145"/>
              <a:ext cx="1975804" cy="182880"/>
            </a:xfrm>
            <a:prstGeom prst="rect">
              <a:avLst/>
            </a:prstGeom>
            <a:noFill/>
            <a:ln>
              <a:noFill/>
            </a:ln>
          </p:spPr>
          <p:txBody>
            <a:bodyPr wrap="none" lIns="0" tIns="0" rIns="0" bIns="0" anchor="t" anchorCtr="0">
              <a:spAutoFit/>
            </a:bodyPr>
            <a:lstStyle/>
            <a:p>
              <a:pPr algn="ctr"/>
              <a:r>
                <a:rPr lang="en-US" sz="900" b="1" dirty="0">
                  <a:solidFill>
                    <a:srgbClr val="4F46E5"/>
                  </a:solidFill>
                  <a:latin typeface="Arial"/>
                  <a:ea typeface="Microsoft YaHei"/>
                  <a:cs typeface="Arial"/>
                </a:rPr>
                <a:t>Acquisition completed Sep. 10</a:t>
              </a:r>
            </a:p>
          </p:txBody>
        </p:sp>
        <p:sp>
          <p:nvSpPr>
            <p:cNvPr id="24" name="Rectangle 24"/>
            <p:cNvSpPr/>
            <p:nvPr/>
          </p:nvSpPr>
          <p:spPr>
            <a:xfrm>
              <a:off x="4114800" y="1752600"/>
              <a:ext cx="3505200" cy="3714750"/>
            </a:xfrm>
            <a:prstGeom prst="roundRect">
              <a:avLst>
                <a:gd name="adj" fmla="val 4891"/>
              </a:avLst>
            </a:prstGeom>
            <a:solidFill>
              <a:srgbClr val="FFFFFF"/>
            </a:solidFill>
            <a:ln>
              <a:noFill/>
            </a:ln>
          </p:spPr>
        </p:sp>
        <p:sp>
          <p:nvSpPr>
            <p:cNvPr id="25" name="Rectangle 25"/>
            <p:cNvSpPr/>
            <p:nvPr/>
          </p:nvSpPr>
          <p:spPr>
            <a:xfrm>
              <a:off x="4114800" y="1752600"/>
              <a:ext cx="3505200" cy="95250"/>
            </a:xfrm>
            <a:prstGeom prst="roundRect">
              <a:avLst>
                <a:gd name="adj" fmla="val 50000"/>
              </a:avLst>
            </a:prstGeom>
            <a:solidFill>
              <a:srgbClr val="18A875"/>
            </a:solidFill>
            <a:ln>
              <a:noFill/>
            </a:ln>
          </p:spPr>
        </p:sp>
        <p:sp>
          <p:nvSpPr>
            <p:cNvPr id="26" name="TextBox 26"/>
            <p:cNvSpPr txBox="1"/>
            <p:nvPr/>
          </p:nvSpPr>
          <p:spPr>
            <a:xfrm>
              <a:off x="4369118" y="2104549"/>
              <a:ext cx="1781610" cy="198120"/>
            </a:xfrm>
            <a:prstGeom prst="rect">
              <a:avLst/>
            </a:prstGeom>
            <a:noFill/>
            <a:ln>
              <a:noFill/>
            </a:ln>
          </p:spPr>
          <p:txBody>
            <a:bodyPr wrap="none" lIns="0" tIns="0" rIns="0" bIns="0" anchor="t" anchorCtr="0">
              <a:spAutoFit/>
            </a:bodyPr>
            <a:lstStyle/>
            <a:p>
              <a:pPr algn="l"/>
              <a:r>
                <a:rPr lang="en-US" sz="975" b="1" dirty="0">
                  <a:solidFill>
                    <a:srgbClr val="18A875"/>
                  </a:solidFill>
                  <a:latin typeface="Arial"/>
                  <a:ea typeface="Microsoft YaHei"/>
                  <a:cs typeface="Arial"/>
                </a:rPr>
                <a:t>SERVICE-SUITE PLATFORM</a:t>
              </a:r>
            </a:p>
          </p:txBody>
        </p:sp>
        <p:sp>
          <p:nvSpPr>
            <p:cNvPr id="27" name="TextBox 27"/>
            <p:cNvSpPr txBox="1"/>
            <p:nvPr/>
          </p:nvSpPr>
          <p:spPr>
            <a:xfrm>
              <a:off x="4352925" y="2386012"/>
              <a:ext cx="1385566" cy="457200"/>
            </a:xfrm>
            <a:prstGeom prst="rect">
              <a:avLst/>
            </a:prstGeom>
            <a:noFill/>
            <a:ln>
              <a:noFill/>
            </a:ln>
          </p:spPr>
          <p:txBody>
            <a:bodyPr wrap="none" lIns="0" tIns="0" rIns="0" bIns="0" anchor="t" anchorCtr="0">
              <a:spAutoFit/>
            </a:bodyPr>
            <a:lstStyle/>
            <a:p>
              <a:pPr algn="l"/>
              <a:r>
                <a:rPr lang="en-US" sz="2250" b="1" dirty="0">
                  <a:solidFill>
                    <a:srgbClr val="19191F"/>
                  </a:solidFill>
                  <a:latin typeface="Arial"/>
                  <a:ea typeface="Microsoft YaHei"/>
                  <a:cs typeface="Arial"/>
                </a:rPr>
                <a:t>Zendesk</a:t>
              </a:r>
            </a:p>
          </p:txBody>
        </p:sp>
        <p:sp>
          <p:nvSpPr>
            <p:cNvPr id="28" name="TextBox 28"/>
            <p:cNvSpPr txBox="1"/>
            <p:nvPr/>
          </p:nvSpPr>
          <p:spPr>
            <a:xfrm>
              <a:off x="4365308" y="2891314"/>
              <a:ext cx="1068665" cy="259080"/>
            </a:xfrm>
            <a:prstGeom prst="rect">
              <a:avLst/>
            </a:prstGeom>
            <a:noFill/>
            <a:ln>
              <a:noFill/>
            </a:ln>
          </p:spPr>
          <p:txBody>
            <a:bodyPr wrap="none" lIns="0" tIns="0" rIns="0" bIns="0" anchor="t" anchorCtr="0">
              <a:spAutoFit/>
            </a:bodyPr>
            <a:lstStyle/>
            <a:p>
              <a:pPr algn="l"/>
              <a:r>
                <a:rPr lang="en-US" sz="1275" b="1" dirty="0">
                  <a:solidFill>
                    <a:srgbClr val="19191F"/>
                  </a:solidFill>
                  <a:latin typeface="Arial"/>
                  <a:ea typeface="Microsoft YaHei"/>
                  <a:cs typeface="Arial"/>
                </a:rPr>
                <a:t>Prioritizes</a:t>
              </a:r>
            </a:p>
          </p:txBody>
        </p:sp>
        <p:sp>
          <p:nvSpPr>
            <p:cNvPr id="29" name="TextBox 29"/>
            <p:cNvSpPr txBox="1"/>
            <p:nvPr/>
          </p:nvSpPr>
          <p:spPr>
            <a:xfrm>
              <a:off x="4367212" y="3212306"/>
              <a:ext cx="2057757"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Omnichannel operations</a:t>
              </a:r>
            </a:p>
          </p:txBody>
        </p:sp>
        <p:sp>
          <p:nvSpPr>
            <p:cNvPr id="30" name="TextBox 30"/>
            <p:cNvSpPr txBox="1"/>
            <p:nvPr/>
          </p:nvSpPr>
          <p:spPr>
            <a:xfrm>
              <a:off x="4367212" y="3479006"/>
              <a:ext cx="2189202"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Knowledge and workforce</a:t>
              </a:r>
            </a:p>
          </p:txBody>
        </p:sp>
        <p:sp>
          <p:nvSpPr>
            <p:cNvPr id="31" name="TextBox 31"/>
            <p:cNvSpPr txBox="1"/>
            <p:nvPr/>
          </p:nvSpPr>
          <p:spPr>
            <a:xfrm>
              <a:off x="4367212" y="3745706"/>
              <a:ext cx="2172772"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Governance control plane</a:t>
              </a:r>
            </a:p>
          </p:txBody>
        </p:sp>
        <p:sp>
          <p:nvSpPr>
            <p:cNvPr id="32" name="TextBox 32"/>
            <p:cNvSpPr txBox="1"/>
            <p:nvPr/>
          </p:nvSpPr>
          <p:spPr>
            <a:xfrm>
              <a:off x="4367212" y="4012406"/>
              <a:ext cx="2435662"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Resolution Platform breadth</a:t>
              </a:r>
            </a:p>
          </p:txBody>
        </p:sp>
        <p:sp>
          <p:nvSpPr>
            <p:cNvPr id="33" name="Rectangle 33"/>
            <p:cNvSpPr/>
            <p:nvPr/>
          </p:nvSpPr>
          <p:spPr>
            <a:xfrm>
              <a:off x="4381500" y="4629150"/>
              <a:ext cx="2971800" cy="571500"/>
            </a:xfrm>
            <a:prstGeom prst="roundRect">
              <a:avLst>
                <a:gd name="adj" fmla="val 20000"/>
              </a:avLst>
            </a:prstGeom>
            <a:solidFill>
              <a:srgbClr val="EAF8F3"/>
            </a:solidFill>
            <a:ln>
              <a:noFill/>
            </a:ln>
          </p:spPr>
        </p:sp>
        <p:sp>
          <p:nvSpPr>
            <p:cNvPr id="34" name="TextBox 34"/>
            <p:cNvSpPr txBox="1"/>
            <p:nvPr/>
          </p:nvSpPr>
          <p:spPr>
            <a:xfrm>
              <a:off x="4945056" y="4789170"/>
              <a:ext cx="1844688" cy="182880"/>
            </a:xfrm>
            <a:prstGeom prst="rect">
              <a:avLst/>
            </a:prstGeom>
            <a:noFill/>
            <a:ln>
              <a:noFill/>
            </a:ln>
          </p:spPr>
          <p:txBody>
            <a:bodyPr wrap="none" lIns="0" tIns="0" rIns="0" bIns="0" anchor="t" anchorCtr="0">
              <a:spAutoFit/>
            </a:bodyPr>
            <a:lstStyle/>
            <a:p>
              <a:pPr algn="ctr"/>
              <a:r>
                <a:rPr lang="en-US" sz="900" b="1" dirty="0">
                  <a:solidFill>
                    <a:srgbClr val="18A875"/>
                  </a:solidFill>
                  <a:latin typeface="Arial"/>
                  <a:ea typeface="Microsoft YaHei"/>
                  <a:cs typeface="Arial"/>
                </a:rPr>
                <a:t>Independent counterweight</a:t>
              </a:r>
            </a:p>
          </p:txBody>
        </p:sp>
        <p:sp>
          <p:nvSpPr>
            <p:cNvPr id="35" name="TextBox 35"/>
            <p:cNvSpPr txBox="1"/>
            <p:nvPr/>
          </p:nvSpPr>
          <p:spPr>
            <a:xfrm>
              <a:off x="4655220" y="4970145"/>
              <a:ext cx="2424360" cy="182880"/>
            </a:xfrm>
            <a:prstGeom prst="rect">
              <a:avLst/>
            </a:prstGeom>
            <a:noFill/>
            <a:ln>
              <a:noFill/>
            </a:ln>
          </p:spPr>
          <p:txBody>
            <a:bodyPr wrap="none" lIns="0" tIns="0" rIns="0" bIns="0" anchor="t" anchorCtr="0">
              <a:spAutoFit/>
            </a:bodyPr>
            <a:lstStyle/>
            <a:p>
              <a:pPr algn="ctr"/>
              <a:r>
                <a:rPr lang="en-US" sz="900" b="1" dirty="0">
                  <a:solidFill>
                    <a:srgbClr val="18A875"/>
                  </a:solidFill>
                  <a:latin typeface="Arial"/>
                  <a:ea typeface="Microsoft YaHei"/>
                  <a:cs typeface="Arial"/>
                </a:rPr>
                <a:t>Suite depth lowers switching appeal</a:t>
              </a:r>
            </a:p>
          </p:txBody>
        </p:sp>
        <p:sp>
          <p:nvSpPr>
            <p:cNvPr id="36" name="Rectangle 36"/>
            <p:cNvSpPr/>
            <p:nvPr/>
          </p:nvSpPr>
          <p:spPr>
            <a:xfrm>
              <a:off x="7848600" y="1752600"/>
              <a:ext cx="3886200" cy="3714750"/>
            </a:xfrm>
            <a:prstGeom prst="roundRect">
              <a:avLst>
                <a:gd name="adj" fmla="val 4615"/>
              </a:avLst>
            </a:prstGeom>
            <a:solidFill>
              <a:srgbClr val="FFFFFF"/>
            </a:solidFill>
            <a:ln>
              <a:noFill/>
            </a:ln>
          </p:spPr>
        </p:sp>
        <p:sp>
          <p:nvSpPr>
            <p:cNvPr id="37" name="Rectangle 37"/>
            <p:cNvSpPr/>
            <p:nvPr/>
          </p:nvSpPr>
          <p:spPr>
            <a:xfrm>
              <a:off x="7848600" y="1752600"/>
              <a:ext cx="3886200" cy="95250"/>
            </a:xfrm>
            <a:prstGeom prst="roundRect">
              <a:avLst>
                <a:gd name="adj" fmla="val 50000"/>
              </a:avLst>
            </a:prstGeom>
            <a:solidFill>
              <a:srgbClr val="4F46E5"/>
            </a:solidFill>
            <a:ln>
              <a:noFill/>
            </a:ln>
          </p:spPr>
        </p:sp>
        <p:sp>
          <p:nvSpPr>
            <p:cNvPr id="38" name="TextBox 38"/>
            <p:cNvSpPr txBox="1"/>
            <p:nvPr/>
          </p:nvSpPr>
          <p:spPr>
            <a:xfrm>
              <a:off x="8102918" y="2104549"/>
              <a:ext cx="1654519" cy="198120"/>
            </a:xfrm>
            <a:prstGeom prst="rect">
              <a:avLst/>
            </a:prstGeom>
            <a:noFill/>
            <a:ln>
              <a:noFill/>
            </a:ln>
          </p:spPr>
          <p:txBody>
            <a:bodyPr wrap="none" lIns="0" tIns="0" rIns="0" bIns="0" anchor="t" anchorCtr="0">
              <a:spAutoFit/>
            </a:bodyPr>
            <a:lstStyle/>
            <a:p>
              <a:pPr algn="l"/>
              <a:r>
                <a:rPr lang="en-US" sz="975" b="1" dirty="0">
                  <a:solidFill>
                    <a:srgbClr val="4F46E5"/>
                  </a:solidFill>
                  <a:latin typeface="Arial"/>
                  <a:ea typeface="Microsoft YaHei"/>
                  <a:cs typeface="Arial"/>
                </a:rPr>
                <a:t>ENTERPRISE ECOSYSTEM</a:t>
              </a:r>
            </a:p>
          </p:txBody>
        </p:sp>
        <p:sp>
          <p:nvSpPr>
            <p:cNvPr id="39" name="TextBox 39"/>
            <p:cNvSpPr txBox="1"/>
            <p:nvPr/>
          </p:nvSpPr>
          <p:spPr>
            <a:xfrm>
              <a:off x="8086725" y="2386012"/>
              <a:ext cx="1868626" cy="457200"/>
            </a:xfrm>
            <a:prstGeom prst="rect">
              <a:avLst/>
            </a:prstGeom>
            <a:noFill/>
            <a:ln>
              <a:noFill/>
            </a:ln>
          </p:spPr>
          <p:txBody>
            <a:bodyPr wrap="none" lIns="0" tIns="0" rIns="0" bIns="0" anchor="t" anchorCtr="0">
              <a:spAutoFit/>
            </a:bodyPr>
            <a:lstStyle/>
            <a:p>
              <a:pPr algn="l"/>
              <a:r>
                <a:rPr lang="en-US" sz="2250" b="1" dirty="0">
                  <a:solidFill>
                    <a:srgbClr val="19191F"/>
                  </a:solidFill>
                  <a:latin typeface="Arial"/>
                  <a:ea typeface="Microsoft YaHei"/>
                  <a:cs typeface="Arial"/>
                </a:rPr>
                <a:t>Salesforce</a:t>
              </a:r>
            </a:p>
          </p:txBody>
        </p:sp>
        <p:sp>
          <p:nvSpPr>
            <p:cNvPr id="40" name="TextBox 40"/>
            <p:cNvSpPr txBox="1"/>
            <p:nvPr/>
          </p:nvSpPr>
          <p:spPr>
            <a:xfrm>
              <a:off x="8099108" y="2891314"/>
              <a:ext cx="1068665" cy="259080"/>
            </a:xfrm>
            <a:prstGeom prst="rect">
              <a:avLst/>
            </a:prstGeom>
            <a:noFill/>
            <a:ln>
              <a:noFill/>
            </a:ln>
          </p:spPr>
          <p:txBody>
            <a:bodyPr wrap="none" lIns="0" tIns="0" rIns="0" bIns="0" anchor="t" anchorCtr="0">
              <a:spAutoFit/>
            </a:bodyPr>
            <a:lstStyle/>
            <a:p>
              <a:pPr algn="l"/>
              <a:r>
                <a:rPr lang="en-US" sz="1275" b="1" dirty="0">
                  <a:solidFill>
                    <a:srgbClr val="19191F"/>
                  </a:solidFill>
                  <a:latin typeface="Arial"/>
                  <a:ea typeface="Microsoft YaHei"/>
                  <a:cs typeface="Arial"/>
                </a:rPr>
                <a:t>Prioritizes</a:t>
              </a:r>
            </a:p>
          </p:txBody>
        </p:sp>
        <p:sp>
          <p:nvSpPr>
            <p:cNvPr id="41" name="TextBox 41"/>
            <p:cNvSpPr txBox="1"/>
            <p:nvPr/>
          </p:nvSpPr>
          <p:spPr>
            <a:xfrm>
              <a:off x="8101012" y="3212306"/>
              <a:ext cx="2386370"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CRM and enterprise context</a:t>
              </a:r>
            </a:p>
          </p:txBody>
        </p:sp>
        <p:sp>
          <p:nvSpPr>
            <p:cNvPr id="42" name="TextBox 42"/>
            <p:cNvSpPr txBox="1"/>
            <p:nvPr/>
          </p:nvSpPr>
          <p:spPr>
            <a:xfrm>
              <a:off x="8101012" y="3479006"/>
              <a:ext cx="2501384"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Deep workflow customization</a:t>
              </a:r>
            </a:p>
          </p:txBody>
        </p:sp>
        <p:sp>
          <p:nvSpPr>
            <p:cNvPr id="43" name="TextBox 43"/>
            <p:cNvSpPr txBox="1"/>
            <p:nvPr/>
          </p:nvSpPr>
          <p:spPr>
            <a:xfrm>
              <a:off x="8101012" y="3745706"/>
              <a:ext cx="2394585"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Data 360 + MuleSoft actions</a:t>
              </a:r>
            </a:p>
          </p:txBody>
        </p:sp>
        <p:sp>
          <p:nvSpPr>
            <p:cNvPr id="44" name="TextBox 44"/>
            <p:cNvSpPr txBox="1"/>
            <p:nvPr/>
          </p:nvSpPr>
          <p:spPr>
            <a:xfrm>
              <a:off x="8101012" y="4012406"/>
              <a:ext cx="2402800"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 Governance and distribution</a:t>
              </a:r>
            </a:p>
          </p:txBody>
        </p:sp>
        <p:sp>
          <p:nvSpPr>
            <p:cNvPr id="45" name="Rectangle 45"/>
            <p:cNvSpPr/>
            <p:nvPr/>
          </p:nvSpPr>
          <p:spPr>
            <a:xfrm>
              <a:off x="8115300" y="4629150"/>
              <a:ext cx="3352800" cy="571500"/>
            </a:xfrm>
            <a:prstGeom prst="roundRect">
              <a:avLst>
                <a:gd name="adj" fmla="val 20000"/>
              </a:avLst>
            </a:prstGeom>
            <a:solidFill>
              <a:srgbClr val="EEF0FF"/>
            </a:solidFill>
            <a:ln>
              <a:noFill/>
            </a:ln>
          </p:spPr>
        </p:sp>
        <p:sp>
          <p:nvSpPr>
            <p:cNvPr id="46" name="TextBox 46"/>
            <p:cNvSpPr txBox="1"/>
            <p:nvPr/>
          </p:nvSpPr>
          <p:spPr>
            <a:xfrm>
              <a:off x="9059130" y="4789170"/>
              <a:ext cx="1465140" cy="182880"/>
            </a:xfrm>
            <a:prstGeom prst="rect">
              <a:avLst/>
            </a:prstGeom>
            <a:noFill/>
            <a:ln>
              <a:noFill/>
            </a:ln>
          </p:spPr>
          <p:txBody>
            <a:bodyPr wrap="none" lIns="0" tIns="0" rIns="0" bIns="0" anchor="t" anchorCtr="0">
              <a:spAutoFit/>
            </a:bodyPr>
            <a:lstStyle/>
            <a:p>
              <a:pPr algn="ctr"/>
              <a:r>
                <a:rPr lang="en-US" sz="900" b="1" dirty="0">
                  <a:solidFill>
                    <a:srgbClr val="4F46E5"/>
                  </a:solidFill>
                  <a:latin typeface="Arial"/>
                  <a:ea typeface="Microsoft YaHei"/>
                  <a:cs typeface="Arial"/>
                </a:rPr>
                <a:t>Now covers both ends</a:t>
              </a:r>
            </a:p>
          </p:txBody>
        </p:sp>
        <p:sp>
          <p:nvSpPr>
            <p:cNvPr id="47" name="TextBox 47"/>
            <p:cNvSpPr txBox="1"/>
            <p:nvPr/>
          </p:nvSpPr>
          <p:spPr>
            <a:xfrm>
              <a:off x="8676132" y="4970145"/>
              <a:ext cx="2231136" cy="182880"/>
            </a:xfrm>
            <a:prstGeom prst="rect">
              <a:avLst/>
            </a:prstGeom>
            <a:noFill/>
            <a:ln>
              <a:noFill/>
            </a:ln>
          </p:spPr>
          <p:txBody>
            <a:bodyPr wrap="none" lIns="0" tIns="0" rIns="0" bIns="0" anchor="t" anchorCtr="0">
              <a:spAutoFit/>
            </a:bodyPr>
            <a:lstStyle/>
            <a:p>
              <a:pPr algn="ctr"/>
              <a:r>
                <a:rPr lang="en-US" sz="900" b="1" dirty="0">
                  <a:solidFill>
                    <a:srgbClr val="4F46E5"/>
                  </a:solidFill>
                  <a:latin typeface="Arial"/>
                  <a:ea typeface="Microsoft YaHei"/>
                  <a:cs typeface="Arial"/>
                </a:rPr>
                <a:t>Packaged speed + platform depth</a:t>
              </a:r>
            </a:p>
          </p:txBody>
        </p:sp>
      </p:grpSp>
      <p:grpSp>
        <p:nvGrpSpPr>
          <p:cNvPr id="51" name="Group 51"/>
          <p:cNvGrpSpPr/>
          <p:nvPr/>
        </p:nvGrpSpPr>
        <p:grpSpPr>
          <a:xfrm>
            <a:off x="2381250" y="5753100"/>
            <a:ext cx="7429500" cy="438150"/>
            <a:chOff x="2381250" y="5753100"/>
            <a:chExt cx="7429500" cy="438150"/>
          </a:xfrm>
        </p:grpSpPr>
        <p:sp>
          <p:nvSpPr>
            <p:cNvPr id="49" name="Rectangle 49"/>
            <p:cNvSpPr/>
            <p:nvPr/>
          </p:nvSpPr>
          <p:spPr>
            <a:xfrm>
              <a:off x="2381250" y="5753100"/>
              <a:ext cx="7429500" cy="438150"/>
            </a:xfrm>
            <a:prstGeom prst="roundRect">
              <a:avLst>
                <a:gd name="adj" fmla="val 50000"/>
              </a:avLst>
            </a:prstGeom>
            <a:solidFill>
              <a:srgbClr val="17171C"/>
            </a:solidFill>
            <a:ln>
              <a:noFill/>
            </a:ln>
          </p:spPr>
        </p:sp>
        <p:sp>
          <p:nvSpPr>
            <p:cNvPr id="50" name="TextBox 50"/>
            <p:cNvSpPr txBox="1"/>
            <p:nvPr/>
          </p:nvSpPr>
          <p:spPr>
            <a:xfrm>
              <a:off x="2760780" y="5891689"/>
              <a:ext cx="6670440" cy="259080"/>
            </a:xfrm>
            <a:prstGeom prst="rect">
              <a:avLst/>
            </a:prstGeom>
            <a:noFill/>
            <a:ln>
              <a:noFill/>
            </a:ln>
          </p:spPr>
          <p:txBody>
            <a:bodyPr wrap="none" lIns="0" tIns="0" rIns="0" bIns="0" anchor="t" anchorCtr="0">
              <a:spAutoFit/>
            </a:bodyPr>
            <a:lstStyle/>
            <a:p>
              <a:pPr algn="ctr"/>
              <a:r>
                <a:rPr lang="en-US" sz="1275" b="1" dirty="0">
                  <a:solidFill>
                    <a:srgbClr val="FFFFFF"/>
                  </a:solidFill>
                  <a:latin typeface="Arial"/>
                  <a:ea typeface="Microsoft YaHei"/>
                  <a:cs typeface="Arial"/>
                </a:rPr>
                <a:t>A new entrant must be more specific than any of these three routes.</a:t>
              </a:r>
            </a:p>
          </p:txBody>
        </p:sp>
      </p:grpSp>
      <p:grpSp>
        <p:nvGrpSpPr>
          <p:cNvPr id="55" name="Group 55"/>
          <p:cNvGrpSpPr/>
          <p:nvPr/>
        </p:nvGrpSpPr>
        <p:grpSpPr>
          <a:xfrm>
            <a:off x="447675" y="6496050"/>
            <a:ext cx="11296650" cy="204788"/>
            <a:chOff x="447675" y="6496050"/>
            <a:chExt cx="11296650" cy="204788"/>
          </a:xfrm>
        </p:grpSpPr>
        <p:sp>
          <p:nvSpPr>
            <p:cNvPr id="52" name="Rectangle 52"/>
            <p:cNvSpPr/>
            <p:nvPr/>
          </p:nvSpPr>
          <p:spPr>
            <a:xfrm>
              <a:off x="457200" y="6496050"/>
              <a:ext cx="11277600" cy="190500"/>
            </a:xfrm>
            <a:prstGeom prst="rect">
              <a:avLst/>
            </a:prstGeom>
            <a:noFill/>
            <a:ln>
              <a:noFill/>
            </a:ln>
          </p:spPr>
        </p:sp>
        <p:sp>
          <p:nvSpPr>
            <p:cNvPr id="53" name="TextBox 53"/>
            <p:cNvSpPr txBox="1"/>
            <p:nvPr/>
          </p:nvSpPr>
          <p:spPr>
            <a:xfrm>
              <a:off x="447675" y="6548438"/>
              <a:ext cx="5359003"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SOURCES · Fin, Zendesk and Salesforce official product pages; Salesforce acquisition announcement</a:t>
              </a:r>
            </a:p>
          </p:txBody>
        </p:sp>
        <p:sp>
          <p:nvSpPr>
            <p:cNvPr id="54" name="TextBox 54"/>
            <p:cNvSpPr txBox="1"/>
            <p:nvPr/>
          </p:nvSpPr>
          <p:spPr>
            <a:xfrm>
              <a:off x="11385709" y="6548438"/>
              <a:ext cx="358616"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05 / 12</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Rectangle 3"/>
            <p:cNvSpPr/>
            <p:nvPr/>
          </p:nvSpPr>
          <p:spPr>
            <a:xfrm>
              <a:off x="0" y="0"/>
              <a:ext cx="12192000" cy="66675"/>
            </a:xfrm>
            <a:prstGeom prst="rect">
              <a:avLst/>
            </a:prstGeom>
            <a:solidFill>
              <a:srgbClr val="6C5CE7"/>
            </a:solidFill>
            <a:ln>
              <a:noFill/>
            </a:ln>
          </p:spPr>
        </p:sp>
      </p:grpSp>
      <p:grpSp>
        <p:nvGrpSpPr>
          <p:cNvPr id="8" name="Group 8"/>
          <p:cNvGrpSpPr/>
          <p:nvPr/>
        </p:nvGrpSpPr>
        <p:grpSpPr>
          <a:xfrm>
            <a:off x="426720" y="266700"/>
            <a:ext cx="11308080" cy="857250"/>
            <a:chOff x="426720" y="266700"/>
            <a:chExt cx="11308080" cy="857250"/>
          </a:xfrm>
        </p:grpSpPr>
        <p:sp>
          <p:nvSpPr>
            <p:cNvPr id="5" name="Rectangle 5"/>
            <p:cNvSpPr/>
            <p:nvPr/>
          </p:nvSpPr>
          <p:spPr>
            <a:xfrm>
              <a:off x="457200" y="266700"/>
              <a:ext cx="11277600" cy="838200"/>
            </a:xfrm>
            <a:prstGeom prst="rect">
              <a:avLst/>
            </a:prstGeom>
            <a:noFill/>
            <a:ln>
              <a:noFill/>
            </a:ln>
          </p:spPr>
        </p:sp>
        <p:sp>
          <p:nvSpPr>
            <p:cNvPr id="6" name="TextBox 6"/>
            <p:cNvSpPr txBox="1"/>
            <p:nvPr/>
          </p:nvSpPr>
          <p:spPr>
            <a:xfrm>
              <a:off x="445770" y="417195"/>
              <a:ext cx="2293244"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CAPABILITY COMPARISON · ANALYSIS</a:t>
              </a:r>
            </a:p>
          </p:txBody>
        </p:sp>
        <p:sp>
          <p:nvSpPr>
            <p:cNvPr id="7" name="TextBox 7"/>
            <p:cNvSpPr txBox="1"/>
            <p:nvPr/>
          </p:nvSpPr>
          <p:spPr>
            <a:xfrm>
              <a:off x="426720" y="636270"/>
              <a:ext cx="8507616" cy="487680"/>
            </a:xfrm>
            <a:prstGeom prst="rect">
              <a:avLst/>
            </a:prstGeom>
            <a:noFill/>
            <a:ln>
              <a:noFill/>
            </a:ln>
          </p:spPr>
          <p:txBody>
            <a:bodyPr wrap="none" lIns="0" tIns="0" rIns="0" bIns="0" anchor="t" anchorCtr="0">
              <a:spAutoFit/>
            </a:bodyPr>
            <a:lstStyle/>
            <a:p>
              <a:pPr algn="l"/>
              <a:r>
                <a:rPr lang="en-US" sz="2400" b="1" dirty="0">
                  <a:solidFill>
                    <a:srgbClr val="19191F"/>
                  </a:solidFill>
                  <a:latin typeface="Arial"/>
                  <a:ea typeface="Microsoft YaHei"/>
                  <a:cs typeface="Arial"/>
                </a:rPr>
                <a:t>Each route wins on a different operating model</a:t>
              </a:r>
            </a:p>
          </p:txBody>
        </p:sp>
      </p:grpSp>
      <p:grpSp>
        <p:nvGrpSpPr>
          <p:cNvPr id="29" name="Group 29"/>
          <p:cNvGrpSpPr/>
          <p:nvPr/>
        </p:nvGrpSpPr>
        <p:grpSpPr>
          <a:xfrm>
            <a:off x="782212" y="1047750"/>
            <a:ext cx="7314038" cy="4953000"/>
            <a:chOff x="782212" y="1047750"/>
            <a:chExt cx="7314038" cy="4953000"/>
          </a:xfrm>
        </p:grpSpPr>
        <p:sp>
          <p:nvSpPr>
            <p:cNvPr id="9" name="Polygon 9"/>
            <p:cNvSpPr/>
            <p:nvPr/>
          </p:nvSpPr>
          <p:spPr>
            <a:xfrm>
              <a:off x="2214562" y="1571625"/>
              <a:ext cx="3381375" cy="3905250"/>
            </a:xfrm>
            <a:custGeom>
              <a:avLst/>
              <a:gdLst/>
              <a:ahLst/>
              <a:cxnLst/>
              <a:rect l="l" t="t" r="r" b="b"/>
              <a:pathLst>
                <a:path w="3381375" h="3905250">
                  <a:moveTo>
                    <a:pt x="1690688" y="0"/>
                  </a:moveTo>
                  <a:lnTo>
                    <a:pt x="3381375" y="976312"/>
                  </a:lnTo>
                  <a:lnTo>
                    <a:pt x="3381375" y="2928938"/>
                  </a:lnTo>
                  <a:lnTo>
                    <a:pt x="1690688" y="3905250"/>
                  </a:lnTo>
                  <a:lnTo>
                    <a:pt x="0" y="2928938"/>
                  </a:lnTo>
                  <a:lnTo>
                    <a:pt x="0" y="976312"/>
                  </a:lnTo>
                  <a:close/>
                </a:path>
              </a:pathLst>
            </a:custGeom>
            <a:solidFill>
              <a:srgbClr val="FFFFFF"/>
            </a:solidFill>
            <a:ln w="14288">
              <a:solidFill>
                <a:srgbClr val="DDDDE7"/>
              </a:solidFill>
            </a:ln>
          </p:spPr>
        </p:sp>
        <p:sp>
          <p:nvSpPr>
            <p:cNvPr id="10" name="Polygon 10"/>
            <p:cNvSpPr/>
            <p:nvPr/>
          </p:nvSpPr>
          <p:spPr>
            <a:xfrm>
              <a:off x="2552700" y="1962150"/>
              <a:ext cx="2705100" cy="3124200"/>
            </a:xfrm>
            <a:custGeom>
              <a:avLst/>
              <a:gdLst/>
              <a:ahLst/>
              <a:cxnLst/>
              <a:rect l="l" t="t" r="r" b="b"/>
              <a:pathLst>
                <a:path w="2705100" h="3124200">
                  <a:moveTo>
                    <a:pt x="1352550" y="0"/>
                  </a:moveTo>
                  <a:lnTo>
                    <a:pt x="2705100" y="781050"/>
                  </a:lnTo>
                  <a:lnTo>
                    <a:pt x="2705100" y="2343150"/>
                  </a:lnTo>
                  <a:lnTo>
                    <a:pt x="1352550" y="3124200"/>
                  </a:lnTo>
                  <a:lnTo>
                    <a:pt x="0" y="2343150"/>
                  </a:lnTo>
                  <a:lnTo>
                    <a:pt x="0" y="781050"/>
                  </a:lnTo>
                  <a:close/>
                </a:path>
              </a:pathLst>
            </a:custGeom>
            <a:solidFill>
              <a:srgbClr val="F7F7FA"/>
            </a:solidFill>
            <a:ln w="9525">
              <a:solidFill>
                <a:srgbClr val="DDDDE7"/>
              </a:solidFill>
            </a:ln>
          </p:spPr>
        </p:sp>
        <p:sp>
          <p:nvSpPr>
            <p:cNvPr id="11" name="Polygon 11"/>
            <p:cNvSpPr/>
            <p:nvPr/>
          </p:nvSpPr>
          <p:spPr>
            <a:xfrm>
              <a:off x="2890838" y="2352675"/>
              <a:ext cx="2028825" cy="2343150"/>
            </a:xfrm>
            <a:custGeom>
              <a:avLst/>
              <a:gdLst/>
              <a:ahLst/>
              <a:cxnLst/>
              <a:rect l="l" t="t" r="r" b="b"/>
              <a:pathLst>
                <a:path w="2028825" h="2343150">
                  <a:moveTo>
                    <a:pt x="1014412" y="0"/>
                  </a:moveTo>
                  <a:lnTo>
                    <a:pt x="2028825" y="585788"/>
                  </a:lnTo>
                  <a:lnTo>
                    <a:pt x="2028825" y="1757362"/>
                  </a:lnTo>
                  <a:lnTo>
                    <a:pt x="1014412" y="2343150"/>
                  </a:lnTo>
                  <a:lnTo>
                    <a:pt x="0" y="1757362"/>
                  </a:lnTo>
                  <a:lnTo>
                    <a:pt x="0" y="585788"/>
                  </a:lnTo>
                  <a:close/>
                </a:path>
              </a:pathLst>
            </a:custGeom>
            <a:solidFill>
              <a:srgbClr val="FFFFFF"/>
            </a:solidFill>
            <a:ln w="9525">
              <a:solidFill>
                <a:srgbClr val="DDDDE7"/>
              </a:solidFill>
            </a:ln>
          </p:spPr>
        </p:sp>
        <p:sp>
          <p:nvSpPr>
            <p:cNvPr id="12" name="Polygon 12"/>
            <p:cNvSpPr/>
            <p:nvPr/>
          </p:nvSpPr>
          <p:spPr>
            <a:xfrm>
              <a:off x="3228975" y="2743200"/>
              <a:ext cx="1352550" cy="1562100"/>
            </a:xfrm>
            <a:custGeom>
              <a:avLst/>
              <a:gdLst/>
              <a:ahLst/>
              <a:cxnLst/>
              <a:rect l="l" t="t" r="r" b="b"/>
              <a:pathLst>
                <a:path w="1352550" h="1562100">
                  <a:moveTo>
                    <a:pt x="676275" y="0"/>
                  </a:moveTo>
                  <a:lnTo>
                    <a:pt x="1352550" y="390525"/>
                  </a:lnTo>
                  <a:lnTo>
                    <a:pt x="1352550" y="1171575"/>
                  </a:lnTo>
                  <a:lnTo>
                    <a:pt x="676275" y="1562100"/>
                  </a:lnTo>
                  <a:lnTo>
                    <a:pt x="0" y="1171575"/>
                  </a:lnTo>
                  <a:lnTo>
                    <a:pt x="0" y="390525"/>
                  </a:lnTo>
                  <a:close/>
                </a:path>
              </a:pathLst>
            </a:custGeom>
            <a:solidFill>
              <a:srgbClr val="F7F7FA"/>
            </a:solidFill>
            <a:ln w="9525">
              <a:solidFill>
                <a:srgbClr val="DDDDE7"/>
              </a:solidFill>
            </a:ln>
          </p:spPr>
        </p:sp>
        <p:sp>
          <p:nvSpPr>
            <p:cNvPr id="13" name="Line 13"/>
            <p:cNvSpPr/>
            <p:nvPr/>
          </p:nvSpPr>
          <p:spPr>
            <a:xfrm>
              <a:off x="3905250" y="1571625"/>
              <a:ext cx="9525" cy="1952625"/>
            </a:xfrm>
            <a:custGeom>
              <a:avLst/>
              <a:gdLst/>
              <a:ahLst/>
              <a:cxnLst/>
              <a:rect l="l" t="t" r="r" b="b"/>
              <a:pathLst>
                <a:path w="9525" h="1952625">
                  <a:moveTo>
                    <a:pt x="0" y="1952625"/>
                  </a:moveTo>
                  <a:lnTo>
                    <a:pt x="0" y="0"/>
                  </a:lnTo>
                </a:path>
              </a:pathLst>
            </a:custGeom>
            <a:noFill/>
            <a:ln w="9525">
              <a:solidFill>
                <a:srgbClr val="DDDDE7"/>
              </a:solidFill>
            </a:ln>
          </p:spPr>
        </p:sp>
        <p:sp>
          <p:nvSpPr>
            <p:cNvPr id="14" name="Line 14"/>
            <p:cNvSpPr/>
            <p:nvPr/>
          </p:nvSpPr>
          <p:spPr>
            <a:xfrm>
              <a:off x="3905250" y="2547938"/>
              <a:ext cx="1690688" cy="976312"/>
            </a:xfrm>
            <a:custGeom>
              <a:avLst/>
              <a:gdLst/>
              <a:ahLst/>
              <a:cxnLst/>
              <a:rect l="l" t="t" r="r" b="b"/>
              <a:pathLst>
                <a:path w="1690688" h="976312">
                  <a:moveTo>
                    <a:pt x="0" y="976312"/>
                  </a:moveTo>
                  <a:lnTo>
                    <a:pt x="1690688" y="0"/>
                  </a:lnTo>
                </a:path>
              </a:pathLst>
            </a:custGeom>
            <a:noFill/>
            <a:ln w="9525">
              <a:solidFill>
                <a:srgbClr val="DDDDE7"/>
              </a:solidFill>
            </a:ln>
          </p:spPr>
        </p:sp>
        <p:sp>
          <p:nvSpPr>
            <p:cNvPr id="15" name="Line 15"/>
            <p:cNvSpPr/>
            <p:nvPr/>
          </p:nvSpPr>
          <p:spPr>
            <a:xfrm>
              <a:off x="3905250" y="3524250"/>
              <a:ext cx="1690688" cy="976312"/>
            </a:xfrm>
            <a:custGeom>
              <a:avLst/>
              <a:gdLst/>
              <a:ahLst/>
              <a:cxnLst/>
              <a:rect l="l" t="t" r="r" b="b"/>
              <a:pathLst>
                <a:path w="1690688" h="976312">
                  <a:moveTo>
                    <a:pt x="0" y="0"/>
                  </a:moveTo>
                  <a:lnTo>
                    <a:pt x="1690688" y="976312"/>
                  </a:lnTo>
                </a:path>
              </a:pathLst>
            </a:custGeom>
            <a:noFill/>
            <a:ln w="9525">
              <a:solidFill>
                <a:srgbClr val="DDDDE7"/>
              </a:solidFill>
            </a:ln>
          </p:spPr>
        </p:sp>
        <p:sp>
          <p:nvSpPr>
            <p:cNvPr id="16" name="Line 16"/>
            <p:cNvSpPr/>
            <p:nvPr/>
          </p:nvSpPr>
          <p:spPr>
            <a:xfrm>
              <a:off x="3905250" y="3524250"/>
              <a:ext cx="9525" cy="1952625"/>
            </a:xfrm>
            <a:custGeom>
              <a:avLst/>
              <a:gdLst/>
              <a:ahLst/>
              <a:cxnLst/>
              <a:rect l="l" t="t" r="r" b="b"/>
              <a:pathLst>
                <a:path w="9525" h="1952625">
                  <a:moveTo>
                    <a:pt x="0" y="0"/>
                  </a:moveTo>
                  <a:lnTo>
                    <a:pt x="0" y="1952625"/>
                  </a:lnTo>
                </a:path>
              </a:pathLst>
            </a:custGeom>
            <a:noFill/>
            <a:ln w="9525">
              <a:solidFill>
                <a:srgbClr val="DDDDE7"/>
              </a:solidFill>
            </a:ln>
          </p:spPr>
        </p:sp>
        <p:sp>
          <p:nvSpPr>
            <p:cNvPr id="17" name="Line 17"/>
            <p:cNvSpPr/>
            <p:nvPr/>
          </p:nvSpPr>
          <p:spPr>
            <a:xfrm>
              <a:off x="2214562" y="3524250"/>
              <a:ext cx="1690688" cy="976312"/>
            </a:xfrm>
            <a:custGeom>
              <a:avLst/>
              <a:gdLst/>
              <a:ahLst/>
              <a:cxnLst/>
              <a:rect l="l" t="t" r="r" b="b"/>
              <a:pathLst>
                <a:path w="1690688" h="976312">
                  <a:moveTo>
                    <a:pt x="1690688" y="0"/>
                  </a:moveTo>
                  <a:lnTo>
                    <a:pt x="0" y="976312"/>
                  </a:lnTo>
                </a:path>
              </a:pathLst>
            </a:custGeom>
            <a:noFill/>
            <a:ln w="9525">
              <a:solidFill>
                <a:srgbClr val="DDDDE7"/>
              </a:solidFill>
            </a:ln>
          </p:spPr>
        </p:sp>
        <p:sp>
          <p:nvSpPr>
            <p:cNvPr id="18" name="Line 18"/>
            <p:cNvSpPr/>
            <p:nvPr/>
          </p:nvSpPr>
          <p:spPr>
            <a:xfrm>
              <a:off x="2214562" y="2547938"/>
              <a:ext cx="1690688" cy="976312"/>
            </a:xfrm>
            <a:custGeom>
              <a:avLst/>
              <a:gdLst/>
              <a:ahLst/>
              <a:cxnLst/>
              <a:rect l="l" t="t" r="r" b="b"/>
              <a:pathLst>
                <a:path w="1690688" h="976312">
                  <a:moveTo>
                    <a:pt x="1690688" y="976312"/>
                  </a:moveTo>
                  <a:lnTo>
                    <a:pt x="0" y="0"/>
                  </a:lnTo>
                </a:path>
              </a:pathLst>
            </a:custGeom>
            <a:noFill/>
            <a:ln w="9525">
              <a:solidFill>
                <a:srgbClr val="DDDDE7"/>
              </a:solidFill>
            </a:ln>
          </p:spPr>
        </p:sp>
        <p:sp>
          <p:nvSpPr>
            <p:cNvPr id="19" name="Polygon 19"/>
            <p:cNvSpPr/>
            <p:nvPr/>
          </p:nvSpPr>
          <p:spPr>
            <a:xfrm>
              <a:off x="2383155" y="1766888"/>
              <a:ext cx="2874645" cy="2928938"/>
            </a:xfrm>
            <a:custGeom>
              <a:avLst/>
              <a:gdLst/>
              <a:ahLst/>
              <a:cxnLst/>
              <a:rect l="l" t="t" r="r" b="b"/>
              <a:pathLst>
                <a:path w="2874645" h="2928938">
                  <a:moveTo>
                    <a:pt x="1522095" y="0"/>
                  </a:moveTo>
                  <a:lnTo>
                    <a:pt x="2874645" y="976312"/>
                  </a:lnTo>
                  <a:lnTo>
                    <a:pt x="2536508" y="2343150"/>
                  </a:lnTo>
                  <a:lnTo>
                    <a:pt x="1522095" y="2928938"/>
                  </a:lnTo>
                  <a:lnTo>
                    <a:pt x="507683" y="2343150"/>
                  </a:lnTo>
                  <a:lnTo>
                    <a:pt x="0" y="878205"/>
                  </a:lnTo>
                  <a:close/>
                </a:path>
              </a:pathLst>
            </a:custGeom>
            <a:solidFill>
              <a:srgbClr val="6C5CE7">
                <a:alpha val="16000"/>
              </a:srgbClr>
            </a:solidFill>
            <a:ln w="28575">
              <a:solidFill>
                <a:srgbClr val="6C5CE7"/>
              </a:solidFill>
            </a:ln>
          </p:spPr>
        </p:sp>
        <p:sp>
          <p:nvSpPr>
            <p:cNvPr id="20" name="Polygon 20"/>
            <p:cNvSpPr/>
            <p:nvPr/>
          </p:nvSpPr>
          <p:spPr>
            <a:xfrm>
              <a:off x="2552700" y="2352675"/>
              <a:ext cx="2874645" cy="2733675"/>
            </a:xfrm>
            <a:custGeom>
              <a:avLst/>
              <a:gdLst/>
              <a:ahLst/>
              <a:cxnLst/>
              <a:rect l="l" t="t" r="r" b="b"/>
              <a:pathLst>
                <a:path w="2874645" h="2733675">
                  <a:moveTo>
                    <a:pt x="1352550" y="0"/>
                  </a:moveTo>
                  <a:lnTo>
                    <a:pt x="2874645" y="292417"/>
                  </a:lnTo>
                  <a:lnTo>
                    <a:pt x="2705100" y="1952625"/>
                  </a:lnTo>
                  <a:lnTo>
                    <a:pt x="1352550" y="2733675"/>
                  </a:lnTo>
                  <a:lnTo>
                    <a:pt x="0" y="1952625"/>
                  </a:lnTo>
                  <a:lnTo>
                    <a:pt x="168592" y="487680"/>
                  </a:lnTo>
                  <a:close/>
                </a:path>
              </a:pathLst>
            </a:custGeom>
            <a:solidFill>
              <a:srgbClr val="18A875">
                <a:alpha val="12000"/>
              </a:srgbClr>
            </a:solidFill>
            <a:ln w="28575">
              <a:solidFill>
                <a:srgbClr val="18A875"/>
              </a:solidFill>
            </a:ln>
          </p:spPr>
        </p:sp>
        <p:sp>
          <p:nvSpPr>
            <p:cNvPr id="21" name="Polygon 21"/>
            <p:cNvSpPr/>
            <p:nvPr/>
          </p:nvSpPr>
          <p:spPr>
            <a:xfrm>
              <a:off x="2383155" y="2743200"/>
              <a:ext cx="3044190" cy="2538412"/>
            </a:xfrm>
            <a:custGeom>
              <a:avLst/>
              <a:gdLst/>
              <a:ahLst/>
              <a:cxnLst/>
              <a:rect l="l" t="t" r="r" b="b"/>
              <a:pathLst>
                <a:path w="3044190" h="2538412">
                  <a:moveTo>
                    <a:pt x="1522095" y="0"/>
                  </a:moveTo>
                  <a:lnTo>
                    <a:pt x="2706052" y="97155"/>
                  </a:lnTo>
                  <a:lnTo>
                    <a:pt x="3044190" y="1660208"/>
                  </a:lnTo>
                  <a:lnTo>
                    <a:pt x="1522095" y="2538412"/>
                  </a:lnTo>
                  <a:lnTo>
                    <a:pt x="0" y="1660208"/>
                  </a:lnTo>
                  <a:lnTo>
                    <a:pt x="676275" y="292417"/>
                  </a:lnTo>
                  <a:close/>
                </a:path>
              </a:pathLst>
            </a:custGeom>
            <a:solidFill>
              <a:srgbClr val="4F46E5">
                <a:alpha val="10000"/>
              </a:srgbClr>
            </a:solidFill>
            <a:ln w="28575">
              <a:solidFill>
                <a:srgbClr val="4F46E5"/>
              </a:solidFill>
            </a:ln>
          </p:spPr>
        </p:sp>
        <p:sp>
          <p:nvSpPr>
            <p:cNvPr id="22" name="Rectangle 22"/>
            <p:cNvSpPr/>
            <p:nvPr/>
          </p:nvSpPr>
          <p:spPr>
            <a:xfrm>
              <a:off x="857250" y="1047750"/>
              <a:ext cx="7239000" cy="4953000"/>
            </a:xfrm>
            <a:prstGeom prst="rect">
              <a:avLst/>
            </a:prstGeom>
            <a:noFill/>
            <a:ln>
              <a:noFill/>
            </a:ln>
          </p:spPr>
        </p:sp>
        <p:sp>
          <p:nvSpPr>
            <p:cNvPr id="23" name="TextBox 23"/>
            <p:cNvSpPr txBox="1"/>
            <p:nvPr/>
          </p:nvSpPr>
          <p:spPr>
            <a:xfrm>
              <a:off x="3207579" y="1267778"/>
              <a:ext cx="1395341" cy="213360"/>
            </a:xfrm>
            <a:prstGeom prst="rect">
              <a:avLst/>
            </a:prstGeom>
            <a:noFill/>
            <a:ln>
              <a:noFill/>
            </a:ln>
          </p:spPr>
          <p:txBody>
            <a:bodyPr wrap="none" lIns="0" tIns="0" rIns="0" bIns="0" anchor="t" anchorCtr="0">
              <a:spAutoFit/>
            </a:bodyPr>
            <a:lstStyle/>
            <a:p>
              <a:pPr algn="ctr"/>
              <a:r>
                <a:rPr lang="en-US" sz="1050" b="1" dirty="0">
                  <a:solidFill>
                    <a:srgbClr val="19191F"/>
                  </a:solidFill>
                  <a:latin typeface="Arial"/>
                  <a:ea typeface="Microsoft YaHei"/>
                  <a:cs typeface="Arial"/>
                </a:rPr>
                <a:t>Deployment speed</a:t>
              </a:r>
            </a:p>
          </p:txBody>
        </p:sp>
        <p:sp>
          <p:nvSpPr>
            <p:cNvPr id="24" name="TextBox 24"/>
            <p:cNvSpPr txBox="1"/>
            <p:nvPr/>
          </p:nvSpPr>
          <p:spPr>
            <a:xfrm>
              <a:off x="5777865" y="2382202"/>
              <a:ext cx="1556361" cy="213360"/>
            </a:xfrm>
            <a:prstGeom prst="rect">
              <a:avLst/>
            </a:prstGeom>
            <a:noFill/>
            <a:ln>
              <a:noFill/>
            </a:ln>
          </p:spPr>
          <p:txBody>
            <a:bodyPr wrap="none" lIns="0" tIns="0" rIns="0" bIns="0" anchor="t" anchorCtr="0">
              <a:spAutoFit/>
            </a:bodyPr>
            <a:lstStyle/>
            <a:p>
              <a:pPr algn="l"/>
              <a:r>
                <a:rPr lang="en-US" sz="1050" b="1" dirty="0">
                  <a:solidFill>
                    <a:srgbClr val="19191F"/>
                  </a:solidFill>
                  <a:latin typeface="Arial"/>
                  <a:ea typeface="Microsoft YaHei"/>
                  <a:cs typeface="Arial"/>
                </a:rPr>
                <a:t>Price predictability</a:t>
              </a:r>
            </a:p>
          </p:txBody>
        </p:sp>
        <p:sp>
          <p:nvSpPr>
            <p:cNvPr id="25" name="TextBox 25"/>
            <p:cNvSpPr txBox="1"/>
            <p:nvPr/>
          </p:nvSpPr>
          <p:spPr>
            <a:xfrm>
              <a:off x="5777865" y="4572952"/>
              <a:ext cx="912281" cy="213360"/>
            </a:xfrm>
            <a:prstGeom prst="rect">
              <a:avLst/>
            </a:prstGeom>
            <a:noFill/>
            <a:ln>
              <a:noFill/>
            </a:ln>
          </p:spPr>
          <p:txBody>
            <a:bodyPr wrap="none" lIns="0" tIns="0" rIns="0" bIns="0" anchor="t" anchorCtr="0">
              <a:spAutoFit/>
            </a:bodyPr>
            <a:lstStyle/>
            <a:p>
              <a:pPr algn="l"/>
              <a:r>
                <a:rPr lang="en-US" sz="1050" b="1" dirty="0">
                  <a:solidFill>
                    <a:srgbClr val="19191F"/>
                  </a:solidFill>
                  <a:latin typeface="Arial"/>
                  <a:ea typeface="Microsoft YaHei"/>
                  <a:cs typeface="Arial"/>
                </a:rPr>
                <a:t>Governance</a:t>
              </a:r>
            </a:p>
          </p:txBody>
        </p:sp>
        <p:sp>
          <p:nvSpPr>
            <p:cNvPr id="26" name="TextBox 26"/>
            <p:cNvSpPr txBox="1"/>
            <p:nvPr/>
          </p:nvSpPr>
          <p:spPr>
            <a:xfrm>
              <a:off x="3380676" y="5677852"/>
              <a:ext cx="1049148" cy="213360"/>
            </a:xfrm>
            <a:prstGeom prst="rect">
              <a:avLst/>
            </a:prstGeom>
            <a:noFill/>
            <a:ln>
              <a:noFill/>
            </a:ln>
          </p:spPr>
          <p:txBody>
            <a:bodyPr wrap="none" lIns="0" tIns="0" rIns="0" bIns="0" anchor="t" anchorCtr="0">
              <a:spAutoFit/>
            </a:bodyPr>
            <a:lstStyle/>
            <a:p>
              <a:pPr algn="ctr"/>
              <a:r>
                <a:rPr lang="en-US" sz="1050" b="1" dirty="0">
                  <a:solidFill>
                    <a:srgbClr val="19191F"/>
                  </a:solidFill>
                  <a:latin typeface="Arial"/>
                  <a:ea typeface="Microsoft YaHei"/>
                  <a:cs typeface="Arial"/>
                </a:rPr>
                <a:t>Data context</a:t>
              </a:r>
            </a:p>
          </p:txBody>
        </p:sp>
        <p:sp>
          <p:nvSpPr>
            <p:cNvPr id="27" name="TextBox 27"/>
            <p:cNvSpPr txBox="1"/>
            <p:nvPr/>
          </p:nvSpPr>
          <p:spPr>
            <a:xfrm>
              <a:off x="782212" y="4572952"/>
              <a:ext cx="1250423" cy="213360"/>
            </a:xfrm>
            <a:prstGeom prst="rect">
              <a:avLst/>
            </a:prstGeom>
            <a:noFill/>
            <a:ln>
              <a:noFill/>
            </a:ln>
          </p:spPr>
          <p:txBody>
            <a:bodyPr wrap="none" lIns="0" tIns="0" rIns="0" bIns="0" anchor="t" anchorCtr="0">
              <a:spAutoFit/>
            </a:bodyPr>
            <a:lstStyle/>
            <a:p>
              <a:pPr algn="r"/>
              <a:r>
                <a:rPr lang="en-US" sz="1050" b="1" dirty="0">
                  <a:solidFill>
                    <a:srgbClr val="19191F"/>
                  </a:solidFill>
                  <a:latin typeface="Arial"/>
                  <a:ea typeface="Microsoft YaHei"/>
                  <a:cs typeface="Arial"/>
                </a:rPr>
                <a:t>Workflow depth</a:t>
              </a:r>
            </a:p>
          </p:txBody>
        </p:sp>
        <p:sp>
          <p:nvSpPr>
            <p:cNvPr id="28" name="TextBox 28"/>
            <p:cNvSpPr txBox="1"/>
            <p:nvPr/>
          </p:nvSpPr>
          <p:spPr>
            <a:xfrm>
              <a:off x="935181" y="2382202"/>
              <a:ext cx="1097454" cy="213360"/>
            </a:xfrm>
            <a:prstGeom prst="rect">
              <a:avLst/>
            </a:prstGeom>
            <a:noFill/>
            <a:ln>
              <a:noFill/>
            </a:ln>
          </p:spPr>
          <p:txBody>
            <a:bodyPr wrap="none" lIns="0" tIns="0" rIns="0" bIns="0" anchor="t" anchorCtr="0">
              <a:spAutoFit/>
            </a:bodyPr>
            <a:lstStyle/>
            <a:p>
              <a:pPr algn="r"/>
              <a:r>
                <a:rPr lang="en-US" sz="1050" b="1" dirty="0">
                  <a:solidFill>
                    <a:srgbClr val="19191F"/>
                  </a:solidFill>
                  <a:latin typeface="Arial"/>
                  <a:ea typeface="Microsoft YaHei"/>
                  <a:cs typeface="Arial"/>
                </a:rPr>
                <a:t>Suite breadth</a:t>
              </a:r>
            </a:p>
          </p:txBody>
        </p:sp>
      </p:grpSp>
      <p:grpSp>
        <p:nvGrpSpPr>
          <p:cNvPr id="49" name="Group 49"/>
          <p:cNvGrpSpPr/>
          <p:nvPr/>
        </p:nvGrpSpPr>
        <p:grpSpPr>
          <a:xfrm>
            <a:off x="7239000" y="1352550"/>
            <a:ext cx="4495800" cy="4210050"/>
            <a:chOff x="7239000" y="1352550"/>
            <a:chExt cx="4495800" cy="4210050"/>
          </a:xfrm>
        </p:grpSpPr>
        <p:sp>
          <p:nvSpPr>
            <p:cNvPr id="30" name="Rectangle 30"/>
            <p:cNvSpPr/>
            <p:nvPr/>
          </p:nvSpPr>
          <p:spPr>
            <a:xfrm>
              <a:off x="7239000" y="1352550"/>
              <a:ext cx="4495800" cy="4210050"/>
            </a:xfrm>
            <a:prstGeom prst="roundRect">
              <a:avLst>
                <a:gd name="adj" fmla="val 4072"/>
              </a:avLst>
            </a:prstGeom>
            <a:solidFill>
              <a:srgbClr val="FFFFFF"/>
            </a:solidFill>
            <a:ln>
              <a:noFill/>
            </a:ln>
          </p:spPr>
        </p:sp>
        <p:sp>
          <p:nvSpPr>
            <p:cNvPr id="31" name="TextBox 31"/>
            <p:cNvSpPr txBox="1"/>
            <p:nvPr/>
          </p:nvSpPr>
          <p:spPr>
            <a:xfrm>
              <a:off x="7526655" y="1578292"/>
              <a:ext cx="2363331" cy="274320"/>
            </a:xfrm>
            <a:prstGeom prst="rect">
              <a:avLst/>
            </a:prstGeom>
            <a:noFill/>
            <a:ln>
              <a:noFill/>
            </a:ln>
          </p:spPr>
          <p:txBody>
            <a:bodyPr wrap="none" lIns="0" tIns="0" rIns="0" bIns="0" anchor="t" anchorCtr="0">
              <a:spAutoFit/>
            </a:bodyPr>
            <a:lstStyle/>
            <a:p>
              <a:pPr algn="l"/>
              <a:r>
                <a:rPr lang="en-US" sz="1350" b="1" dirty="0">
                  <a:solidFill>
                    <a:srgbClr val="19191F"/>
                  </a:solidFill>
                  <a:latin typeface="Arial"/>
                  <a:ea typeface="Microsoft YaHei"/>
                  <a:cs typeface="Arial"/>
                </a:rPr>
                <a:t>Relative profile — 1 to 5</a:t>
              </a:r>
            </a:p>
          </p:txBody>
        </p:sp>
        <p:sp>
          <p:nvSpPr>
            <p:cNvPr id="32" name="Rectangle 32"/>
            <p:cNvSpPr/>
            <p:nvPr/>
          </p:nvSpPr>
          <p:spPr>
            <a:xfrm>
              <a:off x="7543800" y="2000250"/>
              <a:ext cx="133350" cy="133350"/>
            </a:xfrm>
            <a:prstGeom prst="roundRect">
              <a:avLst>
                <a:gd name="adj" fmla="val 21429"/>
              </a:avLst>
            </a:prstGeom>
            <a:solidFill>
              <a:srgbClr val="6C5CE7"/>
            </a:solidFill>
            <a:ln>
              <a:noFill/>
            </a:ln>
          </p:spPr>
        </p:sp>
        <p:sp>
          <p:nvSpPr>
            <p:cNvPr id="33" name="TextBox 33"/>
            <p:cNvSpPr txBox="1"/>
            <p:nvPr/>
          </p:nvSpPr>
          <p:spPr>
            <a:xfrm>
              <a:off x="7777162" y="1993106"/>
              <a:ext cx="986070" cy="228600"/>
            </a:xfrm>
            <a:prstGeom prst="rect">
              <a:avLst/>
            </a:prstGeom>
            <a:noFill/>
            <a:ln>
              <a:noFill/>
            </a:ln>
          </p:spPr>
          <p:txBody>
            <a:bodyPr wrap="none" lIns="0" tIns="0" rIns="0" bIns="0" anchor="t" anchorCtr="0">
              <a:spAutoFit/>
            </a:bodyPr>
            <a:lstStyle/>
            <a:p>
              <a:pPr algn="l"/>
              <a:r>
                <a:rPr lang="en-US" sz="1125" b="1" dirty="0">
                  <a:solidFill>
                    <a:srgbClr val="19191F"/>
                  </a:solidFill>
                  <a:latin typeface="Arial"/>
                  <a:ea typeface="Microsoft YaHei"/>
                  <a:cs typeface="Arial"/>
                </a:rPr>
                <a:t>Fin product</a:t>
              </a:r>
            </a:p>
          </p:txBody>
        </p:sp>
        <p:sp>
          <p:nvSpPr>
            <p:cNvPr id="34" name="TextBox 34"/>
            <p:cNvSpPr txBox="1"/>
            <p:nvPr/>
          </p:nvSpPr>
          <p:spPr>
            <a:xfrm>
              <a:off x="9846945" y="2017395"/>
              <a:ext cx="1416177" cy="182880"/>
            </a:xfrm>
            <a:prstGeom prst="rect">
              <a:avLst/>
            </a:prstGeom>
            <a:noFill/>
            <a:ln>
              <a:noFill/>
            </a:ln>
          </p:spPr>
          <p:txBody>
            <a:bodyPr wrap="none" lIns="0" tIns="0" rIns="0" bIns="0" anchor="t" anchorCtr="0">
              <a:spAutoFit/>
            </a:bodyPr>
            <a:lstStyle/>
            <a:p>
              <a:pPr algn="l"/>
              <a:r>
                <a:rPr lang="en-US" sz="900" dirty="0">
                  <a:solidFill>
                    <a:srgbClr val="5F6170"/>
                  </a:solidFill>
                  <a:latin typeface="Arial"/>
                  <a:ea typeface="Microsoft YaHei"/>
                  <a:cs typeface="Arial"/>
                </a:rPr>
                <a:t>Speed + predictability</a:t>
              </a:r>
            </a:p>
          </p:txBody>
        </p:sp>
        <p:sp>
          <p:nvSpPr>
            <p:cNvPr id="35" name="Rectangle 35"/>
            <p:cNvSpPr/>
            <p:nvPr/>
          </p:nvSpPr>
          <p:spPr>
            <a:xfrm>
              <a:off x="7543800" y="2400300"/>
              <a:ext cx="133350" cy="133350"/>
            </a:xfrm>
            <a:prstGeom prst="roundRect">
              <a:avLst>
                <a:gd name="adj" fmla="val 21429"/>
              </a:avLst>
            </a:prstGeom>
            <a:solidFill>
              <a:srgbClr val="18A875"/>
            </a:solidFill>
            <a:ln>
              <a:noFill/>
            </a:ln>
          </p:spPr>
        </p:sp>
        <p:sp>
          <p:nvSpPr>
            <p:cNvPr id="36" name="TextBox 36"/>
            <p:cNvSpPr txBox="1"/>
            <p:nvPr/>
          </p:nvSpPr>
          <p:spPr>
            <a:xfrm>
              <a:off x="7777162" y="2393156"/>
              <a:ext cx="1495008" cy="228600"/>
            </a:xfrm>
            <a:prstGeom prst="rect">
              <a:avLst/>
            </a:prstGeom>
            <a:noFill/>
            <a:ln>
              <a:noFill/>
            </a:ln>
          </p:spPr>
          <p:txBody>
            <a:bodyPr wrap="none" lIns="0" tIns="0" rIns="0" bIns="0" anchor="t" anchorCtr="0">
              <a:spAutoFit/>
            </a:bodyPr>
            <a:lstStyle/>
            <a:p>
              <a:pPr algn="l"/>
              <a:r>
                <a:rPr lang="en-US" sz="1125" b="1" dirty="0">
                  <a:solidFill>
                    <a:srgbClr val="19191F"/>
                  </a:solidFill>
                  <a:latin typeface="Arial"/>
                  <a:ea typeface="Microsoft YaHei"/>
                  <a:cs typeface="Arial"/>
                </a:rPr>
                <a:t>Zendesk platform</a:t>
              </a:r>
            </a:p>
          </p:txBody>
        </p:sp>
        <p:sp>
          <p:nvSpPr>
            <p:cNvPr id="37" name="TextBox 37"/>
            <p:cNvSpPr txBox="1"/>
            <p:nvPr/>
          </p:nvSpPr>
          <p:spPr>
            <a:xfrm>
              <a:off x="10036492" y="2409349"/>
              <a:ext cx="1292114" cy="198120"/>
            </a:xfrm>
            <a:prstGeom prst="rect">
              <a:avLst/>
            </a:prstGeom>
            <a:noFill/>
            <a:ln>
              <a:noFill/>
            </a:ln>
          </p:spPr>
          <p:txBody>
            <a:bodyPr wrap="none" lIns="0" tIns="0" rIns="0" bIns="0" anchor="t" anchorCtr="0">
              <a:spAutoFit/>
            </a:bodyPr>
            <a:lstStyle/>
            <a:p>
              <a:pPr algn="l"/>
              <a:r>
                <a:rPr lang="en-US" sz="975" dirty="0">
                  <a:solidFill>
                    <a:srgbClr val="5F6170"/>
                  </a:solidFill>
                  <a:latin typeface="Arial"/>
                  <a:ea typeface="Microsoft YaHei"/>
                  <a:cs typeface="Arial"/>
                </a:rPr>
                <a:t>Suite + operations</a:t>
              </a:r>
            </a:p>
          </p:txBody>
        </p:sp>
        <p:sp>
          <p:nvSpPr>
            <p:cNvPr id="38" name="Rectangle 38"/>
            <p:cNvSpPr/>
            <p:nvPr/>
          </p:nvSpPr>
          <p:spPr>
            <a:xfrm>
              <a:off x="7543800" y="2800350"/>
              <a:ext cx="133350" cy="133350"/>
            </a:xfrm>
            <a:prstGeom prst="roundRect">
              <a:avLst>
                <a:gd name="adj" fmla="val 21429"/>
              </a:avLst>
            </a:prstGeom>
            <a:solidFill>
              <a:srgbClr val="4F46E5"/>
            </a:solidFill>
            <a:ln>
              <a:noFill/>
            </a:ln>
          </p:spPr>
        </p:sp>
        <p:sp>
          <p:nvSpPr>
            <p:cNvPr id="39" name="TextBox 39"/>
            <p:cNvSpPr txBox="1"/>
            <p:nvPr/>
          </p:nvSpPr>
          <p:spPr>
            <a:xfrm>
              <a:off x="7777162" y="2793206"/>
              <a:ext cx="1796921" cy="228600"/>
            </a:xfrm>
            <a:prstGeom prst="rect">
              <a:avLst/>
            </a:prstGeom>
            <a:noFill/>
            <a:ln>
              <a:noFill/>
            </a:ln>
          </p:spPr>
          <p:txBody>
            <a:bodyPr wrap="none" lIns="0" tIns="0" rIns="0" bIns="0" anchor="t" anchorCtr="0">
              <a:spAutoFit/>
            </a:bodyPr>
            <a:lstStyle/>
            <a:p>
              <a:pPr algn="l"/>
              <a:r>
                <a:rPr lang="en-US" sz="1125" b="1" dirty="0">
                  <a:solidFill>
                    <a:srgbClr val="19191F"/>
                  </a:solidFill>
                  <a:latin typeface="Arial"/>
                  <a:ea typeface="Microsoft YaHei"/>
                  <a:cs typeface="Arial"/>
                </a:rPr>
                <a:t>Agentforce / Service</a:t>
              </a:r>
            </a:p>
          </p:txBody>
        </p:sp>
        <p:sp>
          <p:nvSpPr>
            <p:cNvPr id="40" name="TextBox 40"/>
            <p:cNvSpPr txBox="1"/>
            <p:nvPr/>
          </p:nvSpPr>
          <p:spPr>
            <a:xfrm>
              <a:off x="10036492" y="2809399"/>
              <a:ext cx="1584031" cy="198120"/>
            </a:xfrm>
            <a:prstGeom prst="rect">
              <a:avLst/>
            </a:prstGeom>
            <a:noFill/>
            <a:ln>
              <a:noFill/>
            </a:ln>
          </p:spPr>
          <p:txBody>
            <a:bodyPr wrap="none" lIns="0" tIns="0" rIns="0" bIns="0" anchor="t" anchorCtr="0">
              <a:spAutoFit/>
            </a:bodyPr>
            <a:lstStyle/>
            <a:p>
              <a:pPr algn="l"/>
              <a:r>
                <a:rPr lang="en-US" sz="975" dirty="0">
                  <a:solidFill>
                    <a:srgbClr val="5F6170"/>
                  </a:solidFill>
                  <a:latin typeface="Arial"/>
                  <a:ea typeface="Microsoft YaHei"/>
                  <a:cs typeface="Arial"/>
                </a:rPr>
                <a:t>Data + workflow depth</a:t>
              </a:r>
            </a:p>
          </p:txBody>
        </p:sp>
        <p:sp>
          <p:nvSpPr>
            <p:cNvPr id="41" name="Line 41"/>
            <p:cNvSpPr/>
            <p:nvPr/>
          </p:nvSpPr>
          <p:spPr>
            <a:xfrm>
              <a:off x="7543800" y="3219450"/>
              <a:ext cx="3886200" cy="9525"/>
            </a:xfrm>
            <a:custGeom>
              <a:avLst/>
              <a:gdLst/>
              <a:ahLst/>
              <a:cxnLst/>
              <a:rect l="l" t="t" r="r" b="b"/>
              <a:pathLst>
                <a:path w="3886200" h="9525">
                  <a:moveTo>
                    <a:pt x="0" y="0"/>
                  </a:moveTo>
                  <a:lnTo>
                    <a:pt x="3886200" y="0"/>
                  </a:lnTo>
                </a:path>
              </a:pathLst>
            </a:custGeom>
            <a:noFill/>
            <a:ln w="9525">
              <a:solidFill>
                <a:srgbClr val="DDDDE7"/>
              </a:solidFill>
            </a:ln>
          </p:spPr>
        </p:sp>
        <p:sp>
          <p:nvSpPr>
            <p:cNvPr id="42" name="TextBox 42"/>
            <p:cNvSpPr txBox="1"/>
            <p:nvPr/>
          </p:nvSpPr>
          <p:spPr>
            <a:xfrm>
              <a:off x="7530465" y="3449002"/>
              <a:ext cx="670751" cy="213360"/>
            </a:xfrm>
            <a:prstGeom prst="rect">
              <a:avLst/>
            </a:prstGeom>
            <a:noFill/>
            <a:ln>
              <a:noFill/>
            </a:ln>
          </p:spPr>
          <p:txBody>
            <a:bodyPr wrap="none" lIns="0" tIns="0" rIns="0" bIns="0" anchor="t" anchorCtr="0">
              <a:spAutoFit/>
            </a:bodyPr>
            <a:lstStyle/>
            <a:p>
              <a:pPr algn="l"/>
              <a:r>
                <a:rPr lang="en-US" sz="1050" b="1" dirty="0">
                  <a:solidFill>
                    <a:srgbClr val="6C5CE7"/>
                  </a:solidFill>
                  <a:latin typeface="Arial"/>
                  <a:ea typeface="Microsoft YaHei"/>
                  <a:cs typeface="Arial"/>
                </a:rPr>
                <a:t>SO WHAT</a:t>
              </a:r>
            </a:p>
          </p:txBody>
        </p:sp>
        <p:sp>
          <p:nvSpPr>
            <p:cNvPr id="43" name="TextBox 43"/>
            <p:cNvSpPr txBox="1"/>
            <p:nvPr/>
          </p:nvSpPr>
          <p:spPr>
            <a:xfrm>
              <a:off x="7527608" y="3748564"/>
              <a:ext cx="2906594" cy="259080"/>
            </a:xfrm>
            <a:prstGeom prst="rect">
              <a:avLst/>
            </a:prstGeom>
            <a:noFill/>
            <a:ln>
              <a:noFill/>
            </a:ln>
          </p:spPr>
          <p:txBody>
            <a:bodyPr wrap="none" lIns="0" tIns="0" rIns="0" bIns="0" anchor="t" anchorCtr="0">
              <a:spAutoFit/>
            </a:bodyPr>
            <a:lstStyle/>
            <a:p>
              <a:pPr algn="l"/>
              <a:r>
                <a:rPr lang="en-US" sz="1275" b="1" dirty="0">
                  <a:solidFill>
                    <a:srgbClr val="19191F"/>
                  </a:solidFill>
                  <a:latin typeface="Arial"/>
                  <a:ea typeface="Microsoft YaHei"/>
                  <a:cs typeface="Arial"/>
                </a:rPr>
                <a:t>No credible entrant can win by</a:t>
              </a:r>
            </a:p>
          </p:txBody>
        </p:sp>
        <p:sp>
          <p:nvSpPr>
            <p:cNvPr id="44" name="TextBox 44"/>
            <p:cNvSpPr txBox="1"/>
            <p:nvPr/>
          </p:nvSpPr>
          <p:spPr>
            <a:xfrm>
              <a:off x="7527608" y="3996214"/>
              <a:ext cx="3072790" cy="259080"/>
            </a:xfrm>
            <a:prstGeom prst="rect">
              <a:avLst/>
            </a:prstGeom>
            <a:noFill/>
            <a:ln>
              <a:noFill/>
            </a:ln>
          </p:spPr>
          <p:txBody>
            <a:bodyPr wrap="none" lIns="0" tIns="0" rIns="0" bIns="0" anchor="t" anchorCtr="0">
              <a:spAutoFit/>
            </a:bodyPr>
            <a:lstStyle/>
            <a:p>
              <a:pPr algn="l"/>
              <a:r>
                <a:rPr lang="en-US" sz="1275" b="1" dirty="0">
                  <a:solidFill>
                    <a:srgbClr val="19191F"/>
                  </a:solidFill>
                  <a:latin typeface="Arial"/>
                  <a:ea typeface="Microsoft YaHei"/>
                  <a:cs typeface="Arial"/>
                </a:rPr>
                <a:t>averaging these three profiles.</a:t>
              </a:r>
            </a:p>
          </p:txBody>
        </p:sp>
        <p:sp>
          <p:nvSpPr>
            <p:cNvPr id="45" name="TextBox 45"/>
            <p:cNvSpPr txBox="1"/>
            <p:nvPr/>
          </p:nvSpPr>
          <p:spPr>
            <a:xfrm>
              <a:off x="7529512" y="4431506"/>
              <a:ext cx="3158609"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It needs one sharply superior workflow</a:t>
              </a:r>
            </a:p>
          </p:txBody>
        </p:sp>
        <p:sp>
          <p:nvSpPr>
            <p:cNvPr id="46" name="TextBox 46"/>
            <p:cNvSpPr txBox="1"/>
            <p:nvPr/>
          </p:nvSpPr>
          <p:spPr>
            <a:xfrm>
              <a:off x="7529512" y="4660106"/>
              <a:ext cx="2312432"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and a faster proof of value.</a:t>
              </a:r>
            </a:p>
          </p:txBody>
        </p:sp>
        <p:sp>
          <p:nvSpPr>
            <p:cNvPr id="47" name="Rectangle 47"/>
            <p:cNvSpPr/>
            <p:nvPr/>
          </p:nvSpPr>
          <p:spPr>
            <a:xfrm>
              <a:off x="7543800" y="5048250"/>
              <a:ext cx="3886200" cy="323850"/>
            </a:xfrm>
            <a:prstGeom prst="roundRect">
              <a:avLst>
                <a:gd name="adj" fmla="val 50000"/>
              </a:avLst>
            </a:prstGeom>
            <a:solidFill>
              <a:srgbClr val="EDE9FE"/>
            </a:solidFill>
            <a:ln>
              <a:noFill/>
            </a:ln>
          </p:spPr>
        </p:sp>
        <p:sp>
          <p:nvSpPr>
            <p:cNvPr id="48" name="TextBox 48"/>
            <p:cNvSpPr txBox="1"/>
            <p:nvPr/>
          </p:nvSpPr>
          <p:spPr>
            <a:xfrm>
              <a:off x="7907626" y="5168741"/>
              <a:ext cx="3158547" cy="167640"/>
            </a:xfrm>
            <a:prstGeom prst="rect">
              <a:avLst/>
            </a:prstGeom>
            <a:noFill/>
            <a:ln>
              <a:noFill/>
            </a:ln>
          </p:spPr>
          <p:txBody>
            <a:bodyPr wrap="none" lIns="0" tIns="0" rIns="0" bIns="0" anchor="t" anchorCtr="0">
              <a:spAutoFit/>
            </a:bodyPr>
            <a:lstStyle/>
            <a:p>
              <a:pPr algn="ctr"/>
              <a:r>
                <a:rPr lang="en-US" sz="825" b="1" dirty="0">
                  <a:solidFill>
                    <a:srgbClr val="4F46E5"/>
                  </a:solidFill>
                  <a:latin typeface="Arial"/>
                  <a:ea typeface="Microsoft YaHei"/>
                  <a:cs typeface="Arial"/>
                </a:rPr>
                <a:t>ANALYTICAL SCORES · NOT PERFORMANCE BENCHMARKS</a:t>
              </a:r>
            </a:p>
          </p:txBody>
        </p:sp>
      </p:grpSp>
      <p:grpSp>
        <p:nvGrpSpPr>
          <p:cNvPr id="53" name="Group 53"/>
          <p:cNvGrpSpPr/>
          <p:nvPr/>
        </p:nvGrpSpPr>
        <p:grpSpPr>
          <a:xfrm>
            <a:off x="447675" y="6496050"/>
            <a:ext cx="11296650" cy="204788"/>
            <a:chOff x="447675" y="6496050"/>
            <a:chExt cx="11296650" cy="204788"/>
          </a:xfrm>
        </p:grpSpPr>
        <p:sp>
          <p:nvSpPr>
            <p:cNvPr id="50" name="Rectangle 50"/>
            <p:cNvSpPr/>
            <p:nvPr/>
          </p:nvSpPr>
          <p:spPr>
            <a:xfrm>
              <a:off x="457200" y="6496050"/>
              <a:ext cx="11277600" cy="190500"/>
            </a:xfrm>
            <a:prstGeom prst="rect">
              <a:avLst/>
            </a:prstGeom>
            <a:noFill/>
            <a:ln>
              <a:noFill/>
            </a:ln>
          </p:spPr>
        </p:sp>
        <p:sp>
          <p:nvSpPr>
            <p:cNvPr id="51" name="TextBox 51"/>
            <p:cNvSpPr txBox="1"/>
            <p:nvPr/>
          </p:nvSpPr>
          <p:spPr>
            <a:xfrm>
              <a:off x="447675" y="6548438"/>
              <a:ext cx="5052298"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SOURCES · Official product, pricing and documentation pages; scores are analytical synthesis</a:t>
              </a:r>
            </a:p>
          </p:txBody>
        </p:sp>
        <p:sp>
          <p:nvSpPr>
            <p:cNvPr id="52" name="TextBox 52"/>
            <p:cNvSpPr txBox="1"/>
            <p:nvPr/>
          </p:nvSpPr>
          <p:spPr>
            <a:xfrm>
              <a:off x="11385709" y="6548438"/>
              <a:ext cx="358616"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06 / 12</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762000"/>
            <a:ext cx="12192000" cy="7620000"/>
            <a:chOff x="0" y="-762000"/>
            <a:chExt cx="12192000" cy="7620000"/>
          </a:xfrm>
        </p:grpSpPr>
        <p:sp>
          <p:nvSpPr>
            <p:cNvPr id="2" name="Rectangle 2"/>
            <p:cNvSpPr/>
            <p:nvPr/>
          </p:nvSpPr>
          <p:spPr>
            <a:xfrm>
              <a:off x="0" y="0"/>
              <a:ext cx="12192000" cy="6858000"/>
            </a:xfrm>
            <a:prstGeom prst="rect">
              <a:avLst/>
            </a:prstGeom>
            <a:solidFill>
              <a:srgbClr val="F7F7FA"/>
            </a:solidFill>
            <a:ln>
              <a:noFill/>
            </a:ln>
          </p:spPr>
        </p:sp>
        <p:sp>
          <p:nvSpPr>
            <p:cNvPr id="3" name="Ellipse 3"/>
            <p:cNvSpPr/>
            <p:nvPr/>
          </p:nvSpPr>
          <p:spPr>
            <a:xfrm>
              <a:off x="8763000" y="-762000"/>
              <a:ext cx="3238500" cy="3238500"/>
            </a:xfrm>
            <a:prstGeom prst="ellipse">
              <a:avLst/>
            </a:prstGeom>
            <a:solidFill>
              <a:srgbClr val="A78BFA">
                <a:alpha val="8000"/>
              </a:srgbClr>
            </a:solidFill>
            <a:ln>
              <a:noFill/>
            </a:ln>
          </p:spPr>
        </p:sp>
      </p:grpSp>
      <p:grpSp>
        <p:nvGrpSpPr>
          <p:cNvPr id="8" name="Group 8"/>
          <p:cNvGrpSpPr/>
          <p:nvPr/>
        </p:nvGrpSpPr>
        <p:grpSpPr>
          <a:xfrm>
            <a:off x="424815" y="285750"/>
            <a:ext cx="12265495" cy="890588"/>
            <a:chOff x="424815" y="285750"/>
            <a:chExt cx="12265495" cy="890588"/>
          </a:xfrm>
        </p:grpSpPr>
        <p:sp>
          <p:nvSpPr>
            <p:cNvPr id="5" name="Rectangle 5"/>
            <p:cNvSpPr/>
            <p:nvPr/>
          </p:nvSpPr>
          <p:spPr>
            <a:xfrm>
              <a:off x="457200" y="285750"/>
              <a:ext cx="11277600" cy="838200"/>
            </a:xfrm>
            <a:prstGeom prst="rect">
              <a:avLst/>
            </a:prstGeom>
            <a:noFill/>
            <a:ln>
              <a:noFill/>
            </a:ln>
          </p:spPr>
        </p:sp>
        <p:sp>
          <p:nvSpPr>
            <p:cNvPr id="6" name="TextBox 6"/>
            <p:cNvSpPr txBox="1"/>
            <p:nvPr/>
          </p:nvSpPr>
          <p:spPr>
            <a:xfrm>
              <a:off x="445770" y="436245"/>
              <a:ext cx="2369153"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COMPETITIVE WHITESPACE · ANALYSIS</a:t>
              </a:r>
            </a:p>
          </p:txBody>
        </p:sp>
        <p:sp>
          <p:nvSpPr>
            <p:cNvPr id="7" name="TextBox 7"/>
            <p:cNvSpPr txBox="1"/>
            <p:nvPr/>
          </p:nvSpPr>
          <p:spPr>
            <a:xfrm>
              <a:off x="424815" y="658178"/>
              <a:ext cx="12265495" cy="518160"/>
            </a:xfrm>
            <a:prstGeom prst="rect">
              <a:avLst/>
            </a:prstGeom>
            <a:noFill/>
            <a:ln>
              <a:noFill/>
            </a:ln>
          </p:spPr>
          <p:txBody>
            <a:bodyPr wrap="none" lIns="0" tIns="0" rIns="0" bIns="0" anchor="t" anchorCtr="0">
              <a:spAutoFit/>
            </a:bodyPr>
            <a:lstStyle/>
            <a:p>
              <a:pPr algn="l"/>
              <a:r>
                <a:rPr lang="en-US" sz="2550" b="1" dirty="0">
                  <a:solidFill>
                    <a:srgbClr val="19191F"/>
                  </a:solidFill>
                  <a:latin typeface="Arial"/>
                  <a:ea typeface="Microsoft YaHei"/>
                  <a:cs typeface="Arial"/>
                </a:rPr>
                <a:t>Whitespace sits in deep workflows—not in another general agent</a:t>
              </a:r>
            </a:p>
          </p:txBody>
        </p:sp>
      </p:grpSp>
      <p:grpSp>
        <p:nvGrpSpPr>
          <p:cNvPr id="49" name="Group 49"/>
          <p:cNvGrpSpPr/>
          <p:nvPr/>
        </p:nvGrpSpPr>
        <p:grpSpPr>
          <a:xfrm>
            <a:off x="65428" y="1333500"/>
            <a:ext cx="10945472" cy="5053012"/>
            <a:chOff x="65428" y="1333500"/>
            <a:chExt cx="10945472" cy="5053012"/>
          </a:xfrm>
        </p:grpSpPr>
        <p:sp>
          <p:nvSpPr>
            <p:cNvPr id="9" name="Rectangle 9"/>
            <p:cNvSpPr/>
            <p:nvPr/>
          </p:nvSpPr>
          <p:spPr>
            <a:xfrm>
              <a:off x="1428750" y="1524000"/>
              <a:ext cx="4476750" cy="2143125"/>
            </a:xfrm>
            <a:prstGeom prst="rect">
              <a:avLst/>
            </a:prstGeom>
            <a:solidFill>
              <a:srgbClr val="FFFFFF"/>
            </a:solidFill>
            <a:ln>
              <a:noFill/>
            </a:ln>
          </p:spPr>
        </p:sp>
        <p:sp>
          <p:nvSpPr>
            <p:cNvPr id="10" name="Rectangle 10"/>
            <p:cNvSpPr/>
            <p:nvPr/>
          </p:nvSpPr>
          <p:spPr>
            <a:xfrm>
              <a:off x="5905500" y="1524000"/>
              <a:ext cx="4476750" cy="2143125"/>
            </a:xfrm>
            <a:prstGeom prst="rect">
              <a:avLst/>
            </a:prstGeom>
            <a:solidFill>
              <a:srgbClr val="EDE9FE"/>
            </a:solidFill>
            <a:ln>
              <a:noFill/>
            </a:ln>
          </p:spPr>
        </p:sp>
        <p:sp>
          <p:nvSpPr>
            <p:cNvPr id="11" name="Rectangle 11"/>
            <p:cNvSpPr/>
            <p:nvPr/>
          </p:nvSpPr>
          <p:spPr>
            <a:xfrm>
              <a:off x="1428750" y="3667125"/>
              <a:ext cx="4476750" cy="2143125"/>
            </a:xfrm>
            <a:prstGeom prst="rect">
              <a:avLst/>
            </a:prstGeom>
            <a:solidFill>
              <a:srgbClr val="F1F1F5"/>
            </a:solidFill>
            <a:ln>
              <a:noFill/>
            </a:ln>
          </p:spPr>
        </p:sp>
        <p:sp>
          <p:nvSpPr>
            <p:cNvPr id="12" name="Rectangle 12"/>
            <p:cNvSpPr/>
            <p:nvPr/>
          </p:nvSpPr>
          <p:spPr>
            <a:xfrm>
              <a:off x="5905500" y="3667125"/>
              <a:ext cx="4476750" cy="2143125"/>
            </a:xfrm>
            <a:prstGeom prst="rect">
              <a:avLst/>
            </a:prstGeom>
            <a:solidFill>
              <a:srgbClr val="FFF1F1"/>
            </a:solidFill>
            <a:ln>
              <a:noFill/>
            </a:ln>
          </p:spPr>
        </p:sp>
        <p:sp>
          <p:nvSpPr>
            <p:cNvPr id="13" name="Line 13"/>
            <p:cNvSpPr/>
            <p:nvPr/>
          </p:nvSpPr>
          <p:spPr>
            <a:xfrm>
              <a:off x="1428750" y="3667125"/>
              <a:ext cx="9144000" cy="9525"/>
            </a:xfrm>
            <a:custGeom>
              <a:avLst/>
              <a:gdLst/>
              <a:ahLst/>
              <a:cxnLst/>
              <a:rect l="l" t="t" r="r" b="b"/>
              <a:pathLst>
                <a:path w="9144000" h="9525">
                  <a:moveTo>
                    <a:pt x="0" y="0"/>
                  </a:moveTo>
                  <a:lnTo>
                    <a:pt x="9144000" y="0"/>
                  </a:lnTo>
                </a:path>
              </a:pathLst>
            </a:custGeom>
            <a:noFill/>
            <a:ln w="19050">
              <a:solidFill>
                <a:srgbClr val="19191F"/>
              </a:solidFill>
            </a:ln>
          </p:spPr>
        </p:sp>
        <p:sp>
          <p:nvSpPr>
            <p:cNvPr id="14" name="Line 14"/>
            <p:cNvSpPr/>
            <p:nvPr/>
          </p:nvSpPr>
          <p:spPr>
            <a:xfrm>
              <a:off x="5905500" y="1333500"/>
              <a:ext cx="9525" cy="4667250"/>
            </a:xfrm>
            <a:custGeom>
              <a:avLst/>
              <a:gdLst/>
              <a:ahLst/>
              <a:cxnLst/>
              <a:rect l="l" t="t" r="r" b="b"/>
              <a:pathLst>
                <a:path w="9525" h="4667250">
                  <a:moveTo>
                    <a:pt x="0" y="4667250"/>
                  </a:moveTo>
                  <a:lnTo>
                    <a:pt x="0" y="0"/>
                  </a:lnTo>
                </a:path>
              </a:pathLst>
            </a:custGeom>
            <a:noFill/>
            <a:ln w="19050">
              <a:solidFill>
                <a:srgbClr val="19191F"/>
              </a:solidFill>
            </a:ln>
          </p:spPr>
        </p:sp>
        <p:sp>
          <p:nvSpPr>
            <p:cNvPr id="15" name="Rectangle 15"/>
            <p:cNvSpPr/>
            <p:nvPr/>
          </p:nvSpPr>
          <p:spPr>
            <a:xfrm>
              <a:off x="533400" y="1333500"/>
              <a:ext cx="10477500" cy="4762500"/>
            </a:xfrm>
            <a:prstGeom prst="rect">
              <a:avLst/>
            </a:prstGeom>
            <a:noFill/>
            <a:ln>
              <a:noFill/>
            </a:ln>
          </p:spPr>
        </p:sp>
        <p:sp>
          <p:nvSpPr>
            <p:cNvPr id="16" name="TextBox 16"/>
            <p:cNvSpPr txBox="1"/>
            <p:nvPr/>
          </p:nvSpPr>
          <p:spPr>
            <a:xfrm>
              <a:off x="4765024" y="6173152"/>
              <a:ext cx="2280952" cy="213360"/>
            </a:xfrm>
            <a:prstGeom prst="rect">
              <a:avLst/>
            </a:prstGeom>
            <a:noFill/>
            <a:ln>
              <a:noFill/>
            </a:ln>
          </p:spPr>
          <p:txBody>
            <a:bodyPr wrap="none" lIns="0" tIns="0" rIns="0" bIns="0" anchor="t" anchorCtr="0">
              <a:spAutoFit/>
            </a:bodyPr>
            <a:lstStyle/>
            <a:p>
              <a:pPr algn="ctr"/>
              <a:r>
                <a:rPr lang="en-US" sz="1050" b="1" dirty="0">
                  <a:solidFill>
                    <a:srgbClr val="19191F"/>
                  </a:solidFill>
                  <a:latin typeface="Arial"/>
                  <a:ea typeface="Microsoft YaHei"/>
                  <a:cs typeface="Arial"/>
                </a:rPr>
                <a:t>Enterprise workflow depth →</a:t>
              </a:r>
            </a:p>
          </p:txBody>
        </p:sp>
        <p:sp>
          <p:nvSpPr>
            <p:cNvPr id="17" name="TextBox 17"/>
            <p:cNvSpPr txBox="1"/>
            <p:nvPr/>
          </p:nvSpPr>
          <p:spPr>
            <a:xfrm rot="-5400000">
              <a:off x="65428" y="3608070"/>
              <a:ext cx="1532208" cy="213360"/>
            </a:xfrm>
            <a:prstGeom prst="rect">
              <a:avLst/>
            </a:prstGeom>
            <a:noFill/>
            <a:ln>
              <a:noFill/>
            </a:ln>
          </p:spPr>
          <p:txBody>
            <a:bodyPr wrap="none" lIns="0" tIns="0" rIns="0" bIns="0" anchor="t" anchorCtr="0">
              <a:spAutoFit/>
            </a:bodyPr>
            <a:lstStyle/>
            <a:p>
              <a:pPr algn="ctr"/>
              <a:r>
                <a:rPr lang="en-US" sz="1050" b="1" dirty="0">
                  <a:solidFill>
                    <a:srgbClr val="19191F"/>
                  </a:solidFill>
                  <a:latin typeface="Arial"/>
                  <a:ea typeface="Microsoft YaHei"/>
                  <a:cs typeface="Arial"/>
                </a:rPr>
                <a:t>Deployment speed →</a:t>
              </a:r>
            </a:p>
          </p:txBody>
        </p:sp>
        <p:sp>
          <p:nvSpPr>
            <p:cNvPr id="18" name="TextBox 18"/>
            <p:cNvSpPr txBox="1"/>
            <p:nvPr/>
          </p:nvSpPr>
          <p:spPr>
            <a:xfrm>
              <a:off x="1607820" y="1712595"/>
              <a:ext cx="1071791" cy="182880"/>
            </a:xfrm>
            <a:prstGeom prst="rect">
              <a:avLst/>
            </a:prstGeom>
            <a:noFill/>
            <a:ln>
              <a:noFill/>
            </a:ln>
          </p:spPr>
          <p:txBody>
            <a:bodyPr wrap="none" lIns="0" tIns="0" rIns="0" bIns="0" anchor="t" anchorCtr="0">
              <a:spAutoFit/>
            </a:bodyPr>
            <a:lstStyle/>
            <a:p>
              <a:pPr algn="l"/>
              <a:r>
                <a:rPr lang="en-US" sz="900" b="1" dirty="0">
                  <a:solidFill>
                    <a:srgbClr val="5F6170"/>
                  </a:solidFill>
                  <a:latin typeface="Arial"/>
                  <a:ea typeface="Microsoft YaHei"/>
                  <a:cs typeface="Arial"/>
                </a:rPr>
                <a:t>FAST / SHALLOW</a:t>
              </a:r>
            </a:p>
          </p:txBody>
        </p:sp>
        <p:sp>
          <p:nvSpPr>
            <p:cNvPr id="19" name="TextBox 19"/>
            <p:cNvSpPr txBox="1"/>
            <p:nvPr/>
          </p:nvSpPr>
          <p:spPr>
            <a:xfrm>
              <a:off x="6084570" y="1712595"/>
              <a:ext cx="788856" cy="182880"/>
            </a:xfrm>
            <a:prstGeom prst="rect">
              <a:avLst/>
            </a:prstGeom>
            <a:noFill/>
            <a:ln>
              <a:noFill/>
            </a:ln>
          </p:spPr>
          <p:txBody>
            <a:bodyPr wrap="none" lIns="0" tIns="0" rIns="0" bIns="0" anchor="t" anchorCtr="0">
              <a:spAutoFit/>
            </a:bodyPr>
            <a:lstStyle/>
            <a:p>
              <a:pPr algn="l"/>
              <a:r>
                <a:rPr lang="en-US" sz="900" b="1" dirty="0">
                  <a:solidFill>
                    <a:srgbClr val="4F46E5"/>
                  </a:solidFill>
                  <a:latin typeface="Arial"/>
                  <a:ea typeface="Microsoft YaHei"/>
                  <a:cs typeface="Arial"/>
                </a:rPr>
                <a:t>FAST / DEEP</a:t>
              </a:r>
            </a:p>
          </p:txBody>
        </p:sp>
        <p:sp>
          <p:nvSpPr>
            <p:cNvPr id="20" name="TextBox 20"/>
            <p:cNvSpPr txBox="1"/>
            <p:nvPr/>
          </p:nvSpPr>
          <p:spPr>
            <a:xfrm>
              <a:off x="6084570" y="5522595"/>
              <a:ext cx="844063" cy="182880"/>
            </a:xfrm>
            <a:prstGeom prst="rect">
              <a:avLst/>
            </a:prstGeom>
            <a:noFill/>
            <a:ln>
              <a:noFill/>
            </a:ln>
          </p:spPr>
          <p:txBody>
            <a:bodyPr wrap="none" lIns="0" tIns="0" rIns="0" bIns="0" anchor="t" anchorCtr="0">
              <a:spAutoFit/>
            </a:bodyPr>
            <a:lstStyle/>
            <a:p>
              <a:pPr algn="l"/>
              <a:r>
                <a:rPr lang="en-US" sz="900" b="1" dirty="0">
                  <a:solidFill>
                    <a:srgbClr val="E45858"/>
                  </a:solidFill>
                  <a:latin typeface="Arial"/>
                  <a:ea typeface="Microsoft YaHei"/>
                  <a:cs typeface="Arial"/>
                </a:rPr>
                <a:t>SLOW / DEEP</a:t>
              </a:r>
            </a:p>
          </p:txBody>
        </p:sp>
        <p:sp>
          <p:nvSpPr>
            <p:cNvPr id="21" name="Ellipse 21"/>
            <p:cNvSpPr/>
            <p:nvPr/>
          </p:nvSpPr>
          <p:spPr>
            <a:xfrm>
              <a:off x="2667000" y="2238375"/>
              <a:ext cx="952500" cy="952500"/>
            </a:xfrm>
            <a:prstGeom prst="ellipse">
              <a:avLst/>
            </a:prstGeom>
            <a:solidFill>
              <a:srgbClr val="8E90A0">
                <a:alpha val="65000"/>
              </a:srgbClr>
            </a:solidFill>
            <a:ln>
              <a:noFill/>
            </a:ln>
          </p:spPr>
        </p:sp>
        <p:sp>
          <p:nvSpPr>
            <p:cNvPr id="22" name="Rectangle 22"/>
            <p:cNvSpPr/>
            <p:nvPr/>
          </p:nvSpPr>
          <p:spPr>
            <a:xfrm>
              <a:off x="2552700" y="2400300"/>
              <a:ext cx="1181100" cy="628650"/>
            </a:xfrm>
            <a:prstGeom prst="rect">
              <a:avLst/>
            </a:prstGeom>
            <a:noFill/>
            <a:ln>
              <a:noFill/>
            </a:ln>
          </p:spPr>
        </p:sp>
        <p:sp>
          <p:nvSpPr>
            <p:cNvPr id="23" name="TextBox 23"/>
            <p:cNvSpPr txBox="1"/>
            <p:nvPr/>
          </p:nvSpPr>
          <p:spPr>
            <a:xfrm>
              <a:off x="2913311" y="2564606"/>
              <a:ext cx="459879"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Basic</a:t>
              </a:r>
            </a:p>
          </p:txBody>
        </p:sp>
        <p:sp>
          <p:nvSpPr>
            <p:cNvPr id="24" name="TextBox 24"/>
            <p:cNvSpPr txBox="1"/>
            <p:nvPr/>
          </p:nvSpPr>
          <p:spPr>
            <a:xfrm>
              <a:off x="2749415" y="2755106"/>
              <a:ext cx="787670"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chatbots</a:t>
              </a:r>
            </a:p>
          </p:txBody>
        </p:sp>
        <p:sp>
          <p:nvSpPr>
            <p:cNvPr id="25" name="Ellipse 25"/>
            <p:cNvSpPr/>
            <p:nvPr/>
          </p:nvSpPr>
          <p:spPr>
            <a:xfrm>
              <a:off x="6419850" y="1800225"/>
              <a:ext cx="1162050" cy="1162050"/>
            </a:xfrm>
            <a:prstGeom prst="ellipse">
              <a:avLst/>
            </a:prstGeom>
            <a:solidFill>
              <a:srgbClr val="6C5CE7"/>
            </a:solidFill>
            <a:ln>
              <a:noFill/>
            </a:ln>
          </p:spPr>
        </p:sp>
        <p:sp>
          <p:nvSpPr>
            <p:cNvPr id="26" name="Rectangle 26"/>
            <p:cNvSpPr/>
            <p:nvPr/>
          </p:nvSpPr>
          <p:spPr>
            <a:xfrm>
              <a:off x="6381750" y="2038350"/>
              <a:ext cx="1238250" cy="685800"/>
            </a:xfrm>
            <a:prstGeom prst="rect">
              <a:avLst/>
            </a:prstGeom>
            <a:noFill/>
            <a:ln>
              <a:noFill/>
            </a:ln>
          </p:spPr>
        </p:sp>
        <p:sp>
          <p:nvSpPr>
            <p:cNvPr id="27" name="TextBox 27"/>
            <p:cNvSpPr txBox="1"/>
            <p:nvPr/>
          </p:nvSpPr>
          <p:spPr>
            <a:xfrm>
              <a:off x="6856819" y="2213610"/>
              <a:ext cx="288112" cy="243840"/>
            </a:xfrm>
            <a:prstGeom prst="rect">
              <a:avLst/>
            </a:prstGeom>
            <a:noFill/>
            <a:ln>
              <a:noFill/>
            </a:ln>
          </p:spPr>
          <p:txBody>
            <a:bodyPr wrap="none" lIns="0" tIns="0" rIns="0" bIns="0" anchor="t" anchorCtr="0">
              <a:spAutoFit/>
            </a:bodyPr>
            <a:lstStyle/>
            <a:p>
              <a:pPr algn="ctr"/>
              <a:r>
                <a:rPr lang="en-US" sz="1200" b="1" dirty="0">
                  <a:solidFill>
                    <a:srgbClr val="FFFFFF"/>
                  </a:solidFill>
                  <a:latin typeface="Arial"/>
                  <a:ea typeface="Microsoft YaHei"/>
                  <a:cs typeface="Arial"/>
                </a:rPr>
                <a:t>Fin</a:t>
              </a:r>
            </a:p>
          </p:txBody>
        </p:sp>
        <p:sp>
          <p:nvSpPr>
            <p:cNvPr id="28" name="TextBox 28"/>
            <p:cNvSpPr txBox="1"/>
            <p:nvPr/>
          </p:nvSpPr>
          <p:spPr>
            <a:xfrm>
              <a:off x="6463248" y="2482691"/>
              <a:ext cx="1075253"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Arial"/>
                  <a:ea typeface="Microsoft YaHei"/>
                  <a:cs typeface="Arial"/>
                </a:rPr>
                <a:t>Salesforce-owned</a:t>
              </a:r>
            </a:p>
          </p:txBody>
        </p:sp>
        <p:sp>
          <p:nvSpPr>
            <p:cNvPr id="29" name="Ellipse 29"/>
            <p:cNvSpPr/>
            <p:nvPr/>
          </p:nvSpPr>
          <p:spPr>
            <a:xfrm>
              <a:off x="7496175" y="3400425"/>
              <a:ext cx="1200150" cy="1200150"/>
            </a:xfrm>
            <a:prstGeom prst="ellipse">
              <a:avLst/>
            </a:prstGeom>
            <a:solidFill>
              <a:srgbClr val="18A875"/>
            </a:solidFill>
            <a:ln>
              <a:noFill/>
            </a:ln>
          </p:spPr>
        </p:sp>
        <p:sp>
          <p:nvSpPr>
            <p:cNvPr id="30" name="Rectangle 30"/>
            <p:cNvSpPr/>
            <p:nvPr/>
          </p:nvSpPr>
          <p:spPr>
            <a:xfrm>
              <a:off x="7477125" y="3657600"/>
              <a:ext cx="1238250" cy="685800"/>
            </a:xfrm>
            <a:prstGeom prst="rect">
              <a:avLst/>
            </a:prstGeom>
            <a:noFill/>
            <a:ln>
              <a:noFill/>
            </a:ln>
          </p:spPr>
        </p:sp>
        <p:sp>
          <p:nvSpPr>
            <p:cNvPr id="31" name="TextBox 31"/>
            <p:cNvSpPr txBox="1"/>
            <p:nvPr/>
          </p:nvSpPr>
          <p:spPr>
            <a:xfrm>
              <a:off x="7726766" y="3832860"/>
              <a:ext cx="738969" cy="243840"/>
            </a:xfrm>
            <a:prstGeom prst="rect">
              <a:avLst/>
            </a:prstGeom>
            <a:noFill/>
            <a:ln>
              <a:noFill/>
            </a:ln>
          </p:spPr>
          <p:txBody>
            <a:bodyPr wrap="none" lIns="0" tIns="0" rIns="0" bIns="0" anchor="t" anchorCtr="0">
              <a:spAutoFit/>
            </a:bodyPr>
            <a:lstStyle/>
            <a:p>
              <a:pPr algn="ctr"/>
              <a:r>
                <a:rPr lang="en-US" sz="1200" b="1" dirty="0">
                  <a:solidFill>
                    <a:srgbClr val="FFFFFF"/>
                  </a:solidFill>
                  <a:latin typeface="Arial"/>
                  <a:ea typeface="Microsoft YaHei"/>
                  <a:cs typeface="Arial"/>
                </a:rPr>
                <a:t>Zendesk</a:t>
              </a:r>
            </a:p>
          </p:txBody>
        </p:sp>
        <p:sp>
          <p:nvSpPr>
            <p:cNvPr id="32" name="TextBox 32"/>
            <p:cNvSpPr txBox="1"/>
            <p:nvPr/>
          </p:nvSpPr>
          <p:spPr>
            <a:xfrm>
              <a:off x="7751409" y="4101941"/>
              <a:ext cx="689681"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Arial"/>
                  <a:ea typeface="Microsoft YaHei"/>
                  <a:cs typeface="Arial"/>
                </a:rPr>
                <a:t>Suite depth</a:t>
              </a:r>
            </a:p>
          </p:txBody>
        </p:sp>
        <p:sp>
          <p:nvSpPr>
            <p:cNvPr id="33" name="Ellipse 33"/>
            <p:cNvSpPr/>
            <p:nvPr/>
          </p:nvSpPr>
          <p:spPr>
            <a:xfrm>
              <a:off x="8648700" y="4314825"/>
              <a:ext cx="1371600" cy="1371600"/>
            </a:xfrm>
            <a:prstGeom prst="ellipse">
              <a:avLst/>
            </a:prstGeom>
            <a:solidFill>
              <a:srgbClr val="4F46E5"/>
            </a:solidFill>
            <a:ln>
              <a:noFill/>
            </a:ln>
          </p:spPr>
        </p:sp>
        <p:sp>
          <p:nvSpPr>
            <p:cNvPr id="34" name="Rectangle 34"/>
            <p:cNvSpPr/>
            <p:nvPr/>
          </p:nvSpPr>
          <p:spPr>
            <a:xfrm>
              <a:off x="8572500" y="4638675"/>
              <a:ext cx="1524000" cy="723900"/>
            </a:xfrm>
            <a:prstGeom prst="rect">
              <a:avLst/>
            </a:prstGeom>
            <a:noFill/>
            <a:ln>
              <a:noFill/>
            </a:ln>
          </p:spPr>
        </p:sp>
        <p:sp>
          <p:nvSpPr>
            <p:cNvPr id="35" name="TextBox 35"/>
            <p:cNvSpPr txBox="1"/>
            <p:nvPr/>
          </p:nvSpPr>
          <p:spPr>
            <a:xfrm>
              <a:off x="8813197" y="4823460"/>
              <a:ext cx="1042606" cy="243840"/>
            </a:xfrm>
            <a:prstGeom prst="rect">
              <a:avLst/>
            </a:prstGeom>
            <a:noFill/>
            <a:ln>
              <a:noFill/>
            </a:ln>
          </p:spPr>
          <p:txBody>
            <a:bodyPr wrap="none" lIns="0" tIns="0" rIns="0" bIns="0" anchor="t" anchorCtr="0">
              <a:spAutoFit/>
            </a:bodyPr>
            <a:lstStyle/>
            <a:p>
              <a:pPr algn="ctr"/>
              <a:r>
                <a:rPr lang="en-US" sz="1200" b="1" dirty="0">
                  <a:solidFill>
                    <a:srgbClr val="FFFFFF"/>
                  </a:solidFill>
                  <a:latin typeface="Arial"/>
                  <a:ea typeface="Microsoft YaHei"/>
                  <a:cs typeface="Arial"/>
                </a:rPr>
                <a:t>Agentforce</a:t>
              </a:r>
            </a:p>
          </p:txBody>
        </p:sp>
        <p:sp>
          <p:nvSpPr>
            <p:cNvPr id="36" name="TextBox 36"/>
            <p:cNvSpPr txBox="1"/>
            <p:nvPr/>
          </p:nvSpPr>
          <p:spPr>
            <a:xfrm>
              <a:off x="8727591" y="5092541"/>
              <a:ext cx="1213818" cy="167640"/>
            </a:xfrm>
            <a:prstGeom prst="rect">
              <a:avLst/>
            </a:prstGeom>
            <a:noFill/>
            <a:ln>
              <a:noFill/>
            </a:ln>
          </p:spPr>
          <p:txBody>
            <a:bodyPr wrap="none" lIns="0" tIns="0" rIns="0" bIns="0" anchor="t" anchorCtr="0">
              <a:spAutoFit/>
            </a:bodyPr>
            <a:lstStyle/>
            <a:p>
              <a:pPr algn="ctr"/>
              <a:r>
                <a:rPr lang="en-US" sz="825" dirty="0">
                  <a:solidFill>
                    <a:srgbClr val="FFFFFF"/>
                  </a:solidFill>
                  <a:latin typeface="Arial"/>
                  <a:ea typeface="Microsoft YaHei"/>
                  <a:cs typeface="Arial"/>
                </a:rPr>
                <a:t>Enterprise platform</a:t>
              </a:r>
            </a:p>
          </p:txBody>
        </p:sp>
        <p:sp>
          <p:nvSpPr>
            <p:cNvPr id="37" name="Ellipse 37"/>
            <p:cNvSpPr/>
            <p:nvPr/>
          </p:nvSpPr>
          <p:spPr>
            <a:xfrm>
              <a:off x="7591425" y="1971675"/>
              <a:ext cx="1485900" cy="1485900"/>
            </a:xfrm>
            <a:prstGeom prst="ellipse">
              <a:avLst/>
            </a:prstGeom>
            <a:solidFill>
              <a:srgbClr val="17171C"/>
            </a:solidFill>
            <a:ln w="47625">
              <a:solidFill>
                <a:srgbClr val="A78BFA"/>
              </a:solidFill>
            </a:ln>
          </p:spPr>
        </p:sp>
        <p:sp>
          <p:nvSpPr>
            <p:cNvPr id="38" name="Rectangle 38"/>
            <p:cNvSpPr/>
            <p:nvPr/>
          </p:nvSpPr>
          <p:spPr>
            <a:xfrm>
              <a:off x="7572375" y="2276475"/>
              <a:ext cx="1524000" cy="876300"/>
            </a:xfrm>
            <a:prstGeom prst="rect">
              <a:avLst/>
            </a:prstGeom>
            <a:noFill/>
            <a:ln>
              <a:noFill/>
            </a:ln>
          </p:spPr>
        </p:sp>
        <p:sp>
          <p:nvSpPr>
            <p:cNvPr id="39" name="TextBox 39"/>
            <p:cNvSpPr txBox="1"/>
            <p:nvPr/>
          </p:nvSpPr>
          <p:spPr>
            <a:xfrm>
              <a:off x="7686538" y="2466499"/>
              <a:ext cx="1295674" cy="198120"/>
            </a:xfrm>
            <a:prstGeom prst="rect">
              <a:avLst/>
            </a:prstGeom>
            <a:noFill/>
            <a:ln>
              <a:noFill/>
            </a:ln>
          </p:spPr>
          <p:txBody>
            <a:bodyPr wrap="none" lIns="0" tIns="0" rIns="0" bIns="0" anchor="t" anchorCtr="0">
              <a:spAutoFit/>
            </a:bodyPr>
            <a:lstStyle/>
            <a:p>
              <a:pPr algn="ctr"/>
              <a:r>
                <a:rPr lang="en-US" sz="975" b="1" dirty="0">
                  <a:solidFill>
                    <a:srgbClr val="A78BFA"/>
                  </a:solidFill>
                  <a:latin typeface="Arial"/>
                  <a:ea typeface="Microsoft YaHei"/>
                  <a:cs typeface="Arial"/>
                </a:rPr>
                <a:t>DEFENSIBLE WEDGE</a:t>
              </a:r>
            </a:p>
          </p:txBody>
        </p:sp>
        <p:sp>
          <p:nvSpPr>
            <p:cNvPr id="40" name="TextBox 40"/>
            <p:cNvSpPr txBox="1"/>
            <p:nvPr/>
          </p:nvSpPr>
          <p:spPr>
            <a:xfrm>
              <a:off x="7514034" y="2708910"/>
              <a:ext cx="1640681" cy="243840"/>
            </a:xfrm>
            <a:prstGeom prst="rect">
              <a:avLst/>
            </a:prstGeom>
            <a:noFill/>
            <a:ln>
              <a:noFill/>
            </a:ln>
          </p:spPr>
          <p:txBody>
            <a:bodyPr wrap="none" lIns="0" tIns="0" rIns="0" bIns="0" anchor="t" anchorCtr="0">
              <a:spAutoFit/>
            </a:bodyPr>
            <a:lstStyle/>
            <a:p>
              <a:pPr algn="ctr"/>
              <a:r>
                <a:rPr lang="en-US" sz="1200" b="1" dirty="0">
                  <a:solidFill>
                    <a:srgbClr val="FFFFFF"/>
                  </a:solidFill>
                  <a:latin typeface="Arial"/>
                  <a:ea typeface="Microsoft YaHei"/>
                  <a:cs typeface="Arial"/>
                </a:rPr>
                <a:t>Vertical workflow</a:t>
              </a:r>
            </a:p>
          </p:txBody>
        </p:sp>
        <p:sp>
          <p:nvSpPr>
            <p:cNvPr id="41" name="TextBox 41"/>
            <p:cNvSpPr txBox="1"/>
            <p:nvPr/>
          </p:nvSpPr>
          <p:spPr>
            <a:xfrm>
              <a:off x="7882080" y="2908935"/>
              <a:ext cx="904589" cy="243840"/>
            </a:xfrm>
            <a:prstGeom prst="rect">
              <a:avLst/>
            </a:prstGeom>
            <a:noFill/>
            <a:ln>
              <a:noFill/>
            </a:ln>
          </p:spPr>
          <p:txBody>
            <a:bodyPr wrap="none" lIns="0" tIns="0" rIns="0" bIns="0" anchor="t" anchorCtr="0">
              <a:spAutoFit/>
            </a:bodyPr>
            <a:lstStyle/>
            <a:p>
              <a:pPr algn="ctr"/>
              <a:r>
                <a:rPr lang="en-US" sz="1200" b="1" dirty="0">
                  <a:solidFill>
                    <a:srgbClr val="FFFFFF"/>
                  </a:solidFill>
                  <a:latin typeface="Arial"/>
                  <a:ea typeface="Microsoft YaHei"/>
                  <a:cs typeface="Arial"/>
                </a:rPr>
                <a:t>specialist</a:t>
              </a:r>
            </a:p>
          </p:txBody>
        </p:sp>
        <p:sp>
          <p:nvSpPr>
            <p:cNvPr id="42" name="Freeform 42"/>
            <p:cNvSpPr/>
            <p:nvPr/>
          </p:nvSpPr>
          <p:spPr>
            <a:xfrm>
              <a:off x="4953000" y="4714875"/>
              <a:ext cx="619125" cy="476250"/>
            </a:xfrm>
            <a:custGeom>
              <a:avLst/>
              <a:gdLst/>
              <a:ahLst/>
              <a:cxnLst/>
              <a:rect l="l" t="t" r="r" b="b"/>
              <a:pathLst>
                <a:path w="619125" h="476250">
                  <a:moveTo>
                    <a:pt x="0" y="238125"/>
                  </a:moveTo>
                  <a:lnTo>
                    <a:pt x="619125" y="238125"/>
                  </a:lnTo>
                  <a:lnTo>
                    <a:pt x="381000" y="0"/>
                  </a:lnTo>
                  <a:moveTo>
                    <a:pt x="619125" y="238125"/>
                  </a:moveTo>
                  <a:lnTo>
                    <a:pt x="381000" y="476250"/>
                  </a:lnTo>
                </a:path>
              </a:pathLst>
            </a:custGeom>
            <a:noFill/>
            <a:ln w="47625" cap="rnd">
              <a:solidFill>
                <a:srgbClr val="E45858"/>
              </a:solidFill>
              <a:round/>
            </a:ln>
          </p:spPr>
        </p:sp>
        <p:sp>
          <p:nvSpPr>
            <p:cNvPr id="43" name="Rectangle 43"/>
            <p:cNvSpPr/>
            <p:nvPr/>
          </p:nvSpPr>
          <p:spPr>
            <a:xfrm>
              <a:off x="2571750" y="4667250"/>
              <a:ext cx="2952750" cy="609600"/>
            </a:xfrm>
            <a:prstGeom prst="roundRect">
              <a:avLst>
                <a:gd name="adj" fmla="val 21875"/>
              </a:avLst>
            </a:prstGeom>
            <a:solidFill>
              <a:srgbClr val="FFFFFF"/>
            </a:solidFill>
            <a:ln>
              <a:noFill/>
            </a:ln>
          </p:spPr>
        </p:sp>
        <p:grpSp>
          <p:nvGrpSpPr>
            <p:cNvPr id="46" name="Group 46"/>
            <p:cNvGrpSpPr/>
            <p:nvPr/>
          </p:nvGrpSpPr>
          <p:grpSpPr>
            <a:xfrm>
              <a:off x="2809875" y="4895850"/>
              <a:ext cx="133350" cy="133350"/>
              <a:chOff x="2809875" y="4895850"/>
              <a:chExt cx="133350" cy="133350"/>
            </a:xfrm>
          </p:grpSpPr>
          <p:sp>
            <p:nvSpPr>
              <p:cNvPr id="44" name="Freeform 44"/>
              <p:cNvSpPr/>
              <p:nvPr/>
            </p:nvSpPr>
            <p:spPr>
              <a:xfrm>
                <a:off x="2809875" y="4895850"/>
                <a:ext cx="133350" cy="133350"/>
              </a:xfrm>
              <a:custGeom>
                <a:avLst/>
                <a:gdLst/>
                <a:ahLst/>
                <a:cxnLst/>
                <a:rect l="l" t="t" r="r" b="b"/>
                <a:pathLst>
                  <a:path w="133350" h="133350">
                    <a:moveTo>
                      <a:pt x="133350" y="0"/>
                    </a:moveTo>
                    <a:lnTo>
                      <a:pt x="0" y="133350"/>
                    </a:lnTo>
                  </a:path>
                </a:pathLst>
              </a:custGeom>
              <a:noFill/>
              <a:ln w="19050">
                <a:solidFill>
                  <a:srgbClr val="E45858"/>
                </a:solidFill>
              </a:ln>
            </p:spPr>
          </p:sp>
          <p:sp>
            <p:nvSpPr>
              <p:cNvPr id="45" name="Freeform 45"/>
              <p:cNvSpPr/>
              <p:nvPr/>
            </p:nvSpPr>
            <p:spPr>
              <a:xfrm>
                <a:off x="2809875" y="4895850"/>
                <a:ext cx="133350" cy="133350"/>
              </a:xfrm>
              <a:custGeom>
                <a:avLst/>
                <a:gdLst/>
                <a:ahLst/>
                <a:cxnLst/>
                <a:rect l="l" t="t" r="r" b="b"/>
                <a:pathLst>
                  <a:path w="133350" h="133350">
                    <a:moveTo>
                      <a:pt x="0" y="0"/>
                    </a:moveTo>
                    <a:lnTo>
                      <a:pt x="133350" y="133350"/>
                    </a:lnTo>
                  </a:path>
                </a:pathLst>
              </a:custGeom>
              <a:noFill/>
              <a:ln w="19050">
                <a:solidFill>
                  <a:srgbClr val="E45858"/>
                </a:solidFill>
              </a:ln>
            </p:spPr>
          </p:sp>
        </p:grpSp>
        <p:sp>
          <p:nvSpPr>
            <p:cNvPr id="47" name="TextBox 47"/>
            <p:cNvSpPr txBox="1"/>
            <p:nvPr/>
          </p:nvSpPr>
          <p:spPr>
            <a:xfrm>
              <a:off x="3131820" y="4817745"/>
              <a:ext cx="395507" cy="182880"/>
            </a:xfrm>
            <a:prstGeom prst="rect">
              <a:avLst/>
            </a:prstGeom>
            <a:noFill/>
            <a:ln>
              <a:noFill/>
            </a:ln>
          </p:spPr>
          <p:txBody>
            <a:bodyPr wrap="none" lIns="0" tIns="0" rIns="0" bIns="0" anchor="t" anchorCtr="0">
              <a:spAutoFit/>
            </a:bodyPr>
            <a:lstStyle/>
            <a:p>
              <a:pPr algn="l"/>
              <a:r>
                <a:rPr lang="en-US" sz="900" b="1" dirty="0">
                  <a:solidFill>
                    <a:srgbClr val="E45858"/>
                  </a:solidFill>
                  <a:latin typeface="Arial"/>
                  <a:ea typeface="Microsoft YaHei"/>
                  <a:cs typeface="Arial"/>
                </a:rPr>
                <a:t>AVOID</a:t>
              </a:r>
            </a:p>
          </p:txBody>
        </p:sp>
        <p:sp>
          <p:nvSpPr>
            <p:cNvPr id="48" name="TextBox 48"/>
            <p:cNvSpPr txBox="1"/>
            <p:nvPr/>
          </p:nvSpPr>
          <p:spPr>
            <a:xfrm>
              <a:off x="3129915" y="5011102"/>
              <a:ext cx="1846197" cy="213360"/>
            </a:xfrm>
            <a:prstGeom prst="rect">
              <a:avLst/>
            </a:prstGeom>
            <a:noFill/>
            <a:ln>
              <a:noFill/>
            </a:ln>
          </p:spPr>
          <p:txBody>
            <a:bodyPr wrap="none" lIns="0" tIns="0" rIns="0" bIns="0" anchor="t" anchorCtr="0">
              <a:spAutoFit/>
            </a:bodyPr>
            <a:lstStyle/>
            <a:p>
              <a:pPr algn="l"/>
              <a:r>
                <a:rPr lang="en-US" sz="1050" b="1" dirty="0">
                  <a:solidFill>
                    <a:srgbClr val="19191F"/>
                  </a:solidFill>
                  <a:latin typeface="Arial"/>
                  <a:ea typeface="Microsoft YaHei"/>
                  <a:cs typeface="Arial"/>
                </a:rPr>
                <a:t>Horizontal replacement</a:t>
              </a:r>
            </a:p>
          </p:txBody>
        </p:sp>
      </p:grpSp>
      <p:grpSp>
        <p:nvGrpSpPr>
          <p:cNvPr id="53" name="Group 53"/>
          <p:cNvGrpSpPr/>
          <p:nvPr/>
        </p:nvGrpSpPr>
        <p:grpSpPr>
          <a:xfrm>
            <a:off x="447675" y="6496050"/>
            <a:ext cx="11296650" cy="204788"/>
            <a:chOff x="447675" y="6496050"/>
            <a:chExt cx="11296650" cy="204788"/>
          </a:xfrm>
        </p:grpSpPr>
        <p:sp>
          <p:nvSpPr>
            <p:cNvPr id="50" name="Rectangle 50"/>
            <p:cNvSpPr/>
            <p:nvPr/>
          </p:nvSpPr>
          <p:spPr>
            <a:xfrm>
              <a:off x="457200" y="6496050"/>
              <a:ext cx="11277600" cy="190500"/>
            </a:xfrm>
            <a:prstGeom prst="rect">
              <a:avLst/>
            </a:prstGeom>
            <a:noFill/>
            <a:ln>
              <a:noFill/>
            </a:ln>
          </p:spPr>
        </p:sp>
        <p:sp>
          <p:nvSpPr>
            <p:cNvPr id="51" name="TextBox 51"/>
            <p:cNvSpPr txBox="1"/>
            <p:nvPr/>
          </p:nvSpPr>
          <p:spPr>
            <a:xfrm>
              <a:off x="447675" y="6548438"/>
              <a:ext cx="4504611"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ANALYSIS · Positioning synthesized from public product scope and deployment models</a:t>
              </a:r>
            </a:p>
          </p:txBody>
        </p:sp>
        <p:sp>
          <p:nvSpPr>
            <p:cNvPr id="52" name="TextBox 52"/>
            <p:cNvSpPr txBox="1"/>
            <p:nvPr/>
          </p:nvSpPr>
          <p:spPr>
            <a:xfrm>
              <a:off x="11385709" y="6548438"/>
              <a:ext cx="358616"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07 / 12</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Rectangle 3"/>
            <p:cNvSpPr/>
            <p:nvPr/>
          </p:nvSpPr>
          <p:spPr>
            <a:xfrm>
              <a:off x="0" y="0"/>
              <a:ext cx="12192000" cy="66675"/>
            </a:xfrm>
            <a:prstGeom prst="rect">
              <a:avLst/>
            </a:prstGeom>
            <a:solidFill>
              <a:srgbClr val="6C5CE7"/>
            </a:solidFill>
            <a:ln>
              <a:noFill/>
            </a:ln>
          </p:spPr>
        </p:sp>
      </p:grpSp>
      <p:grpSp>
        <p:nvGrpSpPr>
          <p:cNvPr id="8" name="Group 8"/>
          <p:cNvGrpSpPr/>
          <p:nvPr/>
        </p:nvGrpSpPr>
        <p:grpSpPr>
          <a:xfrm>
            <a:off x="425768" y="266700"/>
            <a:ext cx="12455089" cy="864394"/>
            <a:chOff x="425768" y="266700"/>
            <a:chExt cx="12455089" cy="864394"/>
          </a:xfrm>
        </p:grpSpPr>
        <p:sp>
          <p:nvSpPr>
            <p:cNvPr id="5" name="Rectangle 5"/>
            <p:cNvSpPr/>
            <p:nvPr/>
          </p:nvSpPr>
          <p:spPr>
            <a:xfrm>
              <a:off x="457200" y="266700"/>
              <a:ext cx="11277600" cy="838200"/>
            </a:xfrm>
            <a:prstGeom prst="rect">
              <a:avLst/>
            </a:prstGeom>
            <a:noFill/>
            <a:ln>
              <a:noFill/>
            </a:ln>
          </p:spPr>
        </p:sp>
        <p:sp>
          <p:nvSpPr>
            <p:cNvPr id="6" name="TextBox 6"/>
            <p:cNvSpPr txBox="1"/>
            <p:nvPr/>
          </p:nvSpPr>
          <p:spPr>
            <a:xfrm>
              <a:off x="445770" y="417195"/>
              <a:ext cx="2203533"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OPPORTUNITY OPTIONS · ANALYSIS</a:t>
              </a:r>
            </a:p>
          </p:txBody>
        </p:sp>
        <p:sp>
          <p:nvSpPr>
            <p:cNvPr id="7" name="TextBox 7"/>
            <p:cNvSpPr txBox="1"/>
            <p:nvPr/>
          </p:nvSpPr>
          <p:spPr>
            <a:xfrm>
              <a:off x="425768" y="628174"/>
              <a:ext cx="12455089" cy="502920"/>
            </a:xfrm>
            <a:prstGeom prst="rect">
              <a:avLst/>
            </a:prstGeom>
            <a:noFill/>
            <a:ln>
              <a:noFill/>
            </a:ln>
          </p:spPr>
          <p:txBody>
            <a:bodyPr wrap="none" lIns="0" tIns="0" rIns="0" bIns="0" anchor="t" anchorCtr="0">
              <a:spAutoFit/>
            </a:bodyPr>
            <a:lstStyle/>
            <a:p>
              <a:pPr algn="l"/>
              <a:r>
                <a:rPr lang="en-US" sz="2475" b="1" dirty="0">
                  <a:solidFill>
                    <a:srgbClr val="19191F"/>
                  </a:solidFill>
                  <a:latin typeface="Arial"/>
                  <a:ea typeface="Microsoft YaHei"/>
                  <a:cs typeface="Arial"/>
                </a:rPr>
                <a:t>B2B SaaS post-sale operations offer the strongest testable wedge</a:t>
              </a:r>
            </a:p>
          </p:txBody>
        </p:sp>
      </p:grpSp>
      <p:grpSp>
        <p:nvGrpSpPr>
          <p:cNvPr id="36" name="Group 36"/>
          <p:cNvGrpSpPr/>
          <p:nvPr/>
        </p:nvGrpSpPr>
        <p:grpSpPr>
          <a:xfrm>
            <a:off x="93383" y="1314450"/>
            <a:ext cx="8593417" cy="5091112"/>
            <a:chOff x="93383" y="1314450"/>
            <a:chExt cx="8593417" cy="5091112"/>
          </a:xfrm>
        </p:grpSpPr>
        <p:sp>
          <p:nvSpPr>
            <p:cNvPr id="9" name="Rectangle 9"/>
            <p:cNvSpPr/>
            <p:nvPr/>
          </p:nvSpPr>
          <p:spPr>
            <a:xfrm>
              <a:off x="1047750" y="1524000"/>
              <a:ext cx="3667125" cy="2152650"/>
            </a:xfrm>
            <a:prstGeom prst="rect">
              <a:avLst/>
            </a:prstGeom>
            <a:solidFill>
              <a:srgbClr val="EAF8F3"/>
            </a:solidFill>
            <a:ln>
              <a:noFill/>
            </a:ln>
          </p:spPr>
        </p:sp>
        <p:sp>
          <p:nvSpPr>
            <p:cNvPr id="10" name="Rectangle 10"/>
            <p:cNvSpPr/>
            <p:nvPr/>
          </p:nvSpPr>
          <p:spPr>
            <a:xfrm>
              <a:off x="4714875" y="1524000"/>
              <a:ext cx="3667125" cy="2152650"/>
            </a:xfrm>
            <a:prstGeom prst="rect">
              <a:avLst/>
            </a:prstGeom>
            <a:solidFill>
              <a:srgbClr val="EDE9FE"/>
            </a:solidFill>
            <a:ln>
              <a:noFill/>
            </a:ln>
          </p:spPr>
        </p:sp>
        <p:sp>
          <p:nvSpPr>
            <p:cNvPr id="11" name="Rectangle 11"/>
            <p:cNvSpPr/>
            <p:nvPr/>
          </p:nvSpPr>
          <p:spPr>
            <a:xfrm>
              <a:off x="1047750" y="3676650"/>
              <a:ext cx="3667125" cy="2152650"/>
            </a:xfrm>
            <a:prstGeom prst="rect">
              <a:avLst/>
            </a:prstGeom>
            <a:solidFill>
              <a:srgbClr val="F1F1F5"/>
            </a:solidFill>
            <a:ln>
              <a:noFill/>
            </a:ln>
          </p:spPr>
        </p:sp>
        <p:sp>
          <p:nvSpPr>
            <p:cNvPr id="12" name="Rectangle 12"/>
            <p:cNvSpPr/>
            <p:nvPr/>
          </p:nvSpPr>
          <p:spPr>
            <a:xfrm>
              <a:off x="4714875" y="3676650"/>
              <a:ext cx="3667125" cy="2152650"/>
            </a:xfrm>
            <a:prstGeom prst="rect">
              <a:avLst/>
            </a:prstGeom>
            <a:solidFill>
              <a:srgbClr val="FFF1F1"/>
            </a:solidFill>
            <a:ln>
              <a:noFill/>
            </a:ln>
          </p:spPr>
        </p:sp>
        <p:sp>
          <p:nvSpPr>
            <p:cNvPr id="13" name="Line 13"/>
            <p:cNvSpPr/>
            <p:nvPr/>
          </p:nvSpPr>
          <p:spPr>
            <a:xfrm>
              <a:off x="1047750" y="3676650"/>
              <a:ext cx="7524750" cy="9525"/>
            </a:xfrm>
            <a:custGeom>
              <a:avLst/>
              <a:gdLst/>
              <a:ahLst/>
              <a:cxnLst/>
              <a:rect l="l" t="t" r="r" b="b"/>
              <a:pathLst>
                <a:path w="7524750" h="9525">
                  <a:moveTo>
                    <a:pt x="0" y="0"/>
                  </a:moveTo>
                  <a:lnTo>
                    <a:pt x="7524750" y="0"/>
                  </a:lnTo>
                </a:path>
              </a:pathLst>
            </a:custGeom>
            <a:noFill/>
            <a:ln w="19050">
              <a:solidFill>
                <a:srgbClr val="19191F"/>
              </a:solidFill>
            </a:ln>
          </p:spPr>
        </p:sp>
        <p:sp>
          <p:nvSpPr>
            <p:cNvPr id="14" name="Line 14"/>
            <p:cNvSpPr/>
            <p:nvPr/>
          </p:nvSpPr>
          <p:spPr>
            <a:xfrm>
              <a:off x="4714875" y="1333500"/>
              <a:ext cx="9525" cy="4686300"/>
            </a:xfrm>
            <a:custGeom>
              <a:avLst/>
              <a:gdLst/>
              <a:ahLst/>
              <a:cxnLst/>
              <a:rect l="l" t="t" r="r" b="b"/>
              <a:pathLst>
                <a:path w="9525" h="4686300">
                  <a:moveTo>
                    <a:pt x="0" y="4686300"/>
                  </a:moveTo>
                  <a:lnTo>
                    <a:pt x="0" y="0"/>
                  </a:lnTo>
                </a:path>
              </a:pathLst>
            </a:custGeom>
            <a:noFill/>
            <a:ln w="19050">
              <a:solidFill>
                <a:srgbClr val="19191F"/>
              </a:solidFill>
            </a:ln>
          </p:spPr>
        </p:sp>
        <p:sp>
          <p:nvSpPr>
            <p:cNvPr id="15" name="Rectangle 15"/>
            <p:cNvSpPr/>
            <p:nvPr/>
          </p:nvSpPr>
          <p:spPr>
            <a:xfrm>
              <a:off x="400050" y="1314450"/>
              <a:ext cx="8286750" cy="4953000"/>
            </a:xfrm>
            <a:prstGeom prst="rect">
              <a:avLst/>
            </a:prstGeom>
            <a:noFill/>
            <a:ln>
              <a:noFill/>
            </a:ln>
          </p:spPr>
        </p:sp>
        <p:sp>
          <p:nvSpPr>
            <p:cNvPr id="16" name="TextBox 16"/>
            <p:cNvSpPr txBox="1"/>
            <p:nvPr/>
          </p:nvSpPr>
          <p:spPr>
            <a:xfrm>
              <a:off x="3848133" y="6192202"/>
              <a:ext cx="1733483" cy="213360"/>
            </a:xfrm>
            <a:prstGeom prst="rect">
              <a:avLst/>
            </a:prstGeom>
            <a:noFill/>
            <a:ln>
              <a:noFill/>
            </a:ln>
          </p:spPr>
          <p:txBody>
            <a:bodyPr wrap="none" lIns="0" tIns="0" rIns="0" bIns="0" anchor="t" anchorCtr="0">
              <a:spAutoFit/>
            </a:bodyPr>
            <a:lstStyle/>
            <a:p>
              <a:pPr algn="ctr"/>
              <a:r>
                <a:rPr lang="en-US" sz="1050" b="1" dirty="0">
                  <a:solidFill>
                    <a:srgbClr val="19191F"/>
                  </a:solidFill>
                  <a:latin typeface="Arial"/>
                  <a:ea typeface="Microsoft YaHei"/>
                  <a:cs typeface="Arial"/>
                </a:rPr>
                <a:t>Execution difficulty →</a:t>
              </a:r>
            </a:p>
          </p:txBody>
        </p:sp>
        <p:sp>
          <p:nvSpPr>
            <p:cNvPr id="17" name="TextBox 17"/>
            <p:cNvSpPr txBox="1"/>
            <p:nvPr/>
          </p:nvSpPr>
          <p:spPr>
            <a:xfrm rot="-5400000">
              <a:off x="93383" y="3608070"/>
              <a:ext cx="1057199" cy="213360"/>
            </a:xfrm>
            <a:prstGeom prst="rect">
              <a:avLst/>
            </a:prstGeom>
            <a:noFill/>
            <a:ln>
              <a:noFill/>
            </a:ln>
          </p:spPr>
          <p:txBody>
            <a:bodyPr wrap="none" lIns="0" tIns="0" rIns="0" bIns="0" anchor="t" anchorCtr="0">
              <a:spAutoFit/>
            </a:bodyPr>
            <a:lstStyle/>
            <a:p>
              <a:pPr algn="ctr"/>
              <a:r>
                <a:rPr lang="en-US" sz="1050" b="1" dirty="0">
                  <a:solidFill>
                    <a:srgbClr val="19191F"/>
                  </a:solidFill>
                  <a:latin typeface="Arial"/>
                  <a:ea typeface="Microsoft YaHei"/>
                  <a:cs typeface="Arial"/>
                </a:rPr>
                <a:t>Buyer value →</a:t>
              </a:r>
            </a:p>
          </p:txBody>
        </p:sp>
        <p:sp>
          <p:nvSpPr>
            <p:cNvPr id="18" name="Ellipse 18"/>
            <p:cNvSpPr/>
            <p:nvPr/>
          </p:nvSpPr>
          <p:spPr>
            <a:xfrm>
              <a:off x="5524500" y="1666875"/>
              <a:ext cx="1333500" cy="1333500"/>
            </a:xfrm>
            <a:prstGeom prst="ellipse">
              <a:avLst/>
            </a:prstGeom>
            <a:solidFill>
              <a:srgbClr val="17171C"/>
            </a:solidFill>
            <a:ln w="47625">
              <a:solidFill>
                <a:srgbClr val="A78BFA"/>
              </a:solidFill>
            </a:ln>
          </p:spPr>
        </p:sp>
        <p:sp>
          <p:nvSpPr>
            <p:cNvPr id="19" name="Rectangle 19"/>
            <p:cNvSpPr/>
            <p:nvPr/>
          </p:nvSpPr>
          <p:spPr>
            <a:xfrm>
              <a:off x="5429250" y="1885950"/>
              <a:ext cx="1524000" cy="895350"/>
            </a:xfrm>
            <a:prstGeom prst="rect">
              <a:avLst/>
            </a:prstGeom>
            <a:noFill/>
            <a:ln>
              <a:noFill/>
            </a:ln>
          </p:spPr>
        </p:sp>
        <p:sp>
          <p:nvSpPr>
            <p:cNvPr id="20" name="TextBox 20"/>
            <p:cNvSpPr txBox="1"/>
            <p:nvPr/>
          </p:nvSpPr>
          <p:spPr>
            <a:xfrm>
              <a:off x="5601963" y="2054066"/>
              <a:ext cx="1178575" cy="167640"/>
            </a:xfrm>
            <a:prstGeom prst="rect">
              <a:avLst/>
            </a:prstGeom>
            <a:noFill/>
            <a:ln>
              <a:noFill/>
            </a:ln>
          </p:spPr>
          <p:txBody>
            <a:bodyPr wrap="none" lIns="0" tIns="0" rIns="0" bIns="0" anchor="t" anchorCtr="0">
              <a:spAutoFit/>
            </a:bodyPr>
            <a:lstStyle/>
            <a:p>
              <a:pPr algn="ctr"/>
              <a:r>
                <a:rPr lang="en-US" sz="825" b="1" dirty="0">
                  <a:solidFill>
                    <a:srgbClr val="A78BFA"/>
                  </a:solidFill>
                  <a:latin typeface="Arial"/>
                  <a:ea typeface="Microsoft YaHei"/>
                  <a:cs typeface="Arial"/>
                </a:rPr>
                <a:t>RECOMMENDED TEST</a:t>
              </a:r>
            </a:p>
          </p:txBody>
        </p:sp>
        <p:sp>
          <p:nvSpPr>
            <p:cNvPr id="21" name="TextBox 21"/>
            <p:cNvSpPr txBox="1"/>
            <p:nvPr/>
          </p:nvSpPr>
          <p:spPr>
            <a:xfrm>
              <a:off x="5818980" y="2269331"/>
              <a:ext cx="744539"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B2B SaaS</a:t>
              </a:r>
            </a:p>
          </p:txBody>
        </p:sp>
        <p:sp>
          <p:nvSpPr>
            <p:cNvPr id="22" name="TextBox 22"/>
            <p:cNvSpPr txBox="1"/>
            <p:nvPr/>
          </p:nvSpPr>
          <p:spPr>
            <a:xfrm>
              <a:off x="5521381" y="2469356"/>
              <a:ext cx="1339739" cy="228600"/>
            </a:xfrm>
            <a:prstGeom prst="rect">
              <a:avLst/>
            </a:prstGeom>
            <a:noFill/>
            <a:ln>
              <a:noFill/>
            </a:ln>
          </p:spPr>
          <p:txBody>
            <a:bodyPr wrap="none" lIns="0" tIns="0" rIns="0" bIns="0" anchor="t" anchorCtr="0">
              <a:spAutoFit/>
            </a:bodyPr>
            <a:lstStyle/>
            <a:p>
              <a:pPr algn="ctr"/>
              <a:r>
                <a:rPr lang="en-US" sz="1125" b="1" dirty="0">
                  <a:solidFill>
                    <a:srgbClr val="FFFFFF"/>
                  </a:solidFill>
                  <a:latin typeface="Arial"/>
                  <a:ea typeface="Microsoft YaHei"/>
                  <a:cs typeface="Arial"/>
                </a:rPr>
                <a:t>workflow agent</a:t>
              </a:r>
            </a:p>
          </p:txBody>
        </p:sp>
        <p:sp>
          <p:nvSpPr>
            <p:cNvPr id="23" name="Ellipse 23"/>
            <p:cNvSpPr/>
            <p:nvPr/>
          </p:nvSpPr>
          <p:spPr>
            <a:xfrm>
              <a:off x="2524125" y="2047875"/>
              <a:ext cx="1047750" cy="1047750"/>
            </a:xfrm>
            <a:prstGeom prst="ellipse">
              <a:avLst/>
            </a:prstGeom>
            <a:solidFill>
              <a:srgbClr val="18A875"/>
            </a:solidFill>
            <a:ln>
              <a:noFill/>
            </a:ln>
          </p:spPr>
        </p:sp>
        <p:sp>
          <p:nvSpPr>
            <p:cNvPr id="24" name="Rectangle 24"/>
            <p:cNvSpPr/>
            <p:nvPr/>
          </p:nvSpPr>
          <p:spPr>
            <a:xfrm>
              <a:off x="2457450" y="2209800"/>
              <a:ext cx="1181100" cy="723900"/>
            </a:xfrm>
            <a:prstGeom prst="rect">
              <a:avLst/>
            </a:prstGeom>
            <a:noFill/>
            <a:ln>
              <a:noFill/>
            </a:ln>
          </p:spPr>
        </p:sp>
        <p:sp>
          <p:nvSpPr>
            <p:cNvPr id="25" name="TextBox 25"/>
            <p:cNvSpPr txBox="1"/>
            <p:nvPr/>
          </p:nvSpPr>
          <p:spPr>
            <a:xfrm>
              <a:off x="2591860" y="2344102"/>
              <a:ext cx="912281"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Governance</a:t>
              </a:r>
            </a:p>
          </p:txBody>
        </p:sp>
        <p:sp>
          <p:nvSpPr>
            <p:cNvPr id="26" name="TextBox 26"/>
            <p:cNvSpPr txBox="1"/>
            <p:nvPr/>
          </p:nvSpPr>
          <p:spPr>
            <a:xfrm>
              <a:off x="2519401" y="2544128"/>
              <a:ext cx="1057199"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control layer</a:t>
              </a:r>
            </a:p>
          </p:txBody>
        </p:sp>
        <p:sp>
          <p:nvSpPr>
            <p:cNvPr id="27" name="Ellipse 27"/>
            <p:cNvSpPr/>
            <p:nvPr/>
          </p:nvSpPr>
          <p:spPr>
            <a:xfrm>
              <a:off x="6419850" y="4086225"/>
              <a:ext cx="1066800" cy="1066800"/>
            </a:xfrm>
            <a:prstGeom prst="ellipse">
              <a:avLst/>
            </a:prstGeom>
            <a:solidFill>
              <a:srgbClr val="E8A23A"/>
            </a:solidFill>
            <a:ln>
              <a:noFill/>
            </a:ln>
          </p:spPr>
        </p:sp>
        <p:sp>
          <p:nvSpPr>
            <p:cNvPr id="28" name="Rectangle 28"/>
            <p:cNvSpPr/>
            <p:nvPr/>
          </p:nvSpPr>
          <p:spPr>
            <a:xfrm>
              <a:off x="6324600" y="4257675"/>
              <a:ext cx="1257300" cy="723900"/>
            </a:xfrm>
            <a:prstGeom prst="rect">
              <a:avLst/>
            </a:prstGeom>
            <a:noFill/>
            <a:ln>
              <a:noFill/>
            </a:ln>
          </p:spPr>
        </p:sp>
        <p:sp>
          <p:nvSpPr>
            <p:cNvPr id="29" name="TextBox 29"/>
            <p:cNvSpPr txBox="1"/>
            <p:nvPr/>
          </p:nvSpPr>
          <p:spPr>
            <a:xfrm>
              <a:off x="6561518" y="4391978"/>
              <a:ext cx="783465"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Regulated</a:t>
              </a:r>
            </a:p>
          </p:txBody>
        </p:sp>
        <p:sp>
          <p:nvSpPr>
            <p:cNvPr id="30" name="TextBox 30"/>
            <p:cNvSpPr txBox="1"/>
            <p:nvPr/>
          </p:nvSpPr>
          <p:spPr>
            <a:xfrm>
              <a:off x="6380370" y="4592002"/>
              <a:ext cx="1145760"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vertical packs</a:t>
              </a:r>
            </a:p>
          </p:txBody>
        </p:sp>
        <p:sp>
          <p:nvSpPr>
            <p:cNvPr id="31" name="Ellipse 31"/>
            <p:cNvSpPr/>
            <p:nvPr/>
          </p:nvSpPr>
          <p:spPr>
            <a:xfrm>
              <a:off x="2886075" y="4362450"/>
              <a:ext cx="1181100" cy="1181100"/>
            </a:xfrm>
            <a:prstGeom prst="ellipse">
              <a:avLst/>
            </a:prstGeom>
            <a:solidFill>
              <a:srgbClr val="E45858"/>
            </a:solidFill>
            <a:ln>
              <a:noFill/>
            </a:ln>
          </p:spPr>
        </p:sp>
        <p:sp>
          <p:nvSpPr>
            <p:cNvPr id="32" name="Rectangle 32"/>
            <p:cNvSpPr/>
            <p:nvPr/>
          </p:nvSpPr>
          <p:spPr>
            <a:xfrm>
              <a:off x="2809875" y="4562475"/>
              <a:ext cx="1333500" cy="781050"/>
            </a:xfrm>
            <a:prstGeom prst="rect">
              <a:avLst/>
            </a:prstGeom>
            <a:noFill/>
            <a:ln>
              <a:noFill/>
            </a:ln>
          </p:spPr>
        </p:sp>
        <p:sp>
          <p:nvSpPr>
            <p:cNvPr id="33" name="TextBox 33"/>
            <p:cNvSpPr txBox="1"/>
            <p:nvPr/>
          </p:nvSpPr>
          <p:spPr>
            <a:xfrm>
              <a:off x="3060740" y="4639628"/>
              <a:ext cx="831771"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Horizontal</a:t>
              </a:r>
            </a:p>
          </p:txBody>
        </p:sp>
        <p:sp>
          <p:nvSpPr>
            <p:cNvPr id="34" name="TextBox 34"/>
            <p:cNvSpPr txBox="1"/>
            <p:nvPr/>
          </p:nvSpPr>
          <p:spPr>
            <a:xfrm>
              <a:off x="3129173" y="4839652"/>
              <a:ext cx="694904"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helpdesk</a:t>
              </a:r>
            </a:p>
          </p:txBody>
        </p:sp>
        <p:sp>
          <p:nvSpPr>
            <p:cNvPr id="35" name="TextBox 35"/>
            <p:cNvSpPr txBox="1"/>
            <p:nvPr/>
          </p:nvSpPr>
          <p:spPr>
            <a:xfrm>
              <a:off x="2980230" y="5039678"/>
              <a:ext cx="992791" cy="213360"/>
            </a:xfrm>
            <a:prstGeom prst="rect">
              <a:avLst/>
            </a:prstGeom>
            <a:noFill/>
            <a:ln>
              <a:noFill/>
            </a:ln>
          </p:spPr>
          <p:txBody>
            <a:bodyPr wrap="none" lIns="0" tIns="0" rIns="0" bIns="0" anchor="t" anchorCtr="0">
              <a:spAutoFit/>
            </a:bodyPr>
            <a:lstStyle/>
            <a:p>
              <a:pPr algn="ctr"/>
              <a:r>
                <a:rPr lang="en-US" sz="1050" b="1" dirty="0">
                  <a:solidFill>
                    <a:srgbClr val="FFFFFF"/>
                  </a:solidFill>
                  <a:latin typeface="Arial"/>
                  <a:ea typeface="Microsoft YaHei"/>
                  <a:cs typeface="Arial"/>
                </a:rPr>
                <a:t>replacement</a:t>
              </a:r>
            </a:p>
          </p:txBody>
        </p:sp>
      </p:grpSp>
      <p:grpSp>
        <p:nvGrpSpPr>
          <p:cNvPr id="53" name="Group 53"/>
          <p:cNvGrpSpPr/>
          <p:nvPr/>
        </p:nvGrpSpPr>
        <p:grpSpPr>
          <a:xfrm>
            <a:off x="8858250" y="1524000"/>
            <a:ext cx="2876550" cy="4305300"/>
            <a:chOff x="8858250" y="1524000"/>
            <a:chExt cx="2876550" cy="4305300"/>
          </a:xfrm>
        </p:grpSpPr>
        <p:sp>
          <p:nvSpPr>
            <p:cNvPr id="37" name="Rectangle 37"/>
            <p:cNvSpPr/>
            <p:nvPr/>
          </p:nvSpPr>
          <p:spPr>
            <a:xfrm>
              <a:off x="8858250" y="1524000"/>
              <a:ext cx="2876550" cy="4305300"/>
            </a:xfrm>
            <a:prstGeom prst="roundRect">
              <a:avLst>
                <a:gd name="adj" fmla="val 5960"/>
              </a:avLst>
            </a:prstGeom>
            <a:solidFill>
              <a:srgbClr val="17171C"/>
            </a:solidFill>
            <a:ln>
              <a:noFill/>
            </a:ln>
          </p:spPr>
        </p:sp>
        <p:grpSp>
          <p:nvGrpSpPr>
            <p:cNvPr id="41" name="Group 41"/>
            <p:cNvGrpSpPr/>
            <p:nvPr/>
          </p:nvGrpSpPr>
          <p:grpSpPr>
            <a:xfrm>
              <a:off x="9170194" y="1854994"/>
              <a:ext cx="271462" cy="271462"/>
              <a:chOff x="9170194" y="1854994"/>
              <a:chExt cx="271462" cy="271462"/>
            </a:xfrm>
          </p:grpSpPr>
          <p:sp>
            <p:nvSpPr>
              <p:cNvPr id="38" name="Freeform 38"/>
              <p:cNvSpPr/>
              <p:nvPr/>
            </p:nvSpPr>
            <p:spPr>
              <a:xfrm>
                <a:off x="9290844" y="1975644"/>
                <a:ext cx="30163" cy="30163"/>
              </a:xfrm>
              <a:custGeom>
                <a:avLst/>
                <a:gdLst/>
                <a:ahLst/>
                <a:cxnLst/>
                <a:rect l="l" t="t" r="r" b="b"/>
                <a:pathLst>
                  <a:path w="30163" h="30163">
                    <a:moveTo>
                      <a:pt x="0" y="15081"/>
                    </a:moveTo>
                    <a:cubicBezTo>
                      <a:pt x="0" y="23410"/>
                      <a:pt x="6752" y="30163"/>
                      <a:pt x="15081" y="30163"/>
                    </a:cubicBezTo>
                    <a:cubicBezTo>
                      <a:pt x="23410" y="30163"/>
                      <a:pt x="30163" y="23410"/>
                      <a:pt x="30163" y="15081"/>
                    </a:cubicBezTo>
                    <a:cubicBezTo>
                      <a:pt x="30163" y="6752"/>
                      <a:pt x="23410" y="0"/>
                      <a:pt x="15081" y="0"/>
                    </a:cubicBezTo>
                    <a:cubicBezTo>
                      <a:pt x="6752" y="0"/>
                      <a:pt x="0" y="6752"/>
                      <a:pt x="0" y="15081"/>
                    </a:cubicBezTo>
                  </a:path>
                </a:pathLst>
              </a:custGeom>
              <a:noFill/>
              <a:ln w="19050">
                <a:solidFill>
                  <a:srgbClr val="A78BFA"/>
                </a:solidFill>
              </a:ln>
            </p:spPr>
          </p:sp>
          <p:sp>
            <p:nvSpPr>
              <p:cNvPr id="39" name="Freeform 39"/>
              <p:cNvSpPr/>
              <p:nvPr/>
            </p:nvSpPr>
            <p:spPr>
              <a:xfrm>
                <a:off x="9230519" y="1915319"/>
                <a:ext cx="150812" cy="150812"/>
              </a:xfrm>
              <a:custGeom>
                <a:avLst/>
                <a:gdLst/>
                <a:ahLst/>
                <a:cxnLst/>
                <a:rect l="l" t="t" r="r" b="b"/>
                <a:pathLst>
                  <a:path w="150812" h="150812">
                    <a:moveTo>
                      <a:pt x="0" y="75406"/>
                    </a:moveTo>
                    <a:cubicBezTo>
                      <a:pt x="0" y="117052"/>
                      <a:pt x="33761" y="150812"/>
                      <a:pt x="75406" y="150812"/>
                    </a:cubicBezTo>
                    <a:cubicBezTo>
                      <a:pt x="117052" y="150812"/>
                      <a:pt x="150812" y="117052"/>
                      <a:pt x="150812" y="75406"/>
                    </a:cubicBezTo>
                    <a:cubicBezTo>
                      <a:pt x="150812" y="33761"/>
                      <a:pt x="117052" y="0"/>
                      <a:pt x="75406" y="0"/>
                    </a:cubicBezTo>
                    <a:cubicBezTo>
                      <a:pt x="33761" y="0"/>
                      <a:pt x="0" y="33761"/>
                      <a:pt x="0" y="75406"/>
                    </a:cubicBezTo>
                  </a:path>
                </a:pathLst>
              </a:custGeom>
              <a:noFill/>
              <a:ln w="19050">
                <a:solidFill>
                  <a:srgbClr val="A78BFA"/>
                </a:solidFill>
              </a:ln>
            </p:spPr>
          </p:sp>
          <p:sp>
            <p:nvSpPr>
              <p:cNvPr id="40" name="Freeform 40"/>
              <p:cNvSpPr/>
              <p:nvPr/>
            </p:nvSpPr>
            <p:spPr>
              <a:xfrm>
                <a:off x="9170194" y="1854994"/>
                <a:ext cx="271462" cy="271462"/>
              </a:xfrm>
              <a:custGeom>
                <a:avLst/>
                <a:gdLst/>
                <a:ahLst/>
                <a:cxnLst/>
                <a:rect l="l" t="t" r="r" b="b"/>
                <a:pathLst>
                  <a:path w="271462" h="271462">
                    <a:moveTo>
                      <a:pt x="0" y="135731"/>
                    </a:moveTo>
                    <a:cubicBezTo>
                      <a:pt x="0" y="210694"/>
                      <a:pt x="60769" y="271462"/>
                      <a:pt x="135731" y="271462"/>
                    </a:cubicBezTo>
                    <a:cubicBezTo>
                      <a:pt x="210694" y="271462"/>
                      <a:pt x="271462" y="210694"/>
                      <a:pt x="271462" y="135731"/>
                    </a:cubicBezTo>
                    <a:cubicBezTo>
                      <a:pt x="271462" y="60769"/>
                      <a:pt x="210694" y="0"/>
                      <a:pt x="135731" y="0"/>
                    </a:cubicBezTo>
                    <a:cubicBezTo>
                      <a:pt x="60769" y="0"/>
                      <a:pt x="0" y="60769"/>
                      <a:pt x="0" y="135731"/>
                    </a:cubicBezTo>
                  </a:path>
                </a:pathLst>
              </a:custGeom>
              <a:noFill/>
              <a:ln w="19050">
                <a:solidFill>
                  <a:srgbClr val="A78BFA"/>
                </a:solidFill>
              </a:ln>
            </p:spPr>
          </p:sp>
        </p:grpSp>
        <p:sp>
          <p:nvSpPr>
            <p:cNvPr id="42" name="TextBox 42"/>
            <p:cNvSpPr txBox="1"/>
            <p:nvPr/>
          </p:nvSpPr>
          <p:spPr>
            <a:xfrm>
              <a:off x="9113520" y="2369820"/>
              <a:ext cx="685343" cy="182880"/>
            </a:xfrm>
            <a:prstGeom prst="rect">
              <a:avLst/>
            </a:prstGeom>
            <a:noFill/>
            <a:ln>
              <a:noFill/>
            </a:ln>
          </p:spPr>
          <p:txBody>
            <a:bodyPr wrap="none" lIns="0" tIns="0" rIns="0" bIns="0" anchor="t" anchorCtr="0">
              <a:spAutoFit/>
            </a:bodyPr>
            <a:lstStyle/>
            <a:p>
              <a:pPr algn="l"/>
              <a:r>
                <a:rPr lang="en-US" sz="900" b="1" dirty="0">
                  <a:solidFill>
                    <a:srgbClr val="A78BFA"/>
                  </a:solidFill>
                  <a:latin typeface="Arial"/>
                  <a:ea typeface="Microsoft YaHei"/>
                  <a:cs typeface="Arial"/>
                </a:rPr>
                <a:t>INITIAL ICP</a:t>
              </a:r>
            </a:p>
          </p:txBody>
        </p:sp>
        <p:sp>
          <p:nvSpPr>
            <p:cNvPr id="43" name="TextBox 43"/>
            <p:cNvSpPr txBox="1"/>
            <p:nvPr/>
          </p:nvSpPr>
          <p:spPr>
            <a:xfrm>
              <a:off x="9102090" y="2625090"/>
              <a:ext cx="2143582" cy="365760"/>
            </a:xfrm>
            <a:prstGeom prst="rect">
              <a:avLst/>
            </a:prstGeom>
            <a:noFill/>
            <a:ln>
              <a:noFill/>
            </a:ln>
          </p:spPr>
          <p:txBody>
            <a:bodyPr wrap="none" lIns="0" tIns="0" rIns="0" bIns="0" anchor="t" anchorCtr="0">
              <a:spAutoFit/>
            </a:bodyPr>
            <a:lstStyle/>
            <a:p>
              <a:pPr algn="l"/>
              <a:r>
                <a:rPr lang="en-US" sz="1800" b="1" dirty="0">
                  <a:solidFill>
                    <a:srgbClr val="FFFFFF"/>
                  </a:solidFill>
                  <a:latin typeface="Arial"/>
                  <a:ea typeface="Microsoft YaHei"/>
                  <a:cs typeface="Arial"/>
                </a:rPr>
                <a:t>Mid-market B2B</a:t>
              </a:r>
            </a:p>
          </p:txBody>
        </p:sp>
        <p:sp>
          <p:nvSpPr>
            <p:cNvPr id="44" name="TextBox 44"/>
            <p:cNvSpPr txBox="1"/>
            <p:nvPr/>
          </p:nvSpPr>
          <p:spPr>
            <a:xfrm>
              <a:off x="9102090" y="2929890"/>
              <a:ext cx="2336806" cy="365760"/>
            </a:xfrm>
            <a:prstGeom prst="rect">
              <a:avLst/>
            </a:prstGeom>
            <a:noFill/>
            <a:ln>
              <a:noFill/>
            </a:ln>
          </p:spPr>
          <p:txBody>
            <a:bodyPr wrap="none" lIns="0" tIns="0" rIns="0" bIns="0" anchor="t" anchorCtr="0">
              <a:spAutoFit/>
            </a:bodyPr>
            <a:lstStyle/>
            <a:p>
              <a:pPr algn="l"/>
              <a:r>
                <a:rPr lang="en-US" sz="1800" b="1" dirty="0">
                  <a:solidFill>
                    <a:srgbClr val="FFFFFF"/>
                  </a:solidFill>
                  <a:latin typeface="Arial"/>
                  <a:ea typeface="Microsoft YaHei"/>
                  <a:cs typeface="Arial"/>
                </a:rPr>
                <a:t>SaaS support ops</a:t>
              </a:r>
            </a:p>
          </p:txBody>
        </p:sp>
        <p:sp>
          <p:nvSpPr>
            <p:cNvPr id="45" name="Line 45"/>
            <p:cNvSpPr/>
            <p:nvPr/>
          </p:nvSpPr>
          <p:spPr>
            <a:xfrm>
              <a:off x="9124950" y="3390900"/>
              <a:ext cx="2343150" cy="9525"/>
            </a:xfrm>
            <a:custGeom>
              <a:avLst/>
              <a:gdLst/>
              <a:ahLst/>
              <a:cxnLst/>
              <a:rect l="l" t="t" r="r" b="b"/>
              <a:pathLst>
                <a:path w="2343150" h="9525">
                  <a:moveTo>
                    <a:pt x="0" y="0"/>
                  </a:moveTo>
                  <a:lnTo>
                    <a:pt x="2343150" y="0"/>
                  </a:lnTo>
                </a:path>
              </a:pathLst>
            </a:custGeom>
            <a:noFill/>
            <a:ln w="9525">
              <a:solidFill>
                <a:srgbClr val="5F6170"/>
              </a:solidFill>
            </a:ln>
          </p:spPr>
        </p:sp>
        <p:sp>
          <p:nvSpPr>
            <p:cNvPr id="46" name="TextBox 46"/>
            <p:cNvSpPr txBox="1"/>
            <p:nvPr/>
          </p:nvSpPr>
          <p:spPr>
            <a:xfrm>
              <a:off x="9112568" y="3628549"/>
              <a:ext cx="1303150" cy="198120"/>
            </a:xfrm>
            <a:prstGeom prst="rect">
              <a:avLst/>
            </a:prstGeom>
            <a:noFill/>
            <a:ln>
              <a:noFill/>
            </a:ln>
          </p:spPr>
          <p:txBody>
            <a:bodyPr wrap="none" lIns="0" tIns="0" rIns="0" bIns="0" anchor="t" anchorCtr="0">
              <a:spAutoFit/>
            </a:bodyPr>
            <a:lstStyle/>
            <a:p>
              <a:pPr algn="l"/>
              <a:r>
                <a:rPr lang="en-US" sz="975" b="1" dirty="0">
                  <a:solidFill>
                    <a:srgbClr val="A78BFA"/>
                  </a:solidFill>
                  <a:latin typeface="Arial"/>
                  <a:ea typeface="Microsoft YaHei"/>
                  <a:cs typeface="Arial"/>
                </a:rPr>
                <a:t>FIRST WORKFLOWS</a:t>
              </a:r>
            </a:p>
          </p:txBody>
        </p:sp>
        <p:sp>
          <p:nvSpPr>
            <p:cNvPr id="47" name="TextBox 47"/>
            <p:cNvSpPr txBox="1"/>
            <p:nvPr/>
          </p:nvSpPr>
          <p:spPr>
            <a:xfrm>
              <a:off x="9110662" y="3936206"/>
              <a:ext cx="2098834" cy="228600"/>
            </a:xfrm>
            <a:prstGeom prst="rect">
              <a:avLst/>
            </a:prstGeom>
            <a:noFill/>
            <a:ln>
              <a:noFill/>
            </a:ln>
          </p:spPr>
          <p:txBody>
            <a:bodyPr wrap="none" lIns="0" tIns="0" rIns="0" bIns="0" anchor="t" anchorCtr="0">
              <a:spAutoFit/>
            </a:bodyPr>
            <a:lstStyle/>
            <a:p>
              <a:pPr algn="l"/>
              <a:r>
                <a:rPr lang="en-US" sz="1125" dirty="0">
                  <a:solidFill>
                    <a:srgbClr val="DDDDE7"/>
                  </a:solidFill>
                  <a:latin typeface="Arial"/>
                  <a:ea typeface="Microsoft YaHei"/>
                  <a:cs typeface="Arial"/>
                </a:rPr>
                <a:t>• Billing and subscriptions</a:t>
              </a:r>
            </a:p>
          </p:txBody>
        </p:sp>
        <p:sp>
          <p:nvSpPr>
            <p:cNvPr id="48" name="TextBox 48"/>
            <p:cNvSpPr txBox="1"/>
            <p:nvPr/>
          </p:nvSpPr>
          <p:spPr>
            <a:xfrm>
              <a:off x="9110662" y="4221956"/>
              <a:ext cx="2024896" cy="228600"/>
            </a:xfrm>
            <a:prstGeom prst="rect">
              <a:avLst/>
            </a:prstGeom>
            <a:noFill/>
            <a:ln>
              <a:noFill/>
            </a:ln>
          </p:spPr>
          <p:txBody>
            <a:bodyPr wrap="none" lIns="0" tIns="0" rIns="0" bIns="0" anchor="t" anchorCtr="0">
              <a:spAutoFit/>
            </a:bodyPr>
            <a:lstStyle/>
            <a:p>
              <a:pPr algn="l"/>
              <a:r>
                <a:rPr lang="en-US" sz="1125" dirty="0">
                  <a:solidFill>
                    <a:srgbClr val="DDDDE7"/>
                  </a:solidFill>
                  <a:latin typeface="Arial"/>
                  <a:ea typeface="Microsoft YaHei"/>
                  <a:cs typeface="Arial"/>
                </a:rPr>
                <a:t>• Access and permissions</a:t>
              </a:r>
            </a:p>
          </p:txBody>
        </p:sp>
        <p:sp>
          <p:nvSpPr>
            <p:cNvPr id="49" name="TextBox 49"/>
            <p:cNvSpPr txBox="1"/>
            <p:nvPr/>
          </p:nvSpPr>
          <p:spPr>
            <a:xfrm>
              <a:off x="9110662" y="4507706"/>
              <a:ext cx="2205633" cy="228600"/>
            </a:xfrm>
            <a:prstGeom prst="rect">
              <a:avLst/>
            </a:prstGeom>
            <a:noFill/>
            <a:ln>
              <a:noFill/>
            </a:ln>
          </p:spPr>
          <p:txBody>
            <a:bodyPr wrap="none" lIns="0" tIns="0" rIns="0" bIns="0" anchor="t" anchorCtr="0">
              <a:spAutoFit/>
            </a:bodyPr>
            <a:lstStyle/>
            <a:p>
              <a:pPr algn="l"/>
              <a:r>
                <a:rPr lang="en-US" sz="1125" dirty="0">
                  <a:solidFill>
                    <a:srgbClr val="DDDDE7"/>
                  </a:solidFill>
                  <a:latin typeface="Arial"/>
                  <a:ea typeface="Microsoft YaHei"/>
                  <a:cs typeface="Arial"/>
                </a:rPr>
                <a:t>• Onboarding configuration</a:t>
              </a:r>
            </a:p>
          </p:txBody>
        </p:sp>
        <p:sp>
          <p:nvSpPr>
            <p:cNvPr id="50" name="TextBox 50"/>
            <p:cNvSpPr txBox="1"/>
            <p:nvPr/>
          </p:nvSpPr>
          <p:spPr>
            <a:xfrm>
              <a:off x="9110662" y="4793456"/>
              <a:ext cx="2402800" cy="228600"/>
            </a:xfrm>
            <a:prstGeom prst="rect">
              <a:avLst/>
            </a:prstGeom>
            <a:noFill/>
            <a:ln>
              <a:noFill/>
            </a:ln>
          </p:spPr>
          <p:txBody>
            <a:bodyPr wrap="none" lIns="0" tIns="0" rIns="0" bIns="0" anchor="t" anchorCtr="0">
              <a:spAutoFit/>
            </a:bodyPr>
            <a:lstStyle/>
            <a:p>
              <a:pPr algn="l"/>
              <a:r>
                <a:rPr lang="en-US" sz="1125" dirty="0">
                  <a:solidFill>
                    <a:srgbClr val="DDDDE7"/>
                  </a:solidFill>
                  <a:latin typeface="Arial"/>
                  <a:ea typeface="Microsoft YaHei"/>
                  <a:cs typeface="Arial"/>
                </a:rPr>
                <a:t>• Integration troubleshooting</a:t>
              </a:r>
            </a:p>
          </p:txBody>
        </p:sp>
        <p:sp>
          <p:nvSpPr>
            <p:cNvPr id="51" name="Rectangle 51"/>
            <p:cNvSpPr/>
            <p:nvPr/>
          </p:nvSpPr>
          <p:spPr>
            <a:xfrm>
              <a:off x="9124950" y="5238750"/>
              <a:ext cx="2343150" cy="361950"/>
            </a:xfrm>
            <a:prstGeom prst="roundRect">
              <a:avLst>
                <a:gd name="adj" fmla="val 50000"/>
              </a:avLst>
            </a:prstGeom>
            <a:solidFill>
              <a:srgbClr val="6C5CE7"/>
            </a:solidFill>
            <a:ln>
              <a:noFill/>
            </a:ln>
          </p:spPr>
        </p:sp>
        <p:sp>
          <p:nvSpPr>
            <p:cNvPr id="52" name="TextBox 52"/>
            <p:cNvSpPr txBox="1"/>
            <p:nvPr/>
          </p:nvSpPr>
          <p:spPr>
            <a:xfrm>
              <a:off x="9194849" y="5378291"/>
              <a:ext cx="2203353" cy="167640"/>
            </a:xfrm>
            <a:prstGeom prst="rect">
              <a:avLst/>
            </a:prstGeom>
            <a:noFill/>
            <a:ln>
              <a:noFill/>
            </a:ln>
          </p:spPr>
          <p:txBody>
            <a:bodyPr wrap="none" lIns="0" tIns="0" rIns="0" bIns="0" anchor="t" anchorCtr="0">
              <a:spAutoFit/>
            </a:bodyPr>
            <a:lstStyle/>
            <a:p>
              <a:pPr algn="ctr"/>
              <a:r>
                <a:rPr lang="en-US" sz="825" b="1" dirty="0">
                  <a:solidFill>
                    <a:srgbClr val="FFFFFF"/>
                  </a:solidFill>
                  <a:latin typeface="Arial"/>
                  <a:ea typeface="Microsoft YaHei"/>
                  <a:cs typeface="Arial"/>
                </a:rPr>
                <a:t>HYPOTHESIS · NOT VALIDATED DEMAND</a:t>
              </a:r>
            </a:p>
          </p:txBody>
        </p:sp>
      </p:grpSp>
      <p:grpSp>
        <p:nvGrpSpPr>
          <p:cNvPr id="57" name="Group 57"/>
          <p:cNvGrpSpPr/>
          <p:nvPr/>
        </p:nvGrpSpPr>
        <p:grpSpPr>
          <a:xfrm>
            <a:off x="447675" y="6496050"/>
            <a:ext cx="11296650" cy="204788"/>
            <a:chOff x="447675" y="6496050"/>
            <a:chExt cx="11296650" cy="204788"/>
          </a:xfrm>
        </p:grpSpPr>
        <p:sp>
          <p:nvSpPr>
            <p:cNvPr id="54" name="Rectangle 54"/>
            <p:cNvSpPr/>
            <p:nvPr/>
          </p:nvSpPr>
          <p:spPr>
            <a:xfrm>
              <a:off x="457200" y="6496050"/>
              <a:ext cx="11277600" cy="190500"/>
            </a:xfrm>
            <a:prstGeom prst="rect">
              <a:avLst/>
            </a:prstGeom>
            <a:noFill/>
            <a:ln>
              <a:noFill/>
            </a:ln>
          </p:spPr>
        </p:sp>
        <p:sp>
          <p:nvSpPr>
            <p:cNvPr id="55" name="TextBox 55"/>
            <p:cNvSpPr txBox="1"/>
            <p:nvPr/>
          </p:nvSpPr>
          <p:spPr>
            <a:xfrm>
              <a:off x="447675" y="6548438"/>
              <a:ext cx="5348049"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ANALYSIS · Opportunity placement reflects buyer value, competitive pressure and execution burden</a:t>
              </a:r>
            </a:p>
          </p:txBody>
        </p:sp>
        <p:sp>
          <p:nvSpPr>
            <p:cNvPr id="56" name="TextBox 56"/>
            <p:cNvSpPr txBox="1"/>
            <p:nvPr/>
          </p:nvSpPr>
          <p:spPr>
            <a:xfrm>
              <a:off x="11385709" y="6548438"/>
              <a:ext cx="358616"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08 / 12</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Rectangle 3"/>
            <p:cNvSpPr/>
            <p:nvPr/>
          </p:nvSpPr>
          <p:spPr>
            <a:xfrm>
              <a:off x="0" y="0"/>
              <a:ext cx="12192000" cy="66675"/>
            </a:xfrm>
            <a:prstGeom prst="rect">
              <a:avLst/>
            </a:prstGeom>
            <a:solidFill>
              <a:srgbClr val="6C5CE7"/>
            </a:solidFill>
            <a:ln>
              <a:noFill/>
            </a:ln>
          </p:spPr>
        </p:sp>
      </p:grpSp>
      <p:grpSp>
        <p:nvGrpSpPr>
          <p:cNvPr id="8" name="Group 8"/>
          <p:cNvGrpSpPr/>
          <p:nvPr/>
        </p:nvGrpSpPr>
        <p:grpSpPr>
          <a:xfrm>
            <a:off x="425768" y="266700"/>
            <a:ext cx="14011233" cy="864394"/>
            <a:chOff x="425768" y="266700"/>
            <a:chExt cx="14011233" cy="864394"/>
          </a:xfrm>
        </p:grpSpPr>
        <p:sp>
          <p:nvSpPr>
            <p:cNvPr id="5" name="Rectangle 5"/>
            <p:cNvSpPr/>
            <p:nvPr/>
          </p:nvSpPr>
          <p:spPr>
            <a:xfrm>
              <a:off x="457200" y="266700"/>
              <a:ext cx="11277600" cy="838200"/>
            </a:xfrm>
            <a:prstGeom prst="rect">
              <a:avLst/>
            </a:prstGeom>
            <a:noFill/>
            <a:ln>
              <a:noFill/>
            </a:ln>
          </p:spPr>
        </p:sp>
        <p:sp>
          <p:nvSpPr>
            <p:cNvPr id="6" name="TextBox 6"/>
            <p:cNvSpPr txBox="1"/>
            <p:nvPr/>
          </p:nvSpPr>
          <p:spPr>
            <a:xfrm>
              <a:off x="445770" y="417195"/>
              <a:ext cx="1955101"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CAPABILITIES REQUIRED TO WIN</a:t>
              </a:r>
            </a:p>
          </p:txBody>
        </p:sp>
        <p:sp>
          <p:nvSpPr>
            <p:cNvPr id="7" name="TextBox 7"/>
            <p:cNvSpPr txBox="1"/>
            <p:nvPr/>
          </p:nvSpPr>
          <p:spPr>
            <a:xfrm>
              <a:off x="425768" y="628174"/>
              <a:ext cx="14011233" cy="502920"/>
            </a:xfrm>
            <a:prstGeom prst="rect">
              <a:avLst/>
            </a:prstGeom>
            <a:noFill/>
            <a:ln>
              <a:noFill/>
            </a:ln>
          </p:spPr>
          <p:txBody>
            <a:bodyPr wrap="none" lIns="0" tIns="0" rIns="0" bIns="0" anchor="t" anchorCtr="0">
              <a:spAutoFit/>
            </a:bodyPr>
            <a:lstStyle/>
            <a:p>
              <a:pPr algn="l"/>
              <a:r>
                <a:rPr lang="en-US" sz="2475" b="1" dirty="0">
                  <a:solidFill>
                    <a:srgbClr val="19191F"/>
                  </a:solidFill>
                  <a:latin typeface="Arial"/>
                  <a:ea typeface="Microsoft YaHei"/>
                  <a:cs typeface="Arial"/>
                </a:rPr>
                <a:t>The moat is safe workflow execution and evaluation—not the chat interface</a:t>
              </a:r>
            </a:p>
          </p:txBody>
        </p:sp>
      </p:grpSp>
      <p:grpSp>
        <p:nvGrpSpPr>
          <p:cNvPr id="18" name="Group 18"/>
          <p:cNvGrpSpPr/>
          <p:nvPr/>
        </p:nvGrpSpPr>
        <p:grpSpPr>
          <a:xfrm>
            <a:off x="457200" y="1238250"/>
            <a:ext cx="9715500" cy="1162050"/>
            <a:chOff x="457200" y="1238250"/>
            <a:chExt cx="9715500" cy="1162050"/>
          </a:xfrm>
        </p:grpSpPr>
        <p:sp>
          <p:nvSpPr>
            <p:cNvPr id="9" name="Rectangle 9"/>
            <p:cNvSpPr/>
            <p:nvPr/>
          </p:nvSpPr>
          <p:spPr>
            <a:xfrm>
              <a:off x="457200" y="1238250"/>
              <a:ext cx="9715500" cy="1162050"/>
            </a:xfrm>
            <a:prstGeom prst="roundRect">
              <a:avLst>
                <a:gd name="adj" fmla="val 13115"/>
              </a:avLst>
            </a:prstGeom>
            <a:solidFill>
              <a:srgbClr val="FFFFFF"/>
            </a:solidFill>
            <a:ln>
              <a:noFill/>
            </a:ln>
          </p:spPr>
        </p:sp>
        <p:sp>
          <p:nvSpPr>
            <p:cNvPr id="10" name="Rectangle 10"/>
            <p:cNvSpPr/>
            <p:nvPr/>
          </p:nvSpPr>
          <p:spPr>
            <a:xfrm>
              <a:off x="457200" y="1238250"/>
              <a:ext cx="95250" cy="1162050"/>
            </a:xfrm>
            <a:prstGeom prst="roundRect">
              <a:avLst>
                <a:gd name="adj" fmla="val 50000"/>
              </a:avLst>
            </a:prstGeom>
            <a:solidFill>
              <a:srgbClr val="6C5CE7"/>
            </a:solidFill>
            <a:ln>
              <a:noFill/>
            </a:ln>
          </p:spPr>
        </p:sp>
        <p:sp>
          <p:nvSpPr>
            <p:cNvPr id="11" name="TextBox 11"/>
            <p:cNvSpPr txBox="1"/>
            <p:nvPr/>
          </p:nvSpPr>
          <p:spPr>
            <a:xfrm>
              <a:off x="750570" y="1436370"/>
              <a:ext cx="1023485"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01 · EXPERIENCE</a:t>
              </a:r>
            </a:p>
          </p:txBody>
        </p:sp>
        <p:sp>
          <p:nvSpPr>
            <p:cNvPr id="12" name="TextBox 12"/>
            <p:cNvSpPr txBox="1"/>
            <p:nvPr/>
          </p:nvSpPr>
          <p:spPr>
            <a:xfrm>
              <a:off x="742950" y="1704975"/>
              <a:ext cx="2395895"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Cross-channel intake</a:t>
              </a:r>
            </a:p>
          </p:txBody>
        </p:sp>
        <p:sp>
          <p:nvSpPr>
            <p:cNvPr id="13" name="TextBox 13"/>
            <p:cNvSpPr txBox="1"/>
            <p:nvPr/>
          </p:nvSpPr>
          <p:spPr>
            <a:xfrm>
              <a:off x="748665" y="2020252"/>
              <a:ext cx="2718006"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Identity disclosure · intent capture</a:t>
              </a:r>
            </a:p>
          </p:txBody>
        </p:sp>
        <p:sp>
          <p:nvSpPr>
            <p:cNvPr id="14" name="TextBox 14"/>
            <p:cNvSpPr txBox="1"/>
            <p:nvPr/>
          </p:nvSpPr>
          <p:spPr>
            <a:xfrm>
              <a:off x="3886200" y="1704975"/>
              <a:ext cx="2200370"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Continuous handoff</a:t>
              </a:r>
            </a:p>
          </p:txBody>
        </p:sp>
        <p:sp>
          <p:nvSpPr>
            <p:cNvPr id="15" name="TextBox 15"/>
            <p:cNvSpPr txBox="1"/>
            <p:nvPr/>
          </p:nvSpPr>
          <p:spPr>
            <a:xfrm>
              <a:off x="3891915" y="2020252"/>
              <a:ext cx="2856024"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History · steps · recommended action</a:t>
              </a:r>
            </a:p>
          </p:txBody>
        </p:sp>
        <p:sp>
          <p:nvSpPr>
            <p:cNvPr id="16" name="TextBox 16"/>
            <p:cNvSpPr txBox="1"/>
            <p:nvPr/>
          </p:nvSpPr>
          <p:spPr>
            <a:xfrm>
              <a:off x="7219950" y="1704975"/>
              <a:ext cx="2119860"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Operator controls</a:t>
              </a:r>
            </a:p>
          </p:txBody>
        </p:sp>
        <p:sp>
          <p:nvSpPr>
            <p:cNvPr id="17" name="TextBox 17"/>
            <p:cNvSpPr txBox="1"/>
            <p:nvPr/>
          </p:nvSpPr>
          <p:spPr>
            <a:xfrm>
              <a:off x="7225665" y="2020252"/>
              <a:ext cx="1897570"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Limits · pause · override</a:t>
              </a:r>
            </a:p>
          </p:txBody>
        </p:sp>
      </p:grpSp>
      <p:grpSp>
        <p:nvGrpSpPr>
          <p:cNvPr id="28" name="Group 28"/>
          <p:cNvGrpSpPr/>
          <p:nvPr/>
        </p:nvGrpSpPr>
        <p:grpSpPr>
          <a:xfrm>
            <a:off x="457200" y="2571750"/>
            <a:ext cx="9715500" cy="1162050"/>
            <a:chOff x="457200" y="2571750"/>
            <a:chExt cx="9715500" cy="1162050"/>
          </a:xfrm>
        </p:grpSpPr>
        <p:sp>
          <p:nvSpPr>
            <p:cNvPr id="19" name="Rectangle 19"/>
            <p:cNvSpPr/>
            <p:nvPr/>
          </p:nvSpPr>
          <p:spPr>
            <a:xfrm>
              <a:off x="457200" y="2571750"/>
              <a:ext cx="9715500" cy="1162050"/>
            </a:xfrm>
            <a:prstGeom prst="roundRect">
              <a:avLst>
                <a:gd name="adj" fmla="val 13115"/>
              </a:avLst>
            </a:prstGeom>
            <a:solidFill>
              <a:srgbClr val="FFFFFF"/>
            </a:solidFill>
            <a:ln>
              <a:noFill/>
            </a:ln>
          </p:spPr>
        </p:sp>
        <p:sp>
          <p:nvSpPr>
            <p:cNvPr id="20" name="Rectangle 20"/>
            <p:cNvSpPr/>
            <p:nvPr/>
          </p:nvSpPr>
          <p:spPr>
            <a:xfrm>
              <a:off x="457200" y="2571750"/>
              <a:ext cx="95250" cy="1162050"/>
            </a:xfrm>
            <a:prstGeom prst="roundRect">
              <a:avLst>
                <a:gd name="adj" fmla="val 50000"/>
              </a:avLst>
            </a:prstGeom>
            <a:solidFill>
              <a:srgbClr val="4F46E5"/>
            </a:solidFill>
            <a:ln>
              <a:noFill/>
            </a:ln>
          </p:spPr>
        </p:sp>
        <p:sp>
          <p:nvSpPr>
            <p:cNvPr id="21" name="TextBox 21"/>
            <p:cNvSpPr txBox="1"/>
            <p:nvPr/>
          </p:nvSpPr>
          <p:spPr>
            <a:xfrm>
              <a:off x="750570" y="2769870"/>
              <a:ext cx="1340925" cy="182880"/>
            </a:xfrm>
            <a:prstGeom prst="rect">
              <a:avLst/>
            </a:prstGeom>
            <a:noFill/>
            <a:ln>
              <a:noFill/>
            </a:ln>
          </p:spPr>
          <p:txBody>
            <a:bodyPr wrap="none" lIns="0" tIns="0" rIns="0" bIns="0" anchor="t" anchorCtr="0">
              <a:spAutoFit/>
            </a:bodyPr>
            <a:lstStyle/>
            <a:p>
              <a:pPr algn="l"/>
              <a:r>
                <a:rPr lang="en-US" sz="900" b="1" dirty="0">
                  <a:solidFill>
                    <a:srgbClr val="4F46E5"/>
                  </a:solidFill>
                  <a:latin typeface="Arial"/>
                  <a:ea typeface="Microsoft YaHei"/>
                  <a:cs typeface="Arial"/>
                </a:rPr>
                <a:t>02 · ORCHESTRATION</a:t>
              </a:r>
            </a:p>
          </p:txBody>
        </p:sp>
        <p:sp>
          <p:nvSpPr>
            <p:cNvPr id="22" name="TextBox 22"/>
            <p:cNvSpPr txBox="1"/>
            <p:nvPr/>
          </p:nvSpPr>
          <p:spPr>
            <a:xfrm>
              <a:off x="742950" y="3038475"/>
              <a:ext cx="2522410"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Identity + permissions</a:t>
              </a:r>
            </a:p>
          </p:txBody>
        </p:sp>
        <p:sp>
          <p:nvSpPr>
            <p:cNvPr id="23" name="TextBox 23"/>
            <p:cNvSpPr txBox="1"/>
            <p:nvPr/>
          </p:nvSpPr>
          <p:spPr>
            <a:xfrm>
              <a:off x="748665" y="3353752"/>
              <a:ext cx="2066258"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Authenticate before action</a:t>
              </a:r>
            </a:p>
          </p:txBody>
        </p:sp>
        <p:sp>
          <p:nvSpPr>
            <p:cNvPr id="24" name="TextBox 24"/>
            <p:cNvSpPr txBox="1"/>
            <p:nvPr/>
          </p:nvSpPr>
          <p:spPr>
            <a:xfrm>
              <a:off x="3886200" y="3038475"/>
              <a:ext cx="1452777"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Policy engine</a:t>
              </a:r>
            </a:p>
          </p:txBody>
        </p:sp>
        <p:sp>
          <p:nvSpPr>
            <p:cNvPr id="25" name="TextBox 25"/>
            <p:cNvSpPr txBox="1"/>
            <p:nvPr/>
          </p:nvSpPr>
          <p:spPr>
            <a:xfrm>
              <a:off x="3891915" y="3353752"/>
              <a:ext cx="2472642"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Autonomous · confirm · escalate</a:t>
              </a:r>
            </a:p>
          </p:txBody>
        </p:sp>
        <p:sp>
          <p:nvSpPr>
            <p:cNvPr id="26" name="TextBox 26"/>
            <p:cNvSpPr txBox="1"/>
            <p:nvPr/>
          </p:nvSpPr>
          <p:spPr>
            <a:xfrm>
              <a:off x="7219950" y="3038475"/>
              <a:ext cx="1510284"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Action engine</a:t>
              </a:r>
            </a:p>
          </p:txBody>
        </p:sp>
        <p:sp>
          <p:nvSpPr>
            <p:cNvPr id="27" name="TextBox 27"/>
            <p:cNvSpPr txBox="1"/>
            <p:nvPr/>
          </p:nvSpPr>
          <p:spPr>
            <a:xfrm>
              <a:off x="7225665" y="3353752"/>
              <a:ext cx="2480310"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Execute and verify system state</a:t>
              </a:r>
            </a:p>
          </p:txBody>
        </p:sp>
      </p:grpSp>
      <p:grpSp>
        <p:nvGrpSpPr>
          <p:cNvPr id="38" name="Group 38"/>
          <p:cNvGrpSpPr/>
          <p:nvPr/>
        </p:nvGrpSpPr>
        <p:grpSpPr>
          <a:xfrm>
            <a:off x="457200" y="3905250"/>
            <a:ext cx="9715500" cy="1162050"/>
            <a:chOff x="457200" y="3905250"/>
            <a:chExt cx="9715500" cy="1162050"/>
          </a:xfrm>
        </p:grpSpPr>
        <p:sp>
          <p:nvSpPr>
            <p:cNvPr id="29" name="Rectangle 29"/>
            <p:cNvSpPr/>
            <p:nvPr/>
          </p:nvSpPr>
          <p:spPr>
            <a:xfrm>
              <a:off x="457200" y="3905250"/>
              <a:ext cx="9715500" cy="1162050"/>
            </a:xfrm>
            <a:prstGeom prst="roundRect">
              <a:avLst>
                <a:gd name="adj" fmla="val 13115"/>
              </a:avLst>
            </a:prstGeom>
            <a:solidFill>
              <a:srgbClr val="FFFFFF"/>
            </a:solidFill>
            <a:ln>
              <a:noFill/>
            </a:ln>
          </p:spPr>
        </p:sp>
        <p:sp>
          <p:nvSpPr>
            <p:cNvPr id="30" name="Rectangle 30"/>
            <p:cNvSpPr/>
            <p:nvPr/>
          </p:nvSpPr>
          <p:spPr>
            <a:xfrm>
              <a:off x="457200" y="3905250"/>
              <a:ext cx="95250" cy="1162050"/>
            </a:xfrm>
            <a:prstGeom prst="roundRect">
              <a:avLst>
                <a:gd name="adj" fmla="val 50000"/>
              </a:avLst>
            </a:prstGeom>
            <a:solidFill>
              <a:srgbClr val="18A875"/>
            </a:solidFill>
            <a:ln>
              <a:noFill/>
            </a:ln>
          </p:spPr>
        </p:sp>
        <p:sp>
          <p:nvSpPr>
            <p:cNvPr id="31" name="TextBox 31"/>
            <p:cNvSpPr txBox="1"/>
            <p:nvPr/>
          </p:nvSpPr>
          <p:spPr>
            <a:xfrm>
              <a:off x="750570" y="4103370"/>
              <a:ext cx="1623860" cy="182880"/>
            </a:xfrm>
            <a:prstGeom prst="rect">
              <a:avLst/>
            </a:prstGeom>
            <a:noFill/>
            <a:ln>
              <a:noFill/>
            </a:ln>
          </p:spPr>
          <p:txBody>
            <a:bodyPr wrap="none" lIns="0" tIns="0" rIns="0" bIns="0" anchor="t" anchorCtr="0">
              <a:spAutoFit/>
            </a:bodyPr>
            <a:lstStyle/>
            <a:p>
              <a:pPr algn="l"/>
              <a:r>
                <a:rPr lang="en-US" sz="900" b="1" dirty="0">
                  <a:solidFill>
                    <a:srgbClr val="18A875"/>
                  </a:solidFill>
                  <a:latin typeface="Arial"/>
                  <a:ea typeface="Microsoft YaHei"/>
                  <a:cs typeface="Arial"/>
                </a:rPr>
                <a:t>03 · TRUST &amp; EVALUATION</a:t>
              </a:r>
            </a:p>
          </p:txBody>
        </p:sp>
        <p:sp>
          <p:nvSpPr>
            <p:cNvPr id="32" name="TextBox 32"/>
            <p:cNvSpPr txBox="1"/>
            <p:nvPr/>
          </p:nvSpPr>
          <p:spPr>
            <a:xfrm>
              <a:off x="742950" y="4371975"/>
              <a:ext cx="1579293"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Evidence trail</a:t>
              </a:r>
            </a:p>
          </p:txBody>
        </p:sp>
        <p:sp>
          <p:nvSpPr>
            <p:cNvPr id="33" name="TextBox 33"/>
            <p:cNvSpPr txBox="1"/>
            <p:nvPr/>
          </p:nvSpPr>
          <p:spPr>
            <a:xfrm>
              <a:off x="748665" y="4687252"/>
              <a:ext cx="2250281"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Sources · tool calls · changes</a:t>
              </a:r>
            </a:p>
          </p:txBody>
        </p:sp>
        <p:sp>
          <p:nvSpPr>
            <p:cNvPr id="34" name="TextBox 34"/>
            <p:cNvSpPr txBox="1"/>
            <p:nvPr/>
          </p:nvSpPr>
          <p:spPr>
            <a:xfrm>
              <a:off x="3886200" y="4371975"/>
              <a:ext cx="2131362"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Quality operations</a:t>
              </a:r>
            </a:p>
          </p:txBody>
        </p:sp>
        <p:sp>
          <p:nvSpPr>
            <p:cNvPr id="35" name="TextBox 35"/>
            <p:cNvSpPr txBox="1"/>
            <p:nvPr/>
          </p:nvSpPr>
          <p:spPr>
            <a:xfrm>
              <a:off x="3891915" y="4687252"/>
              <a:ext cx="2695003"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Replay · QA · harmful-action alerts</a:t>
              </a:r>
            </a:p>
          </p:txBody>
        </p:sp>
        <p:sp>
          <p:nvSpPr>
            <p:cNvPr id="36" name="TextBox 36"/>
            <p:cNvSpPr txBox="1"/>
            <p:nvPr/>
          </p:nvSpPr>
          <p:spPr>
            <a:xfrm>
              <a:off x="7219950" y="4371975"/>
              <a:ext cx="2430399"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Outcome verification</a:t>
              </a:r>
            </a:p>
          </p:txBody>
        </p:sp>
        <p:sp>
          <p:nvSpPr>
            <p:cNvPr id="37" name="TextBox 37"/>
            <p:cNvSpPr txBox="1"/>
            <p:nvPr/>
          </p:nvSpPr>
          <p:spPr>
            <a:xfrm>
              <a:off x="7225665" y="4687252"/>
              <a:ext cx="2357628" cy="213360"/>
            </a:xfrm>
            <a:prstGeom prst="rect">
              <a:avLst/>
            </a:prstGeom>
            <a:noFill/>
            <a:ln>
              <a:noFill/>
            </a:ln>
          </p:spPr>
          <p:txBody>
            <a:bodyPr wrap="none" lIns="0" tIns="0" rIns="0" bIns="0" anchor="t" anchorCtr="0">
              <a:spAutoFit/>
            </a:bodyPr>
            <a:lstStyle/>
            <a:p>
              <a:pPr algn="l"/>
              <a:r>
                <a:rPr lang="en-US" sz="1050" dirty="0">
                  <a:solidFill>
                    <a:srgbClr val="5F6170"/>
                  </a:solidFill>
                  <a:latin typeface="Arial"/>
                  <a:ea typeface="Microsoft YaHei"/>
                  <a:cs typeface="Arial"/>
                </a:rPr>
                <a:t>Completion · re-contact · CSAT</a:t>
              </a:r>
            </a:p>
          </p:txBody>
        </p:sp>
      </p:grpSp>
      <p:grpSp>
        <p:nvGrpSpPr>
          <p:cNvPr id="51" name="Group 51"/>
          <p:cNvGrpSpPr/>
          <p:nvPr/>
        </p:nvGrpSpPr>
        <p:grpSpPr>
          <a:xfrm>
            <a:off x="10382250" y="1238250"/>
            <a:ext cx="1352550" cy="3829050"/>
            <a:chOff x="10382250" y="1238250"/>
            <a:chExt cx="1352550" cy="3829050"/>
          </a:xfrm>
        </p:grpSpPr>
        <p:sp>
          <p:nvSpPr>
            <p:cNvPr id="39" name="Rectangle 39"/>
            <p:cNvSpPr/>
            <p:nvPr/>
          </p:nvSpPr>
          <p:spPr>
            <a:xfrm>
              <a:off x="10382250" y="1238250"/>
              <a:ext cx="1352550" cy="3829050"/>
            </a:xfrm>
            <a:prstGeom prst="roundRect">
              <a:avLst>
                <a:gd name="adj" fmla="val 12676"/>
              </a:avLst>
            </a:prstGeom>
            <a:solidFill>
              <a:srgbClr val="17171C"/>
            </a:solidFill>
            <a:ln>
              <a:noFill/>
            </a:ln>
          </p:spPr>
        </p:sp>
        <p:grpSp>
          <p:nvGrpSpPr>
            <p:cNvPr id="43" name="Group 43"/>
            <p:cNvGrpSpPr/>
            <p:nvPr/>
          </p:nvGrpSpPr>
          <p:grpSpPr>
            <a:xfrm>
              <a:off x="10887075" y="1657350"/>
              <a:ext cx="342900" cy="342900"/>
              <a:chOff x="10887075" y="1657350"/>
              <a:chExt cx="342900" cy="342900"/>
            </a:xfrm>
          </p:grpSpPr>
          <p:sp>
            <p:nvSpPr>
              <p:cNvPr id="40" name="Freeform 40"/>
              <p:cNvSpPr/>
              <p:nvPr/>
            </p:nvSpPr>
            <p:spPr>
              <a:xfrm>
                <a:off x="11039475" y="1809750"/>
                <a:ext cx="38100" cy="38100"/>
              </a:xfrm>
              <a:custGeom>
                <a:avLst/>
                <a:gdLst/>
                <a:ahLst/>
                <a:cxnLst/>
                <a:rect l="l" t="t" r="r" b="b"/>
                <a:pathLst>
                  <a:path w="38100" h="38100">
                    <a:moveTo>
                      <a:pt x="0" y="19050"/>
                    </a:moveTo>
                    <a:cubicBezTo>
                      <a:pt x="0" y="29571"/>
                      <a:pt x="8529" y="38100"/>
                      <a:pt x="19050" y="38100"/>
                    </a:cubicBezTo>
                    <a:cubicBezTo>
                      <a:pt x="29571" y="38100"/>
                      <a:pt x="38100" y="29571"/>
                      <a:pt x="38100" y="19050"/>
                    </a:cubicBezTo>
                    <a:cubicBezTo>
                      <a:pt x="38100" y="8529"/>
                      <a:pt x="29571" y="0"/>
                      <a:pt x="19050" y="0"/>
                    </a:cubicBezTo>
                    <a:cubicBezTo>
                      <a:pt x="8529" y="0"/>
                      <a:pt x="0" y="8529"/>
                      <a:pt x="0" y="19050"/>
                    </a:cubicBezTo>
                  </a:path>
                </a:pathLst>
              </a:custGeom>
              <a:noFill/>
              <a:ln w="19050">
                <a:solidFill>
                  <a:srgbClr val="A78BFA"/>
                </a:solidFill>
              </a:ln>
            </p:spPr>
          </p:sp>
          <p:sp>
            <p:nvSpPr>
              <p:cNvPr id="41" name="Freeform 41"/>
              <p:cNvSpPr/>
              <p:nvPr/>
            </p:nvSpPr>
            <p:spPr>
              <a:xfrm>
                <a:off x="10963275" y="1733550"/>
                <a:ext cx="190500" cy="190500"/>
              </a:xfrm>
              <a:custGeom>
                <a:avLst/>
                <a:gdLst/>
                <a:ahLst/>
                <a:cxnLst/>
                <a:rect l="l" t="t" r="r" b="b"/>
                <a:pathLst>
                  <a:path w="190500" h="190500">
                    <a:moveTo>
                      <a:pt x="0" y="95250"/>
                    </a:moveTo>
                    <a:cubicBezTo>
                      <a:pt x="0" y="147855"/>
                      <a:pt x="42645" y="190500"/>
                      <a:pt x="95250" y="190500"/>
                    </a:cubicBezTo>
                    <a:cubicBezTo>
                      <a:pt x="147855" y="190500"/>
                      <a:pt x="190500" y="147855"/>
                      <a:pt x="190500" y="95250"/>
                    </a:cubicBezTo>
                    <a:cubicBezTo>
                      <a:pt x="190500" y="42645"/>
                      <a:pt x="147855" y="0"/>
                      <a:pt x="95250" y="0"/>
                    </a:cubicBezTo>
                    <a:cubicBezTo>
                      <a:pt x="42645" y="0"/>
                      <a:pt x="0" y="42645"/>
                      <a:pt x="0" y="95250"/>
                    </a:cubicBezTo>
                  </a:path>
                </a:pathLst>
              </a:custGeom>
              <a:noFill/>
              <a:ln w="19050">
                <a:solidFill>
                  <a:srgbClr val="A78BFA"/>
                </a:solidFill>
              </a:ln>
            </p:spPr>
          </p:sp>
          <p:sp>
            <p:nvSpPr>
              <p:cNvPr id="42" name="Freeform 42"/>
              <p:cNvSpPr/>
              <p:nvPr/>
            </p:nvSpPr>
            <p:spPr>
              <a:xfrm>
                <a:off x="10887075" y="1657350"/>
                <a:ext cx="342900" cy="342900"/>
              </a:xfrm>
              <a:custGeom>
                <a:avLst/>
                <a:gdLst/>
                <a:ahLst/>
                <a:cxnLst/>
                <a:rect l="l" t="t" r="r" b="b"/>
                <a:pathLst>
                  <a:path w="342900" h="342900">
                    <a:moveTo>
                      <a:pt x="0" y="171450"/>
                    </a:moveTo>
                    <a:cubicBezTo>
                      <a:pt x="0" y="266139"/>
                      <a:pt x="76761" y="342900"/>
                      <a:pt x="171450" y="342900"/>
                    </a:cubicBezTo>
                    <a:cubicBezTo>
                      <a:pt x="266139" y="342900"/>
                      <a:pt x="342900" y="266139"/>
                      <a:pt x="342900" y="171450"/>
                    </a:cubicBezTo>
                    <a:cubicBezTo>
                      <a:pt x="342900" y="76761"/>
                      <a:pt x="266139" y="0"/>
                      <a:pt x="171450" y="0"/>
                    </a:cubicBezTo>
                    <a:cubicBezTo>
                      <a:pt x="76761" y="0"/>
                      <a:pt x="0" y="76761"/>
                      <a:pt x="0" y="171450"/>
                    </a:cubicBezTo>
                  </a:path>
                </a:pathLst>
              </a:custGeom>
              <a:noFill/>
              <a:ln w="19050">
                <a:solidFill>
                  <a:srgbClr val="A78BFA"/>
                </a:solidFill>
              </a:ln>
            </p:spPr>
          </p:sp>
        </p:grpSp>
        <p:sp>
          <p:nvSpPr>
            <p:cNvPr id="44" name="TextBox 44"/>
            <p:cNvSpPr txBox="1"/>
            <p:nvPr/>
          </p:nvSpPr>
          <p:spPr>
            <a:xfrm>
              <a:off x="10805565" y="2322195"/>
              <a:ext cx="505920" cy="182880"/>
            </a:xfrm>
            <a:prstGeom prst="rect">
              <a:avLst/>
            </a:prstGeom>
            <a:noFill/>
            <a:ln>
              <a:noFill/>
            </a:ln>
          </p:spPr>
          <p:txBody>
            <a:bodyPr wrap="none" lIns="0" tIns="0" rIns="0" bIns="0" anchor="t" anchorCtr="0">
              <a:spAutoFit/>
            </a:bodyPr>
            <a:lstStyle/>
            <a:p>
              <a:pPr algn="ctr"/>
              <a:r>
                <a:rPr lang="en-US" sz="900" b="1" dirty="0">
                  <a:solidFill>
                    <a:srgbClr val="A78BFA"/>
                  </a:solidFill>
                  <a:latin typeface="Arial"/>
                  <a:ea typeface="Microsoft YaHei"/>
                  <a:cs typeface="Arial"/>
                </a:rPr>
                <a:t>OUTPUT</a:t>
              </a:r>
            </a:p>
          </p:txBody>
        </p:sp>
        <p:sp>
          <p:nvSpPr>
            <p:cNvPr id="45" name="TextBox 45"/>
            <p:cNvSpPr txBox="1"/>
            <p:nvPr/>
          </p:nvSpPr>
          <p:spPr>
            <a:xfrm>
              <a:off x="10520778" y="2709386"/>
              <a:ext cx="1075494" cy="350520"/>
            </a:xfrm>
            <a:prstGeom prst="rect">
              <a:avLst/>
            </a:prstGeom>
            <a:noFill/>
            <a:ln>
              <a:noFill/>
            </a:ln>
          </p:spPr>
          <p:txBody>
            <a:bodyPr wrap="none" lIns="0" tIns="0" rIns="0" bIns="0" anchor="t" anchorCtr="0">
              <a:spAutoFit/>
            </a:bodyPr>
            <a:lstStyle/>
            <a:p>
              <a:pPr algn="ctr"/>
              <a:r>
                <a:rPr lang="en-US" sz="1725" b="1" dirty="0">
                  <a:solidFill>
                    <a:srgbClr val="FFFFFF"/>
                  </a:solidFill>
                  <a:latin typeface="Arial"/>
                  <a:ea typeface="Microsoft YaHei"/>
                  <a:cs typeface="Arial"/>
                </a:rPr>
                <a:t>Verified</a:t>
              </a:r>
            </a:p>
          </p:txBody>
        </p:sp>
        <p:sp>
          <p:nvSpPr>
            <p:cNvPr id="46" name="TextBox 46"/>
            <p:cNvSpPr txBox="1"/>
            <p:nvPr/>
          </p:nvSpPr>
          <p:spPr>
            <a:xfrm>
              <a:off x="10560458" y="2995136"/>
              <a:ext cx="996134" cy="350520"/>
            </a:xfrm>
            <a:prstGeom prst="rect">
              <a:avLst/>
            </a:prstGeom>
            <a:noFill/>
            <a:ln>
              <a:noFill/>
            </a:ln>
          </p:spPr>
          <p:txBody>
            <a:bodyPr wrap="none" lIns="0" tIns="0" rIns="0" bIns="0" anchor="t" anchorCtr="0">
              <a:spAutoFit/>
            </a:bodyPr>
            <a:lstStyle/>
            <a:p>
              <a:pPr algn="ctr"/>
              <a:r>
                <a:rPr lang="en-US" sz="1725" b="1" dirty="0">
                  <a:solidFill>
                    <a:srgbClr val="FFFFFF"/>
                  </a:solidFill>
                  <a:latin typeface="Arial"/>
                  <a:ea typeface="Microsoft YaHei"/>
                  <a:cs typeface="Arial"/>
                </a:rPr>
                <a:t>service</a:t>
              </a:r>
            </a:p>
          </p:txBody>
        </p:sp>
        <p:sp>
          <p:nvSpPr>
            <p:cNvPr id="47" name="TextBox 47"/>
            <p:cNvSpPr txBox="1"/>
            <p:nvPr/>
          </p:nvSpPr>
          <p:spPr>
            <a:xfrm>
              <a:off x="10500938" y="3280886"/>
              <a:ext cx="1115174" cy="350520"/>
            </a:xfrm>
            <a:prstGeom prst="rect">
              <a:avLst/>
            </a:prstGeom>
            <a:noFill/>
            <a:ln>
              <a:noFill/>
            </a:ln>
          </p:spPr>
          <p:txBody>
            <a:bodyPr wrap="none" lIns="0" tIns="0" rIns="0" bIns="0" anchor="t" anchorCtr="0">
              <a:spAutoFit/>
            </a:bodyPr>
            <a:lstStyle/>
            <a:p>
              <a:pPr algn="ctr"/>
              <a:r>
                <a:rPr lang="en-US" sz="1725" b="1" dirty="0">
                  <a:solidFill>
                    <a:srgbClr val="FFFFFF"/>
                  </a:solidFill>
                  <a:latin typeface="Arial"/>
                  <a:ea typeface="Microsoft YaHei"/>
                  <a:cs typeface="Arial"/>
                </a:rPr>
                <a:t>outcome</a:t>
              </a:r>
            </a:p>
          </p:txBody>
        </p:sp>
        <p:sp>
          <p:nvSpPr>
            <p:cNvPr id="48" name="TextBox 48"/>
            <p:cNvSpPr txBox="1"/>
            <p:nvPr/>
          </p:nvSpPr>
          <p:spPr>
            <a:xfrm>
              <a:off x="10754630" y="3998595"/>
              <a:ext cx="607790" cy="182880"/>
            </a:xfrm>
            <a:prstGeom prst="rect">
              <a:avLst/>
            </a:prstGeom>
            <a:noFill/>
            <a:ln>
              <a:noFill/>
            </a:ln>
          </p:spPr>
          <p:txBody>
            <a:bodyPr wrap="none" lIns="0" tIns="0" rIns="0" bIns="0" anchor="t" anchorCtr="0">
              <a:spAutoFit/>
            </a:bodyPr>
            <a:lstStyle/>
            <a:p>
              <a:pPr algn="ctr"/>
              <a:r>
                <a:rPr lang="en-US" sz="900" dirty="0">
                  <a:solidFill>
                    <a:srgbClr val="DDDDE7"/>
                  </a:solidFill>
                  <a:latin typeface="Arial"/>
                  <a:ea typeface="Microsoft YaHei"/>
                  <a:cs typeface="Arial"/>
                </a:rPr>
                <a:t>Auditable</a:t>
              </a:r>
            </a:p>
          </p:txBody>
        </p:sp>
        <p:sp>
          <p:nvSpPr>
            <p:cNvPr id="49" name="TextBox 49"/>
            <p:cNvSpPr txBox="1"/>
            <p:nvPr/>
          </p:nvSpPr>
          <p:spPr>
            <a:xfrm>
              <a:off x="10702052" y="4198620"/>
              <a:ext cx="712946" cy="182880"/>
            </a:xfrm>
            <a:prstGeom prst="rect">
              <a:avLst/>
            </a:prstGeom>
            <a:noFill/>
            <a:ln>
              <a:noFill/>
            </a:ln>
          </p:spPr>
          <p:txBody>
            <a:bodyPr wrap="none" lIns="0" tIns="0" rIns="0" bIns="0" anchor="t" anchorCtr="0">
              <a:spAutoFit/>
            </a:bodyPr>
            <a:lstStyle/>
            <a:p>
              <a:pPr algn="ctr"/>
              <a:r>
                <a:rPr lang="en-US" sz="900" dirty="0">
                  <a:solidFill>
                    <a:srgbClr val="DDDDE7"/>
                  </a:solidFill>
                  <a:latin typeface="Arial"/>
                  <a:ea typeface="Microsoft YaHei"/>
                  <a:cs typeface="Arial"/>
                </a:rPr>
                <a:t>Repeatable</a:t>
              </a:r>
            </a:p>
          </p:txBody>
        </p:sp>
        <p:sp>
          <p:nvSpPr>
            <p:cNvPr id="50" name="TextBox 50"/>
            <p:cNvSpPr txBox="1"/>
            <p:nvPr/>
          </p:nvSpPr>
          <p:spPr>
            <a:xfrm>
              <a:off x="10465451" y="4398645"/>
              <a:ext cx="1186148" cy="182880"/>
            </a:xfrm>
            <a:prstGeom prst="rect">
              <a:avLst/>
            </a:prstGeom>
            <a:noFill/>
            <a:ln>
              <a:noFill/>
            </a:ln>
          </p:spPr>
          <p:txBody>
            <a:bodyPr wrap="none" lIns="0" tIns="0" rIns="0" bIns="0" anchor="t" anchorCtr="0">
              <a:spAutoFit/>
            </a:bodyPr>
            <a:lstStyle/>
            <a:p>
              <a:pPr algn="ctr"/>
              <a:r>
                <a:rPr lang="en-US" sz="900" dirty="0">
                  <a:solidFill>
                    <a:srgbClr val="DDDDE7"/>
                  </a:solidFill>
                  <a:latin typeface="Arial"/>
                  <a:ea typeface="Microsoft YaHei"/>
                  <a:cs typeface="Arial"/>
                </a:rPr>
                <a:t>Economically clear</a:t>
              </a:r>
            </a:p>
          </p:txBody>
        </p:sp>
      </p:grpSp>
      <p:grpSp>
        <p:nvGrpSpPr>
          <p:cNvPr id="59" name="Group 59"/>
          <p:cNvGrpSpPr/>
          <p:nvPr/>
        </p:nvGrpSpPr>
        <p:grpSpPr>
          <a:xfrm>
            <a:off x="457200" y="5257800"/>
            <a:ext cx="11277600" cy="876300"/>
            <a:chOff x="457200" y="5257800"/>
            <a:chExt cx="11277600" cy="876300"/>
          </a:xfrm>
        </p:grpSpPr>
        <p:sp>
          <p:nvSpPr>
            <p:cNvPr id="52" name="Rectangle 52"/>
            <p:cNvSpPr/>
            <p:nvPr/>
          </p:nvSpPr>
          <p:spPr>
            <a:xfrm>
              <a:off x="457200" y="5257800"/>
              <a:ext cx="11277600" cy="876300"/>
            </a:xfrm>
            <a:prstGeom prst="roundRect">
              <a:avLst>
                <a:gd name="adj" fmla="val 17391"/>
              </a:avLst>
            </a:prstGeom>
            <a:solidFill>
              <a:srgbClr val="EDE9FE"/>
            </a:solidFill>
            <a:ln>
              <a:noFill/>
            </a:ln>
          </p:spPr>
        </p:sp>
        <p:grpSp>
          <p:nvGrpSpPr>
            <p:cNvPr id="56" name="Group 56"/>
            <p:cNvGrpSpPr/>
            <p:nvPr/>
          </p:nvGrpSpPr>
          <p:grpSpPr>
            <a:xfrm>
              <a:off x="739775" y="5555456"/>
              <a:ext cx="215900" cy="242888"/>
              <a:chOff x="739775" y="5555456"/>
              <a:chExt cx="215900" cy="242888"/>
            </a:xfrm>
          </p:grpSpPr>
          <p:sp>
            <p:nvSpPr>
              <p:cNvPr id="53" name="Freeform 53"/>
              <p:cNvSpPr/>
              <p:nvPr/>
            </p:nvSpPr>
            <p:spPr>
              <a:xfrm>
                <a:off x="739775" y="5555456"/>
                <a:ext cx="215900" cy="80962"/>
              </a:xfrm>
              <a:custGeom>
                <a:avLst/>
                <a:gdLst/>
                <a:ahLst/>
                <a:cxnLst/>
                <a:rect l="l" t="t" r="r" b="b"/>
                <a:pathLst>
                  <a:path w="215900" h="80962">
                    <a:moveTo>
                      <a:pt x="0" y="40481"/>
                    </a:moveTo>
                    <a:cubicBezTo>
                      <a:pt x="0" y="62838"/>
                      <a:pt x="48331" y="80962"/>
                      <a:pt x="107950" y="80962"/>
                    </a:cubicBezTo>
                    <a:cubicBezTo>
                      <a:pt x="167569" y="80962"/>
                      <a:pt x="215900" y="62838"/>
                      <a:pt x="215900" y="40481"/>
                    </a:cubicBezTo>
                    <a:cubicBezTo>
                      <a:pt x="215900" y="18124"/>
                      <a:pt x="167569" y="0"/>
                      <a:pt x="107950" y="0"/>
                    </a:cubicBezTo>
                    <a:cubicBezTo>
                      <a:pt x="48331" y="0"/>
                      <a:pt x="0" y="18124"/>
                      <a:pt x="0" y="40481"/>
                    </a:cubicBezTo>
                  </a:path>
                </a:pathLst>
              </a:custGeom>
              <a:noFill/>
              <a:ln w="19050">
                <a:solidFill>
                  <a:srgbClr val="6C5CE7"/>
                </a:solidFill>
              </a:ln>
            </p:spPr>
          </p:sp>
          <p:sp>
            <p:nvSpPr>
              <p:cNvPr id="54" name="Freeform 54"/>
              <p:cNvSpPr/>
              <p:nvPr/>
            </p:nvSpPr>
            <p:spPr>
              <a:xfrm>
                <a:off x="739775" y="5595938"/>
                <a:ext cx="215900" cy="121444"/>
              </a:xfrm>
              <a:custGeom>
                <a:avLst/>
                <a:gdLst/>
                <a:ahLst/>
                <a:cxnLst/>
                <a:rect l="l" t="t" r="r" b="b"/>
                <a:pathLst>
                  <a:path w="215900" h="121444">
                    <a:moveTo>
                      <a:pt x="0" y="0"/>
                    </a:moveTo>
                    <a:lnTo>
                      <a:pt x="0" y="80962"/>
                    </a:lnTo>
                    <a:cubicBezTo>
                      <a:pt x="0" y="103320"/>
                      <a:pt x="48331" y="121444"/>
                      <a:pt x="107950" y="121444"/>
                    </a:cubicBezTo>
                    <a:cubicBezTo>
                      <a:pt x="167569" y="121444"/>
                      <a:pt x="215900" y="103320"/>
                      <a:pt x="215900" y="80962"/>
                    </a:cubicBezTo>
                    <a:lnTo>
                      <a:pt x="215900" y="0"/>
                    </a:lnTo>
                  </a:path>
                </a:pathLst>
              </a:custGeom>
              <a:noFill/>
              <a:ln w="19050">
                <a:solidFill>
                  <a:srgbClr val="6C5CE7"/>
                </a:solidFill>
              </a:ln>
            </p:spPr>
          </p:sp>
          <p:sp>
            <p:nvSpPr>
              <p:cNvPr id="55" name="Freeform 55"/>
              <p:cNvSpPr/>
              <p:nvPr/>
            </p:nvSpPr>
            <p:spPr>
              <a:xfrm>
                <a:off x="739775" y="5676900"/>
                <a:ext cx="215900" cy="121444"/>
              </a:xfrm>
              <a:custGeom>
                <a:avLst/>
                <a:gdLst/>
                <a:ahLst/>
                <a:cxnLst/>
                <a:rect l="l" t="t" r="r" b="b"/>
                <a:pathLst>
                  <a:path w="215900" h="121444">
                    <a:moveTo>
                      <a:pt x="0" y="0"/>
                    </a:moveTo>
                    <a:lnTo>
                      <a:pt x="0" y="80962"/>
                    </a:lnTo>
                    <a:cubicBezTo>
                      <a:pt x="0" y="103320"/>
                      <a:pt x="48331" y="121444"/>
                      <a:pt x="107950" y="121444"/>
                    </a:cubicBezTo>
                    <a:cubicBezTo>
                      <a:pt x="167569" y="121444"/>
                      <a:pt x="215900" y="103320"/>
                      <a:pt x="215900" y="80962"/>
                    </a:cubicBezTo>
                    <a:lnTo>
                      <a:pt x="215900" y="0"/>
                    </a:lnTo>
                  </a:path>
                </a:pathLst>
              </a:custGeom>
              <a:noFill/>
              <a:ln w="19050">
                <a:solidFill>
                  <a:srgbClr val="6C5CE7"/>
                </a:solidFill>
              </a:ln>
            </p:spPr>
          </p:sp>
        </p:grpSp>
        <p:sp>
          <p:nvSpPr>
            <p:cNvPr id="57" name="TextBox 57"/>
            <p:cNvSpPr txBox="1"/>
            <p:nvPr/>
          </p:nvSpPr>
          <p:spPr>
            <a:xfrm>
              <a:off x="1169670" y="5474970"/>
              <a:ext cx="1637662" cy="182880"/>
            </a:xfrm>
            <a:prstGeom prst="rect">
              <a:avLst/>
            </a:prstGeom>
            <a:noFill/>
            <a:ln>
              <a:noFill/>
            </a:ln>
          </p:spPr>
          <p:txBody>
            <a:bodyPr wrap="none" lIns="0" tIns="0" rIns="0" bIns="0" anchor="t" anchorCtr="0">
              <a:spAutoFit/>
            </a:bodyPr>
            <a:lstStyle/>
            <a:p>
              <a:pPr algn="l"/>
              <a:r>
                <a:rPr lang="en-US" sz="900" b="1" dirty="0">
                  <a:solidFill>
                    <a:srgbClr val="4F46E5"/>
                  </a:solidFill>
                  <a:latin typeface="Arial"/>
                  <a:ea typeface="Microsoft YaHei"/>
                  <a:cs typeface="Arial"/>
                </a:rPr>
                <a:t>INTEGRATION FOUNDATION</a:t>
              </a:r>
            </a:p>
          </p:txBody>
        </p:sp>
        <p:sp>
          <p:nvSpPr>
            <p:cNvPr id="58" name="TextBox 58"/>
            <p:cNvSpPr txBox="1"/>
            <p:nvPr/>
          </p:nvSpPr>
          <p:spPr>
            <a:xfrm>
              <a:off x="1165860" y="5747385"/>
              <a:ext cx="6618503" cy="243840"/>
            </a:xfrm>
            <a:prstGeom prst="rect">
              <a:avLst/>
            </a:prstGeom>
            <a:noFill/>
            <a:ln>
              <a:noFill/>
            </a:ln>
          </p:spPr>
          <p:txBody>
            <a:bodyPr wrap="none" lIns="0" tIns="0" rIns="0" bIns="0" anchor="t" anchorCtr="0">
              <a:spAutoFit/>
            </a:bodyPr>
            <a:lstStyle/>
            <a:p>
              <a:pPr algn="l"/>
              <a:r>
                <a:rPr lang="en-US" sz="1200" b="1" dirty="0">
                  <a:solidFill>
                    <a:srgbClr val="19191F"/>
                  </a:solidFill>
                  <a:latin typeface="Arial"/>
                  <a:ea typeface="Microsoft YaHei"/>
                  <a:cs typeface="Arial"/>
                </a:rPr>
                <a:t>Helpdesk · CRM · billing · identity · product telemetry · incident systems</a:t>
              </a:r>
            </a:p>
          </p:txBody>
        </p:sp>
      </p:grpSp>
      <p:grpSp>
        <p:nvGrpSpPr>
          <p:cNvPr id="63" name="Group 63"/>
          <p:cNvGrpSpPr/>
          <p:nvPr/>
        </p:nvGrpSpPr>
        <p:grpSpPr>
          <a:xfrm>
            <a:off x="447675" y="6496050"/>
            <a:ext cx="11296650" cy="204788"/>
            <a:chOff x="447675" y="6496050"/>
            <a:chExt cx="11296650" cy="204788"/>
          </a:xfrm>
        </p:grpSpPr>
        <p:sp>
          <p:nvSpPr>
            <p:cNvPr id="60" name="Rectangle 60"/>
            <p:cNvSpPr/>
            <p:nvPr/>
          </p:nvSpPr>
          <p:spPr>
            <a:xfrm>
              <a:off x="457200" y="6496050"/>
              <a:ext cx="11277600" cy="190500"/>
            </a:xfrm>
            <a:prstGeom prst="rect">
              <a:avLst/>
            </a:prstGeom>
            <a:noFill/>
            <a:ln>
              <a:noFill/>
            </a:ln>
          </p:spPr>
        </p:sp>
        <p:sp>
          <p:nvSpPr>
            <p:cNvPr id="61" name="TextBox 61"/>
            <p:cNvSpPr txBox="1"/>
            <p:nvPr/>
          </p:nvSpPr>
          <p:spPr>
            <a:xfrm>
              <a:off x="447675" y="6548438"/>
              <a:ext cx="4909899"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ANALYSIS · Capability architecture derived from buyer jobs and incumbent product baselines</a:t>
              </a:r>
            </a:p>
          </p:txBody>
        </p:sp>
        <p:sp>
          <p:nvSpPr>
            <p:cNvPr id="62" name="TextBox 62"/>
            <p:cNvSpPr txBox="1"/>
            <p:nvPr/>
          </p:nvSpPr>
          <p:spPr>
            <a:xfrm>
              <a:off x="11385709" y="6548438"/>
              <a:ext cx="358616"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09 / 12</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Rectangle 3"/>
            <p:cNvSpPr/>
            <p:nvPr/>
          </p:nvSpPr>
          <p:spPr>
            <a:xfrm>
              <a:off x="0" y="0"/>
              <a:ext cx="12192000" cy="66675"/>
            </a:xfrm>
            <a:prstGeom prst="rect">
              <a:avLst/>
            </a:prstGeom>
            <a:solidFill>
              <a:srgbClr val="6C5CE7"/>
            </a:solidFill>
            <a:ln>
              <a:noFill/>
            </a:ln>
          </p:spPr>
        </p:sp>
      </p:grpSp>
      <p:grpSp>
        <p:nvGrpSpPr>
          <p:cNvPr id="8" name="Group 8"/>
          <p:cNvGrpSpPr/>
          <p:nvPr/>
        </p:nvGrpSpPr>
        <p:grpSpPr>
          <a:xfrm>
            <a:off x="424815" y="266700"/>
            <a:ext cx="11309985" cy="871538"/>
            <a:chOff x="424815" y="266700"/>
            <a:chExt cx="11309985" cy="871538"/>
          </a:xfrm>
        </p:grpSpPr>
        <p:sp>
          <p:nvSpPr>
            <p:cNvPr id="5" name="Rectangle 5"/>
            <p:cNvSpPr/>
            <p:nvPr/>
          </p:nvSpPr>
          <p:spPr>
            <a:xfrm>
              <a:off x="457200" y="266700"/>
              <a:ext cx="11277600" cy="838200"/>
            </a:xfrm>
            <a:prstGeom prst="rect">
              <a:avLst/>
            </a:prstGeom>
            <a:noFill/>
            <a:ln>
              <a:noFill/>
            </a:ln>
          </p:spPr>
        </p:sp>
        <p:sp>
          <p:nvSpPr>
            <p:cNvPr id="6" name="TextBox 6"/>
            <p:cNvSpPr txBox="1"/>
            <p:nvPr/>
          </p:nvSpPr>
          <p:spPr>
            <a:xfrm>
              <a:off x="445770" y="417195"/>
              <a:ext cx="1078692"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ENTRY SEQUENCE</a:t>
              </a:r>
            </a:p>
          </p:txBody>
        </p:sp>
        <p:sp>
          <p:nvSpPr>
            <p:cNvPr id="7" name="TextBox 7"/>
            <p:cNvSpPr txBox="1"/>
            <p:nvPr/>
          </p:nvSpPr>
          <p:spPr>
            <a:xfrm>
              <a:off x="424815" y="620078"/>
              <a:ext cx="10720852" cy="518160"/>
            </a:xfrm>
            <a:prstGeom prst="rect">
              <a:avLst/>
            </a:prstGeom>
            <a:noFill/>
            <a:ln>
              <a:noFill/>
            </a:ln>
          </p:spPr>
          <p:txBody>
            <a:bodyPr wrap="none" lIns="0" tIns="0" rIns="0" bIns="0" anchor="t" anchorCtr="0">
              <a:spAutoFit/>
            </a:bodyPr>
            <a:lstStyle/>
            <a:p>
              <a:pPr algn="l"/>
              <a:r>
                <a:rPr lang="en-US" sz="2550" b="1" dirty="0">
                  <a:solidFill>
                    <a:srgbClr val="19191F"/>
                  </a:solidFill>
                  <a:latin typeface="Arial"/>
                  <a:ea typeface="Microsoft YaHei"/>
                  <a:cs typeface="Arial"/>
                </a:rPr>
                <a:t>Fund discovery first; earn the right to build a platform</a:t>
              </a:r>
            </a:p>
          </p:txBody>
        </p:sp>
      </p:grpSp>
      <p:grpSp>
        <p:nvGrpSpPr>
          <p:cNvPr id="28" name="Group 28"/>
          <p:cNvGrpSpPr/>
          <p:nvPr/>
        </p:nvGrpSpPr>
        <p:grpSpPr>
          <a:xfrm>
            <a:off x="1038225" y="1238250"/>
            <a:ext cx="5229225" cy="4733925"/>
            <a:chOff x="1038225" y="1238250"/>
            <a:chExt cx="5229225" cy="4733925"/>
          </a:xfrm>
        </p:grpSpPr>
        <p:sp>
          <p:nvSpPr>
            <p:cNvPr id="9" name="Line 9"/>
            <p:cNvSpPr/>
            <p:nvPr/>
          </p:nvSpPr>
          <p:spPr>
            <a:xfrm>
              <a:off x="1200150" y="1428750"/>
              <a:ext cx="9525" cy="4381500"/>
            </a:xfrm>
            <a:custGeom>
              <a:avLst/>
              <a:gdLst/>
              <a:ahLst/>
              <a:cxnLst/>
              <a:rect l="l" t="t" r="r" b="b"/>
              <a:pathLst>
                <a:path w="9525" h="4381500">
                  <a:moveTo>
                    <a:pt x="0" y="0"/>
                  </a:moveTo>
                  <a:lnTo>
                    <a:pt x="0" y="4381500"/>
                  </a:lnTo>
                </a:path>
              </a:pathLst>
            </a:custGeom>
            <a:noFill/>
            <a:ln w="47625">
              <a:solidFill>
                <a:srgbClr val="DDDDE7"/>
              </a:solidFill>
            </a:ln>
          </p:spPr>
        </p:sp>
        <p:sp>
          <p:nvSpPr>
            <p:cNvPr id="10" name="Line 10"/>
            <p:cNvSpPr/>
            <p:nvPr/>
          </p:nvSpPr>
          <p:spPr>
            <a:xfrm>
              <a:off x="1200150" y="1428750"/>
              <a:ext cx="9525" cy="1219200"/>
            </a:xfrm>
            <a:custGeom>
              <a:avLst/>
              <a:gdLst/>
              <a:ahLst/>
              <a:cxnLst/>
              <a:rect l="l" t="t" r="r" b="b"/>
              <a:pathLst>
                <a:path w="9525" h="1219200">
                  <a:moveTo>
                    <a:pt x="0" y="0"/>
                  </a:moveTo>
                  <a:lnTo>
                    <a:pt x="0" y="1219200"/>
                  </a:lnTo>
                </a:path>
              </a:pathLst>
            </a:custGeom>
            <a:noFill/>
            <a:ln w="47625">
              <a:solidFill>
                <a:srgbClr val="6C5CE7"/>
              </a:solidFill>
            </a:ln>
          </p:spPr>
        </p:sp>
        <p:sp>
          <p:nvSpPr>
            <p:cNvPr id="11" name="Ellipse 11"/>
            <p:cNvSpPr/>
            <p:nvPr/>
          </p:nvSpPr>
          <p:spPr>
            <a:xfrm>
              <a:off x="1038225" y="1457325"/>
              <a:ext cx="323850" cy="323850"/>
            </a:xfrm>
            <a:prstGeom prst="ellipse">
              <a:avLst/>
            </a:prstGeom>
            <a:solidFill>
              <a:srgbClr val="6C5CE7"/>
            </a:solidFill>
            <a:ln>
              <a:noFill/>
            </a:ln>
          </p:spPr>
        </p:sp>
        <p:sp>
          <p:nvSpPr>
            <p:cNvPr id="12" name="Ellipse 12"/>
            <p:cNvSpPr/>
            <p:nvPr/>
          </p:nvSpPr>
          <p:spPr>
            <a:xfrm>
              <a:off x="1038225" y="2743200"/>
              <a:ext cx="323850" cy="323850"/>
            </a:xfrm>
            <a:prstGeom prst="ellipse">
              <a:avLst/>
            </a:prstGeom>
            <a:solidFill>
              <a:srgbClr val="4F46E5"/>
            </a:solidFill>
            <a:ln>
              <a:noFill/>
            </a:ln>
          </p:spPr>
        </p:sp>
        <p:sp>
          <p:nvSpPr>
            <p:cNvPr id="13" name="Ellipse 13"/>
            <p:cNvSpPr/>
            <p:nvPr/>
          </p:nvSpPr>
          <p:spPr>
            <a:xfrm>
              <a:off x="1038225" y="4029075"/>
              <a:ext cx="323850" cy="323850"/>
            </a:xfrm>
            <a:prstGeom prst="ellipse">
              <a:avLst/>
            </a:prstGeom>
            <a:solidFill>
              <a:srgbClr val="F7F7FA"/>
            </a:solidFill>
            <a:ln w="38100">
              <a:solidFill>
                <a:srgbClr val="8E90A0"/>
              </a:solidFill>
            </a:ln>
          </p:spPr>
        </p:sp>
        <p:sp>
          <p:nvSpPr>
            <p:cNvPr id="14" name="Ellipse 14"/>
            <p:cNvSpPr/>
            <p:nvPr/>
          </p:nvSpPr>
          <p:spPr>
            <a:xfrm>
              <a:off x="1038225" y="5314950"/>
              <a:ext cx="323850" cy="323850"/>
            </a:xfrm>
            <a:prstGeom prst="ellipse">
              <a:avLst/>
            </a:prstGeom>
            <a:solidFill>
              <a:srgbClr val="F7F7FA"/>
            </a:solidFill>
            <a:ln w="38100">
              <a:solidFill>
                <a:srgbClr val="8E90A0"/>
              </a:solidFill>
            </a:ln>
          </p:spPr>
        </p:sp>
        <p:sp>
          <p:nvSpPr>
            <p:cNvPr id="15" name="Rectangle 15"/>
            <p:cNvSpPr/>
            <p:nvPr/>
          </p:nvSpPr>
          <p:spPr>
            <a:xfrm>
              <a:off x="1581150" y="1238250"/>
              <a:ext cx="4686300" cy="876300"/>
            </a:xfrm>
            <a:prstGeom prst="roundRect">
              <a:avLst>
                <a:gd name="adj" fmla="val 15217"/>
              </a:avLst>
            </a:prstGeom>
            <a:solidFill>
              <a:srgbClr val="FFFFFF"/>
            </a:solidFill>
            <a:ln>
              <a:noFill/>
            </a:ln>
          </p:spPr>
        </p:sp>
        <p:sp>
          <p:nvSpPr>
            <p:cNvPr id="16" name="TextBox 16"/>
            <p:cNvSpPr txBox="1"/>
            <p:nvPr/>
          </p:nvSpPr>
          <p:spPr>
            <a:xfrm>
              <a:off x="1798320" y="1407795"/>
              <a:ext cx="1140800"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NOW · DISCOVERY</a:t>
              </a:r>
            </a:p>
          </p:txBody>
        </p:sp>
        <p:sp>
          <p:nvSpPr>
            <p:cNvPr id="17" name="TextBox 17"/>
            <p:cNvSpPr txBox="1"/>
            <p:nvPr/>
          </p:nvSpPr>
          <p:spPr>
            <a:xfrm>
              <a:off x="1791652" y="1636871"/>
              <a:ext cx="4155435" cy="289560"/>
            </a:xfrm>
            <a:prstGeom prst="rect">
              <a:avLst/>
            </a:prstGeom>
            <a:noFill/>
            <a:ln>
              <a:noFill/>
            </a:ln>
          </p:spPr>
          <p:txBody>
            <a:bodyPr wrap="none" lIns="0" tIns="0" rIns="0" bIns="0" anchor="t" anchorCtr="0">
              <a:spAutoFit/>
            </a:bodyPr>
            <a:lstStyle/>
            <a:p>
              <a:pPr algn="l"/>
              <a:r>
                <a:rPr lang="en-US" sz="1425" b="1" dirty="0">
                  <a:solidFill>
                    <a:srgbClr val="19191F"/>
                  </a:solidFill>
                  <a:latin typeface="Arial"/>
                  <a:ea typeface="Microsoft YaHei"/>
                  <a:cs typeface="Arial"/>
                </a:rPr>
                <a:t>1 ICP · 2 workflows · 3 design partners</a:t>
              </a:r>
            </a:p>
          </p:txBody>
        </p:sp>
        <p:sp>
          <p:nvSpPr>
            <p:cNvPr id="18" name="Rectangle 18"/>
            <p:cNvSpPr/>
            <p:nvPr/>
          </p:nvSpPr>
          <p:spPr>
            <a:xfrm>
              <a:off x="1581150" y="2524125"/>
              <a:ext cx="4686300" cy="876300"/>
            </a:xfrm>
            <a:prstGeom prst="roundRect">
              <a:avLst>
                <a:gd name="adj" fmla="val 15217"/>
              </a:avLst>
            </a:prstGeom>
            <a:solidFill>
              <a:srgbClr val="FFFFFF"/>
            </a:solidFill>
            <a:ln>
              <a:noFill/>
            </a:ln>
          </p:spPr>
        </p:sp>
        <p:sp>
          <p:nvSpPr>
            <p:cNvPr id="19" name="TextBox 19"/>
            <p:cNvSpPr txBox="1"/>
            <p:nvPr/>
          </p:nvSpPr>
          <p:spPr>
            <a:xfrm>
              <a:off x="1798320" y="2693670"/>
              <a:ext cx="1361627" cy="182880"/>
            </a:xfrm>
            <a:prstGeom prst="rect">
              <a:avLst/>
            </a:prstGeom>
            <a:noFill/>
            <a:ln>
              <a:noFill/>
            </a:ln>
          </p:spPr>
          <p:txBody>
            <a:bodyPr wrap="none" lIns="0" tIns="0" rIns="0" bIns="0" anchor="t" anchorCtr="0">
              <a:spAutoFit/>
            </a:bodyPr>
            <a:lstStyle/>
            <a:p>
              <a:pPr algn="l"/>
              <a:r>
                <a:rPr lang="en-US" sz="900" b="1" dirty="0">
                  <a:solidFill>
                    <a:srgbClr val="4F46E5"/>
                  </a:solidFill>
                  <a:latin typeface="Arial"/>
                  <a:ea typeface="Microsoft YaHei"/>
                  <a:cs typeface="Arial"/>
                </a:rPr>
                <a:t>PILOT · LIVE TRAFFIC</a:t>
              </a:r>
            </a:p>
          </p:txBody>
        </p:sp>
        <p:sp>
          <p:nvSpPr>
            <p:cNvPr id="20" name="TextBox 20"/>
            <p:cNvSpPr txBox="1"/>
            <p:nvPr/>
          </p:nvSpPr>
          <p:spPr>
            <a:xfrm>
              <a:off x="1793558" y="2862739"/>
              <a:ext cx="2104944" cy="259080"/>
            </a:xfrm>
            <a:prstGeom prst="rect">
              <a:avLst/>
            </a:prstGeom>
            <a:noFill/>
            <a:ln>
              <a:noFill/>
            </a:ln>
          </p:spPr>
          <p:txBody>
            <a:bodyPr wrap="none" lIns="0" tIns="0" rIns="0" bIns="0" anchor="t" anchorCtr="0">
              <a:spAutoFit/>
            </a:bodyPr>
            <a:lstStyle/>
            <a:p>
              <a:pPr algn="l"/>
              <a:r>
                <a:rPr lang="en-US" sz="1275" b="1" dirty="0">
                  <a:solidFill>
                    <a:srgbClr val="19191F"/>
                  </a:solidFill>
                  <a:latin typeface="Arial"/>
                  <a:ea typeface="Microsoft YaHei"/>
                  <a:cs typeface="Arial"/>
                </a:rPr>
                <a:t>Production in ≤14 days</a:t>
              </a:r>
            </a:p>
          </p:txBody>
        </p:sp>
        <p:sp>
          <p:nvSpPr>
            <p:cNvPr id="21" name="TextBox 21"/>
            <p:cNvSpPr txBox="1"/>
            <p:nvPr/>
          </p:nvSpPr>
          <p:spPr>
            <a:xfrm>
              <a:off x="1793558" y="3072289"/>
              <a:ext cx="2359126" cy="259080"/>
            </a:xfrm>
            <a:prstGeom prst="rect">
              <a:avLst/>
            </a:prstGeom>
            <a:noFill/>
            <a:ln>
              <a:noFill/>
            </a:ln>
          </p:spPr>
          <p:txBody>
            <a:bodyPr wrap="none" lIns="0" tIns="0" rIns="0" bIns="0" anchor="t" anchorCtr="0">
              <a:spAutoFit/>
            </a:bodyPr>
            <a:lstStyle/>
            <a:p>
              <a:pPr algn="l"/>
              <a:r>
                <a:rPr lang="en-US" sz="1275" b="1" dirty="0">
                  <a:solidFill>
                    <a:srgbClr val="19191F"/>
                  </a:solidFill>
                  <a:latin typeface="Arial"/>
                  <a:ea typeface="Microsoft YaHei"/>
                  <a:cs typeface="Arial"/>
                </a:rPr>
                <a:t>Controlled write actions</a:t>
              </a:r>
            </a:p>
          </p:txBody>
        </p:sp>
        <p:sp>
          <p:nvSpPr>
            <p:cNvPr id="22" name="Rectangle 22"/>
            <p:cNvSpPr/>
            <p:nvPr/>
          </p:nvSpPr>
          <p:spPr>
            <a:xfrm>
              <a:off x="1581150" y="3810000"/>
              <a:ext cx="4686300" cy="876300"/>
            </a:xfrm>
            <a:prstGeom prst="roundRect">
              <a:avLst>
                <a:gd name="adj" fmla="val 15217"/>
              </a:avLst>
            </a:prstGeom>
            <a:solidFill>
              <a:srgbClr val="FFFFFF"/>
            </a:solidFill>
            <a:ln>
              <a:noFill/>
            </a:ln>
          </p:spPr>
        </p:sp>
        <p:sp>
          <p:nvSpPr>
            <p:cNvPr id="23" name="TextBox 23"/>
            <p:cNvSpPr txBox="1"/>
            <p:nvPr/>
          </p:nvSpPr>
          <p:spPr>
            <a:xfrm>
              <a:off x="1798320" y="3979545"/>
              <a:ext cx="1665265" cy="182880"/>
            </a:xfrm>
            <a:prstGeom prst="rect">
              <a:avLst/>
            </a:prstGeom>
            <a:noFill/>
            <a:ln>
              <a:noFill/>
            </a:ln>
          </p:spPr>
          <p:txBody>
            <a:bodyPr wrap="none" lIns="0" tIns="0" rIns="0" bIns="0" anchor="t" anchorCtr="0">
              <a:spAutoFit/>
            </a:bodyPr>
            <a:lstStyle/>
            <a:p>
              <a:pPr algn="l"/>
              <a:r>
                <a:rPr lang="en-US" sz="900" b="1" dirty="0">
                  <a:solidFill>
                    <a:srgbClr val="5F6170"/>
                  </a:solidFill>
                  <a:latin typeface="Arial"/>
                  <a:ea typeface="Microsoft YaHei"/>
                  <a:cs typeface="Arial"/>
                </a:rPr>
                <a:t>NEXT · PROVE ECONOMICS</a:t>
              </a:r>
            </a:p>
          </p:txBody>
        </p:sp>
        <p:sp>
          <p:nvSpPr>
            <p:cNvPr id="24" name="TextBox 24"/>
            <p:cNvSpPr txBox="1"/>
            <p:nvPr/>
          </p:nvSpPr>
          <p:spPr>
            <a:xfrm>
              <a:off x="1793558" y="4224814"/>
              <a:ext cx="4265489" cy="259080"/>
            </a:xfrm>
            <a:prstGeom prst="rect">
              <a:avLst/>
            </a:prstGeom>
            <a:noFill/>
            <a:ln>
              <a:noFill/>
            </a:ln>
          </p:spPr>
          <p:txBody>
            <a:bodyPr wrap="none" lIns="0" tIns="0" rIns="0" bIns="0" anchor="t" anchorCtr="0">
              <a:spAutoFit/>
            </a:bodyPr>
            <a:lstStyle/>
            <a:p>
              <a:pPr algn="l"/>
              <a:r>
                <a:rPr lang="en-US" sz="1275" b="1" dirty="0">
                  <a:solidFill>
                    <a:srgbClr val="19191F"/>
                  </a:solidFill>
                  <a:latin typeface="Arial"/>
                  <a:ea typeface="Microsoft YaHei"/>
                  <a:cs typeface="Arial"/>
                </a:rPr>
                <a:t>Completion · satisfaction · predictable cost</a:t>
              </a:r>
            </a:p>
          </p:txBody>
        </p:sp>
        <p:sp>
          <p:nvSpPr>
            <p:cNvPr id="25" name="Rectangle 25"/>
            <p:cNvSpPr/>
            <p:nvPr/>
          </p:nvSpPr>
          <p:spPr>
            <a:xfrm>
              <a:off x="1581150" y="5095875"/>
              <a:ext cx="4686300" cy="876300"/>
            </a:xfrm>
            <a:prstGeom prst="roundRect">
              <a:avLst>
                <a:gd name="adj" fmla="val 15217"/>
              </a:avLst>
            </a:prstGeom>
            <a:solidFill>
              <a:srgbClr val="FFFFFF"/>
            </a:solidFill>
            <a:ln>
              <a:noFill/>
            </a:ln>
          </p:spPr>
        </p:sp>
        <p:sp>
          <p:nvSpPr>
            <p:cNvPr id="26" name="TextBox 26"/>
            <p:cNvSpPr txBox="1"/>
            <p:nvPr/>
          </p:nvSpPr>
          <p:spPr>
            <a:xfrm>
              <a:off x="1798320" y="5265420"/>
              <a:ext cx="1016584" cy="182880"/>
            </a:xfrm>
            <a:prstGeom prst="rect">
              <a:avLst/>
            </a:prstGeom>
            <a:noFill/>
            <a:ln>
              <a:noFill/>
            </a:ln>
          </p:spPr>
          <p:txBody>
            <a:bodyPr wrap="none" lIns="0" tIns="0" rIns="0" bIns="0" anchor="t" anchorCtr="0">
              <a:spAutoFit/>
            </a:bodyPr>
            <a:lstStyle/>
            <a:p>
              <a:pPr algn="l"/>
              <a:r>
                <a:rPr lang="en-US" sz="900" b="1" dirty="0">
                  <a:solidFill>
                    <a:srgbClr val="5F6170"/>
                  </a:solidFill>
                  <a:latin typeface="Arial"/>
                  <a:ea typeface="Microsoft YaHei"/>
                  <a:cs typeface="Arial"/>
                </a:rPr>
                <a:t>LATER · EXPAND</a:t>
              </a:r>
            </a:p>
          </p:txBody>
        </p:sp>
        <p:sp>
          <p:nvSpPr>
            <p:cNvPr id="27" name="TextBox 27"/>
            <p:cNvSpPr txBox="1"/>
            <p:nvPr/>
          </p:nvSpPr>
          <p:spPr>
            <a:xfrm>
              <a:off x="1791652" y="5494496"/>
              <a:ext cx="4363036" cy="289560"/>
            </a:xfrm>
            <a:prstGeom prst="rect">
              <a:avLst/>
            </a:prstGeom>
            <a:noFill/>
            <a:ln>
              <a:noFill/>
            </a:ln>
          </p:spPr>
          <p:txBody>
            <a:bodyPr wrap="none" lIns="0" tIns="0" rIns="0" bIns="0" anchor="t" anchorCtr="0">
              <a:spAutoFit/>
            </a:bodyPr>
            <a:lstStyle/>
            <a:p>
              <a:pPr algn="l"/>
              <a:r>
                <a:rPr lang="en-US" sz="1425" b="1" dirty="0">
                  <a:solidFill>
                    <a:srgbClr val="19191F"/>
                  </a:solidFill>
                  <a:latin typeface="Arial"/>
                  <a:ea typeface="Microsoft YaHei"/>
                  <a:cs typeface="Arial"/>
                </a:rPr>
                <a:t>Only after multi-customer repeatability</a:t>
              </a:r>
            </a:p>
          </p:txBody>
        </p:sp>
      </p:grpSp>
      <p:grpSp>
        <p:nvGrpSpPr>
          <p:cNvPr id="54" name="Group 54"/>
          <p:cNvGrpSpPr/>
          <p:nvPr/>
        </p:nvGrpSpPr>
        <p:grpSpPr>
          <a:xfrm>
            <a:off x="6705600" y="1238250"/>
            <a:ext cx="5029200" cy="4733925"/>
            <a:chOff x="6705600" y="1238250"/>
            <a:chExt cx="5029200" cy="4733925"/>
          </a:xfrm>
        </p:grpSpPr>
        <p:sp>
          <p:nvSpPr>
            <p:cNvPr id="29" name="Rectangle 29"/>
            <p:cNvSpPr/>
            <p:nvPr/>
          </p:nvSpPr>
          <p:spPr>
            <a:xfrm>
              <a:off x="6705600" y="1238250"/>
              <a:ext cx="5029200" cy="4733925"/>
            </a:xfrm>
            <a:prstGeom prst="roundRect">
              <a:avLst>
                <a:gd name="adj" fmla="val 3622"/>
              </a:avLst>
            </a:prstGeom>
            <a:solidFill>
              <a:srgbClr val="17171C"/>
            </a:solidFill>
            <a:ln>
              <a:noFill/>
            </a:ln>
          </p:spPr>
        </p:sp>
        <p:grpSp>
          <p:nvGrpSpPr>
            <p:cNvPr id="34" name="Group 34"/>
            <p:cNvGrpSpPr/>
            <p:nvPr/>
          </p:nvGrpSpPr>
          <p:grpSpPr>
            <a:xfrm>
              <a:off x="7062788" y="1562100"/>
              <a:ext cx="214312" cy="242888"/>
              <a:chOff x="7062788" y="1562100"/>
              <a:chExt cx="214312" cy="242888"/>
            </a:xfrm>
          </p:grpSpPr>
          <p:sp>
            <p:nvSpPr>
              <p:cNvPr id="30" name="Freeform 30"/>
              <p:cNvSpPr/>
              <p:nvPr/>
            </p:nvSpPr>
            <p:spPr>
              <a:xfrm>
                <a:off x="7062788" y="1562100"/>
                <a:ext cx="171450" cy="228600"/>
              </a:xfrm>
              <a:custGeom>
                <a:avLst/>
                <a:gdLst/>
                <a:ahLst/>
                <a:cxnLst/>
                <a:rect l="l" t="t" r="r" b="b"/>
                <a:pathLst>
                  <a:path w="171450" h="228600">
                    <a:moveTo>
                      <a:pt x="65937" y="228600"/>
                    </a:moveTo>
                    <a:lnTo>
                      <a:pt x="28575" y="228600"/>
                    </a:lnTo>
                    <a:cubicBezTo>
                      <a:pt x="12793" y="228600"/>
                      <a:pt x="0" y="215807"/>
                      <a:pt x="0" y="200025"/>
                    </a:cubicBezTo>
                    <a:lnTo>
                      <a:pt x="0" y="28575"/>
                    </a:lnTo>
                    <a:cubicBezTo>
                      <a:pt x="0" y="12793"/>
                      <a:pt x="12793" y="0"/>
                      <a:pt x="28575" y="0"/>
                    </a:cubicBezTo>
                    <a:lnTo>
                      <a:pt x="142875" y="0"/>
                    </a:lnTo>
                    <a:cubicBezTo>
                      <a:pt x="158657" y="0"/>
                      <a:pt x="171450" y="12793"/>
                      <a:pt x="171450" y="28575"/>
                    </a:cubicBezTo>
                    <a:lnTo>
                      <a:pt x="171450" y="142875"/>
                    </a:lnTo>
                  </a:path>
                </a:pathLst>
              </a:custGeom>
              <a:noFill/>
              <a:ln w="19050">
                <a:solidFill>
                  <a:srgbClr val="A78BFA"/>
                </a:solidFill>
              </a:ln>
            </p:spPr>
          </p:sp>
          <p:sp>
            <p:nvSpPr>
              <p:cNvPr id="31" name="Freeform 31"/>
              <p:cNvSpPr/>
              <p:nvPr/>
            </p:nvSpPr>
            <p:spPr>
              <a:xfrm>
                <a:off x="7191375" y="1747838"/>
                <a:ext cx="85725" cy="57150"/>
              </a:xfrm>
              <a:custGeom>
                <a:avLst/>
                <a:gdLst/>
                <a:ahLst/>
                <a:cxnLst/>
                <a:rect l="l" t="t" r="r" b="b"/>
                <a:pathLst>
                  <a:path w="85725" h="57150">
                    <a:moveTo>
                      <a:pt x="0" y="28575"/>
                    </a:moveTo>
                    <a:lnTo>
                      <a:pt x="28575" y="57150"/>
                    </a:lnTo>
                    <a:lnTo>
                      <a:pt x="85725" y="0"/>
                    </a:lnTo>
                  </a:path>
                </a:pathLst>
              </a:custGeom>
              <a:noFill/>
              <a:ln w="19050">
                <a:solidFill>
                  <a:srgbClr val="A78BFA"/>
                </a:solidFill>
              </a:ln>
            </p:spPr>
          </p:sp>
          <p:sp>
            <p:nvSpPr>
              <p:cNvPr id="32" name="Freeform 32"/>
              <p:cNvSpPr/>
              <p:nvPr/>
            </p:nvSpPr>
            <p:spPr>
              <a:xfrm>
                <a:off x="7119938" y="1619250"/>
                <a:ext cx="57150" cy="9525"/>
              </a:xfrm>
              <a:custGeom>
                <a:avLst/>
                <a:gdLst/>
                <a:ahLst/>
                <a:cxnLst/>
                <a:rect l="l" t="t" r="r" b="b"/>
                <a:pathLst>
                  <a:path w="57150" h="9525">
                    <a:moveTo>
                      <a:pt x="0" y="0"/>
                    </a:moveTo>
                    <a:lnTo>
                      <a:pt x="57150" y="0"/>
                    </a:lnTo>
                  </a:path>
                </a:pathLst>
              </a:custGeom>
              <a:noFill/>
              <a:ln w="19050">
                <a:solidFill>
                  <a:srgbClr val="A78BFA"/>
                </a:solidFill>
              </a:ln>
            </p:spPr>
          </p:sp>
          <p:sp>
            <p:nvSpPr>
              <p:cNvPr id="33" name="Freeform 33"/>
              <p:cNvSpPr/>
              <p:nvPr/>
            </p:nvSpPr>
            <p:spPr>
              <a:xfrm>
                <a:off x="7119938" y="1676400"/>
                <a:ext cx="28575" cy="9525"/>
              </a:xfrm>
              <a:custGeom>
                <a:avLst/>
                <a:gdLst/>
                <a:ahLst/>
                <a:cxnLst/>
                <a:rect l="l" t="t" r="r" b="b"/>
                <a:pathLst>
                  <a:path w="28575" h="9525">
                    <a:moveTo>
                      <a:pt x="0" y="0"/>
                    </a:moveTo>
                    <a:lnTo>
                      <a:pt x="28575" y="0"/>
                    </a:lnTo>
                  </a:path>
                </a:pathLst>
              </a:custGeom>
              <a:noFill/>
              <a:ln w="19050">
                <a:solidFill>
                  <a:srgbClr val="A78BFA"/>
                </a:solidFill>
              </a:ln>
            </p:spPr>
          </p:sp>
        </p:grpSp>
        <p:sp>
          <p:nvSpPr>
            <p:cNvPr id="35" name="TextBox 35"/>
            <p:cNvSpPr txBox="1"/>
            <p:nvPr/>
          </p:nvSpPr>
          <p:spPr>
            <a:xfrm>
              <a:off x="7465695" y="1574482"/>
              <a:ext cx="2989728" cy="335280"/>
            </a:xfrm>
            <a:prstGeom prst="rect">
              <a:avLst/>
            </a:prstGeom>
            <a:noFill/>
            <a:ln>
              <a:noFill/>
            </a:ln>
          </p:spPr>
          <p:txBody>
            <a:bodyPr wrap="none" lIns="0" tIns="0" rIns="0" bIns="0" anchor="t" anchorCtr="0">
              <a:spAutoFit/>
            </a:bodyPr>
            <a:lstStyle/>
            <a:p>
              <a:pPr algn="l"/>
              <a:r>
                <a:rPr lang="en-US" sz="1650" b="1" dirty="0">
                  <a:solidFill>
                    <a:srgbClr val="FFFFFF"/>
                  </a:solidFill>
                  <a:latin typeface="Arial"/>
                  <a:ea typeface="Microsoft YaHei"/>
                  <a:cs typeface="Arial"/>
                </a:rPr>
                <a:t>Four continuation gates</a:t>
              </a:r>
            </a:p>
          </p:txBody>
        </p:sp>
        <p:sp>
          <p:nvSpPr>
            <p:cNvPr id="36" name="TextBox 36"/>
            <p:cNvSpPr txBox="1"/>
            <p:nvPr/>
          </p:nvSpPr>
          <p:spPr>
            <a:xfrm>
              <a:off x="6978968" y="2161699"/>
              <a:ext cx="764883" cy="198120"/>
            </a:xfrm>
            <a:prstGeom prst="rect">
              <a:avLst/>
            </a:prstGeom>
            <a:noFill/>
            <a:ln>
              <a:noFill/>
            </a:ln>
          </p:spPr>
          <p:txBody>
            <a:bodyPr wrap="none" lIns="0" tIns="0" rIns="0" bIns="0" anchor="t" anchorCtr="0">
              <a:spAutoFit/>
            </a:bodyPr>
            <a:lstStyle/>
            <a:p>
              <a:pPr algn="l"/>
              <a:r>
                <a:rPr lang="en-US" sz="975" b="1" dirty="0">
                  <a:solidFill>
                    <a:srgbClr val="A78BFA"/>
                  </a:solidFill>
                  <a:latin typeface="Arial"/>
                  <a:ea typeface="Microsoft YaHei"/>
                  <a:cs typeface="Arial"/>
                </a:rPr>
                <a:t>1 · DEMAND</a:t>
              </a:r>
            </a:p>
          </p:txBody>
        </p:sp>
        <p:sp>
          <p:nvSpPr>
            <p:cNvPr id="37" name="TextBox 37"/>
            <p:cNvSpPr txBox="1"/>
            <p:nvPr/>
          </p:nvSpPr>
          <p:spPr>
            <a:xfrm>
              <a:off x="8309610" y="2137410"/>
              <a:ext cx="2221230" cy="243840"/>
            </a:xfrm>
            <a:prstGeom prst="rect">
              <a:avLst/>
            </a:prstGeom>
            <a:noFill/>
            <a:ln>
              <a:noFill/>
            </a:ln>
          </p:spPr>
          <p:txBody>
            <a:bodyPr wrap="none" lIns="0" tIns="0" rIns="0" bIns="0" anchor="t" anchorCtr="0">
              <a:spAutoFit/>
            </a:bodyPr>
            <a:lstStyle/>
            <a:p>
              <a:pPr algn="l"/>
              <a:r>
                <a:rPr lang="en-US" sz="1200" dirty="0">
                  <a:solidFill>
                    <a:srgbClr val="FFFFFF"/>
                  </a:solidFill>
                  <a:latin typeface="Arial"/>
                  <a:ea typeface="Microsoft YaHei"/>
                  <a:cs typeface="Arial"/>
                </a:rPr>
                <a:t>Material workflow volume</a:t>
              </a:r>
            </a:p>
          </p:txBody>
        </p:sp>
        <p:sp>
          <p:nvSpPr>
            <p:cNvPr id="38" name="Line 38"/>
            <p:cNvSpPr/>
            <p:nvPr/>
          </p:nvSpPr>
          <p:spPr>
            <a:xfrm>
              <a:off x="6991350" y="2457450"/>
              <a:ext cx="4438650" cy="9525"/>
            </a:xfrm>
            <a:custGeom>
              <a:avLst/>
              <a:gdLst/>
              <a:ahLst/>
              <a:cxnLst/>
              <a:rect l="l" t="t" r="r" b="b"/>
              <a:pathLst>
                <a:path w="4438650" h="9525">
                  <a:moveTo>
                    <a:pt x="0" y="0"/>
                  </a:moveTo>
                  <a:lnTo>
                    <a:pt x="4438650" y="0"/>
                  </a:lnTo>
                </a:path>
              </a:pathLst>
            </a:custGeom>
            <a:noFill/>
            <a:ln w="9525">
              <a:solidFill>
                <a:srgbClr val="5F6170"/>
              </a:solidFill>
            </a:ln>
          </p:spPr>
        </p:sp>
        <p:sp>
          <p:nvSpPr>
            <p:cNvPr id="39" name="TextBox 39"/>
            <p:cNvSpPr txBox="1"/>
            <p:nvPr/>
          </p:nvSpPr>
          <p:spPr>
            <a:xfrm>
              <a:off x="6978968" y="2733199"/>
              <a:ext cx="772358" cy="198120"/>
            </a:xfrm>
            <a:prstGeom prst="rect">
              <a:avLst/>
            </a:prstGeom>
            <a:noFill/>
            <a:ln>
              <a:noFill/>
            </a:ln>
          </p:spPr>
          <p:txBody>
            <a:bodyPr wrap="none" lIns="0" tIns="0" rIns="0" bIns="0" anchor="t" anchorCtr="0">
              <a:spAutoFit/>
            </a:bodyPr>
            <a:lstStyle/>
            <a:p>
              <a:pPr algn="l"/>
              <a:r>
                <a:rPr lang="en-US" sz="975" b="1" dirty="0">
                  <a:solidFill>
                    <a:srgbClr val="A78BFA"/>
                  </a:solidFill>
                  <a:latin typeface="Arial"/>
                  <a:ea typeface="Microsoft YaHei"/>
                  <a:cs typeface="Arial"/>
                </a:rPr>
                <a:t>2 · ACCESS</a:t>
              </a:r>
            </a:p>
          </p:txBody>
        </p:sp>
        <p:sp>
          <p:nvSpPr>
            <p:cNvPr id="40" name="TextBox 40"/>
            <p:cNvSpPr txBox="1"/>
            <p:nvPr/>
          </p:nvSpPr>
          <p:spPr>
            <a:xfrm>
              <a:off x="8309610" y="2708910"/>
              <a:ext cx="2221230" cy="243840"/>
            </a:xfrm>
            <a:prstGeom prst="rect">
              <a:avLst/>
            </a:prstGeom>
            <a:noFill/>
            <a:ln>
              <a:noFill/>
            </a:ln>
          </p:spPr>
          <p:txBody>
            <a:bodyPr wrap="none" lIns="0" tIns="0" rIns="0" bIns="0" anchor="t" anchorCtr="0">
              <a:spAutoFit/>
            </a:bodyPr>
            <a:lstStyle/>
            <a:p>
              <a:pPr algn="l"/>
              <a:r>
                <a:rPr lang="en-US" sz="1200" dirty="0">
                  <a:solidFill>
                    <a:srgbClr val="FFFFFF"/>
                  </a:solidFill>
                  <a:latin typeface="Arial"/>
                  <a:ea typeface="Microsoft YaHei"/>
                  <a:cs typeface="Arial"/>
                </a:rPr>
                <a:t>Production data + actions</a:t>
              </a:r>
            </a:p>
          </p:txBody>
        </p:sp>
        <p:sp>
          <p:nvSpPr>
            <p:cNvPr id="41" name="Line 41"/>
            <p:cNvSpPr/>
            <p:nvPr/>
          </p:nvSpPr>
          <p:spPr>
            <a:xfrm>
              <a:off x="6991350" y="3028950"/>
              <a:ext cx="4438650" cy="9525"/>
            </a:xfrm>
            <a:custGeom>
              <a:avLst/>
              <a:gdLst/>
              <a:ahLst/>
              <a:cxnLst/>
              <a:rect l="l" t="t" r="r" b="b"/>
              <a:pathLst>
                <a:path w="4438650" h="9525">
                  <a:moveTo>
                    <a:pt x="0" y="0"/>
                  </a:moveTo>
                  <a:lnTo>
                    <a:pt x="4438650" y="0"/>
                  </a:lnTo>
                </a:path>
              </a:pathLst>
            </a:custGeom>
            <a:noFill/>
            <a:ln w="9525">
              <a:solidFill>
                <a:srgbClr val="5F6170"/>
              </a:solidFill>
            </a:ln>
          </p:spPr>
        </p:sp>
        <p:sp>
          <p:nvSpPr>
            <p:cNvPr id="42" name="TextBox 42"/>
            <p:cNvSpPr txBox="1"/>
            <p:nvPr/>
          </p:nvSpPr>
          <p:spPr>
            <a:xfrm>
              <a:off x="6978968" y="3304699"/>
              <a:ext cx="847118" cy="198120"/>
            </a:xfrm>
            <a:prstGeom prst="rect">
              <a:avLst/>
            </a:prstGeom>
            <a:noFill/>
            <a:ln>
              <a:noFill/>
            </a:ln>
          </p:spPr>
          <p:txBody>
            <a:bodyPr wrap="none" lIns="0" tIns="0" rIns="0" bIns="0" anchor="t" anchorCtr="0">
              <a:spAutoFit/>
            </a:bodyPr>
            <a:lstStyle/>
            <a:p>
              <a:pPr algn="l"/>
              <a:r>
                <a:rPr lang="en-US" sz="975" b="1" dirty="0">
                  <a:solidFill>
                    <a:srgbClr val="A78BFA"/>
                  </a:solidFill>
                  <a:latin typeface="Arial"/>
                  <a:ea typeface="Microsoft YaHei"/>
                  <a:cs typeface="Arial"/>
                </a:rPr>
                <a:t>3 · QUALITY</a:t>
              </a:r>
            </a:p>
          </p:txBody>
        </p:sp>
        <p:sp>
          <p:nvSpPr>
            <p:cNvPr id="43" name="TextBox 43"/>
            <p:cNvSpPr txBox="1"/>
            <p:nvPr/>
          </p:nvSpPr>
          <p:spPr>
            <a:xfrm>
              <a:off x="8309610" y="3280410"/>
              <a:ext cx="2116074" cy="243840"/>
            </a:xfrm>
            <a:prstGeom prst="rect">
              <a:avLst/>
            </a:prstGeom>
            <a:noFill/>
            <a:ln>
              <a:noFill/>
            </a:ln>
          </p:spPr>
          <p:txBody>
            <a:bodyPr wrap="none" lIns="0" tIns="0" rIns="0" bIns="0" anchor="t" anchorCtr="0">
              <a:spAutoFit/>
            </a:bodyPr>
            <a:lstStyle/>
            <a:p>
              <a:pPr algn="l"/>
              <a:r>
                <a:rPr lang="en-US" sz="1200" dirty="0">
                  <a:solidFill>
                    <a:srgbClr val="FFFFFF"/>
                  </a:solidFill>
                  <a:latin typeface="Arial"/>
                  <a:ea typeface="Microsoft YaHei"/>
                  <a:cs typeface="Arial"/>
                </a:rPr>
                <a:t>Safe verified completion</a:t>
              </a:r>
            </a:p>
          </p:txBody>
        </p:sp>
        <p:sp>
          <p:nvSpPr>
            <p:cNvPr id="44" name="Line 44"/>
            <p:cNvSpPr/>
            <p:nvPr/>
          </p:nvSpPr>
          <p:spPr>
            <a:xfrm>
              <a:off x="6991350" y="3600450"/>
              <a:ext cx="4438650" cy="9525"/>
            </a:xfrm>
            <a:custGeom>
              <a:avLst/>
              <a:gdLst/>
              <a:ahLst/>
              <a:cxnLst/>
              <a:rect l="l" t="t" r="r" b="b"/>
              <a:pathLst>
                <a:path w="4438650" h="9525">
                  <a:moveTo>
                    <a:pt x="0" y="0"/>
                  </a:moveTo>
                  <a:lnTo>
                    <a:pt x="4438650" y="0"/>
                  </a:lnTo>
                </a:path>
              </a:pathLst>
            </a:custGeom>
            <a:noFill/>
            <a:ln w="9525">
              <a:solidFill>
                <a:srgbClr val="5F6170"/>
              </a:solidFill>
            </a:ln>
          </p:spPr>
        </p:sp>
        <p:sp>
          <p:nvSpPr>
            <p:cNvPr id="45" name="TextBox 45"/>
            <p:cNvSpPr txBox="1"/>
            <p:nvPr/>
          </p:nvSpPr>
          <p:spPr>
            <a:xfrm>
              <a:off x="6978968" y="3876199"/>
              <a:ext cx="1273246" cy="198120"/>
            </a:xfrm>
            <a:prstGeom prst="rect">
              <a:avLst/>
            </a:prstGeom>
            <a:noFill/>
            <a:ln>
              <a:noFill/>
            </a:ln>
          </p:spPr>
          <p:txBody>
            <a:bodyPr wrap="none" lIns="0" tIns="0" rIns="0" bIns="0" anchor="t" anchorCtr="0">
              <a:spAutoFit/>
            </a:bodyPr>
            <a:lstStyle/>
            <a:p>
              <a:pPr algn="l"/>
              <a:r>
                <a:rPr lang="en-US" sz="975" b="1" dirty="0">
                  <a:solidFill>
                    <a:srgbClr val="A78BFA"/>
                  </a:solidFill>
                  <a:latin typeface="Arial"/>
                  <a:ea typeface="Microsoft YaHei"/>
                  <a:cs typeface="Arial"/>
                </a:rPr>
                <a:t>4 · REPEATABILITY</a:t>
              </a:r>
            </a:p>
          </p:txBody>
        </p:sp>
        <p:sp>
          <p:nvSpPr>
            <p:cNvPr id="46" name="TextBox 46"/>
            <p:cNvSpPr txBox="1"/>
            <p:nvPr/>
          </p:nvSpPr>
          <p:spPr>
            <a:xfrm>
              <a:off x="8614410" y="3851910"/>
              <a:ext cx="1590294" cy="243840"/>
            </a:xfrm>
            <a:prstGeom prst="rect">
              <a:avLst/>
            </a:prstGeom>
            <a:noFill/>
            <a:ln>
              <a:noFill/>
            </a:ln>
          </p:spPr>
          <p:txBody>
            <a:bodyPr wrap="none" lIns="0" tIns="0" rIns="0" bIns="0" anchor="t" anchorCtr="0">
              <a:spAutoFit/>
            </a:bodyPr>
            <a:lstStyle/>
            <a:p>
              <a:pPr algn="l"/>
              <a:r>
                <a:rPr lang="en-US" sz="1200" dirty="0">
                  <a:solidFill>
                    <a:srgbClr val="FFFFFF"/>
                  </a:solidFill>
                  <a:latin typeface="Arial"/>
                  <a:ea typeface="Microsoft YaHei"/>
                  <a:cs typeface="Arial"/>
                </a:rPr>
                <a:t>No bespoke rebuild</a:t>
              </a:r>
            </a:p>
          </p:txBody>
        </p:sp>
        <p:sp>
          <p:nvSpPr>
            <p:cNvPr id="47" name="Rectangle 47"/>
            <p:cNvSpPr/>
            <p:nvPr/>
          </p:nvSpPr>
          <p:spPr>
            <a:xfrm>
              <a:off x="6991350" y="4514850"/>
              <a:ext cx="4438650" cy="1123950"/>
            </a:xfrm>
            <a:prstGeom prst="roundRect">
              <a:avLst>
                <a:gd name="adj" fmla="val 11864"/>
              </a:avLst>
            </a:prstGeom>
            <a:solidFill>
              <a:srgbClr val="E45858">
                <a:alpha val="15000"/>
              </a:srgbClr>
            </a:solidFill>
            <a:ln w="9525">
              <a:solidFill>
                <a:srgbClr val="E45858"/>
              </a:solidFill>
            </a:ln>
          </p:spPr>
        </p:sp>
        <p:grpSp>
          <p:nvGrpSpPr>
            <p:cNvPr id="50" name="Group 50"/>
            <p:cNvGrpSpPr/>
            <p:nvPr/>
          </p:nvGrpSpPr>
          <p:grpSpPr>
            <a:xfrm>
              <a:off x="7253288" y="4795838"/>
              <a:ext cx="142875" cy="142875"/>
              <a:chOff x="7253288" y="4795838"/>
              <a:chExt cx="142875" cy="142875"/>
            </a:xfrm>
          </p:grpSpPr>
          <p:sp>
            <p:nvSpPr>
              <p:cNvPr id="48" name="Freeform 48"/>
              <p:cNvSpPr/>
              <p:nvPr/>
            </p:nvSpPr>
            <p:spPr>
              <a:xfrm>
                <a:off x="7253288" y="4795838"/>
                <a:ext cx="142875" cy="142875"/>
              </a:xfrm>
              <a:custGeom>
                <a:avLst/>
                <a:gdLst/>
                <a:ahLst/>
                <a:cxnLst/>
                <a:rect l="l" t="t" r="r" b="b"/>
                <a:pathLst>
                  <a:path w="142875" h="142875">
                    <a:moveTo>
                      <a:pt x="142875" y="0"/>
                    </a:moveTo>
                    <a:lnTo>
                      <a:pt x="0" y="142875"/>
                    </a:lnTo>
                  </a:path>
                </a:pathLst>
              </a:custGeom>
              <a:noFill/>
              <a:ln w="19050">
                <a:solidFill>
                  <a:srgbClr val="E45858"/>
                </a:solidFill>
              </a:ln>
            </p:spPr>
          </p:sp>
          <p:sp>
            <p:nvSpPr>
              <p:cNvPr id="49" name="Freeform 49"/>
              <p:cNvSpPr/>
              <p:nvPr/>
            </p:nvSpPr>
            <p:spPr>
              <a:xfrm>
                <a:off x="7253288" y="4795838"/>
                <a:ext cx="142875" cy="142875"/>
              </a:xfrm>
              <a:custGeom>
                <a:avLst/>
                <a:gdLst/>
                <a:ahLst/>
                <a:cxnLst/>
                <a:rect l="l" t="t" r="r" b="b"/>
                <a:pathLst>
                  <a:path w="142875" h="142875">
                    <a:moveTo>
                      <a:pt x="0" y="0"/>
                    </a:moveTo>
                    <a:lnTo>
                      <a:pt x="142875" y="142875"/>
                    </a:lnTo>
                  </a:path>
                </a:pathLst>
              </a:custGeom>
              <a:noFill/>
              <a:ln w="19050">
                <a:solidFill>
                  <a:srgbClr val="E45858"/>
                </a:solidFill>
              </a:ln>
            </p:spPr>
          </p:sp>
        </p:grpSp>
        <p:sp>
          <p:nvSpPr>
            <p:cNvPr id="51" name="TextBox 51"/>
            <p:cNvSpPr txBox="1"/>
            <p:nvPr/>
          </p:nvSpPr>
          <p:spPr>
            <a:xfrm>
              <a:off x="7608570" y="4808220"/>
              <a:ext cx="1458239" cy="182880"/>
            </a:xfrm>
            <a:prstGeom prst="rect">
              <a:avLst/>
            </a:prstGeom>
            <a:noFill/>
            <a:ln>
              <a:noFill/>
            </a:ln>
          </p:spPr>
          <p:txBody>
            <a:bodyPr wrap="none" lIns="0" tIns="0" rIns="0" bIns="0" anchor="t" anchorCtr="0">
              <a:spAutoFit/>
            </a:bodyPr>
            <a:lstStyle/>
            <a:p>
              <a:pPr algn="l"/>
              <a:r>
                <a:rPr lang="en-US" sz="900" b="1" dirty="0">
                  <a:solidFill>
                    <a:srgbClr val="E45858"/>
                  </a:solidFill>
                  <a:latin typeface="Arial"/>
                  <a:ea typeface="Microsoft YaHei"/>
                  <a:cs typeface="Arial"/>
                </a:rPr>
                <a:t>KILL OR REPOSITION IF</a:t>
              </a:r>
            </a:p>
          </p:txBody>
        </p:sp>
        <p:sp>
          <p:nvSpPr>
            <p:cNvPr id="52" name="TextBox 52"/>
            <p:cNvSpPr txBox="1"/>
            <p:nvPr/>
          </p:nvSpPr>
          <p:spPr>
            <a:xfrm>
              <a:off x="7168515" y="5134928"/>
              <a:ext cx="3615118"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Low volume · bespoke integrations · weak trust</a:t>
              </a:r>
            </a:p>
          </p:txBody>
        </p:sp>
        <p:sp>
          <p:nvSpPr>
            <p:cNvPr id="53" name="TextBox 53"/>
            <p:cNvSpPr txBox="1"/>
            <p:nvPr/>
          </p:nvSpPr>
          <p:spPr>
            <a:xfrm>
              <a:off x="7168515" y="5354002"/>
              <a:ext cx="3339084" cy="213360"/>
            </a:xfrm>
            <a:prstGeom prst="rect">
              <a:avLst/>
            </a:prstGeom>
            <a:noFill/>
            <a:ln>
              <a:noFill/>
            </a:ln>
          </p:spPr>
          <p:txBody>
            <a:bodyPr wrap="none" lIns="0" tIns="0" rIns="0" bIns="0" anchor="t" anchorCtr="0">
              <a:spAutoFit/>
            </a:bodyPr>
            <a:lstStyle/>
            <a:p>
              <a:pPr algn="l"/>
              <a:r>
                <a:rPr lang="en-US" sz="1050" dirty="0">
                  <a:solidFill>
                    <a:srgbClr val="FFFFFF"/>
                  </a:solidFill>
                  <a:latin typeface="Arial"/>
                  <a:ea typeface="Microsoft YaHei"/>
                  <a:cs typeface="Arial"/>
                </a:rPr>
                <a:t>or incumbent parity before repeatable value</a:t>
              </a:r>
            </a:p>
          </p:txBody>
        </p:sp>
      </p:grpSp>
      <p:grpSp>
        <p:nvGrpSpPr>
          <p:cNvPr id="58" name="Group 58"/>
          <p:cNvGrpSpPr/>
          <p:nvPr/>
        </p:nvGrpSpPr>
        <p:grpSpPr>
          <a:xfrm>
            <a:off x="447675" y="6496050"/>
            <a:ext cx="11296650" cy="204788"/>
            <a:chOff x="447675" y="6496050"/>
            <a:chExt cx="11296650" cy="204788"/>
          </a:xfrm>
        </p:grpSpPr>
        <p:sp>
          <p:nvSpPr>
            <p:cNvPr id="55" name="Rectangle 55"/>
            <p:cNvSpPr/>
            <p:nvPr/>
          </p:nvSpPr>
          <p:spPr>
            <a:xfrm>
              <a:off x="457200" y="6496050"/>
              <a:ext cx="11277600" cy="190500"/>
            </a:xfrm>
            <a:prstGeom prst="rect">
              <a:avLst/>
            </a:prstGeom>
            <a:noFill/>
            <a:ln>
              <a:noFill/>
            </a:ln>
          </p:spPr>
        </p:sp>
        <p:sp>
          <p:nvSpPr>
            <p:cNvPr id="56" name="TextBox 56"/>
            <p:cNvSpPr txBox="1"/>
            <p:nvPr/>
          </p:nvSpPr>
          <p:spPr>
            <a:xfrm>
              <a:off x="447675" y="6548438"/>
              <a:ext cx="4301966"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ANALYSIS · Thresholds are proposed validation criteria, not sourced benchmarks</a:t>
              </a:r>
            </a:p>
          </p:txBody>
        </p:sp>
        <p:sp>
          <p:nvSpPr>
            <p:cNvPr id="57" name="TextBox 57"/>
            <p:cNvSpPr txBox="1"/>
            <p:nvPr/>
          </p:nvSpPr>
          <p:spPr>
            <a:xfrm>
              <a:off x="11413093" y="6548438"/>
              <a:ext cx="331232"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10 / 12</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F7F7FA"/>
            </a:solidFill>
            <a:ln>
              <a:noFill/>
            </a:ln>
          </p:spPr>
        </p:sp>
        <p:sp>
          <p:nvSpPr>
            <p:cNvPr id="3" name="Rectangle 3"/>
            <p:cNvSpPr/>
            <p:nvPr/>
          </p:nvSpPr>
          <p:spPr>
            <a:xfrm>
              <a:off x="0" y="0"/>
              <a:ext cx="12192000" cy="66675"/>
            </a:xfrm>
            <a:prstGeom prst="rect">
              <a:avLst/>
            </a:prstGeom>
            <a:solidFill>
              <a:srgbClr val="6C5CE7"/>
            </a:solidFill>
            <a:ln>
              <a:noFill/>
            </a:ln>
          </p:spPr>
        </p:sp>
      </p:grpSp>
      <p:grpSp>
        <p:nvGrpSpPr>
          <p:cNvPr id="8" name="Group 8"/>
          <p:cNvGrpSpPr/>
          <p:nvPr/>
        </p:nvGrpSpPr>
        <p:grpSpPr>
          <a:xfrm>
            <a:off x="424815" y="266700"/>
            <a:ext cx="11309985" cy="871538"/>
            <a:chOff x="424815" y="266700"/>
            <a:chExt cx="11309985" cy="871538"/>
          </a:xfrm>
        </p:grpSpPr>
        <p:sp>
          <p:nvSpPr>
            <p:cNvPr id="5" name="Rectangle 5"/>
            <p:cNvSpPr/>
            <p:nvPr/>
          </p:nvSpPr>
          <p:spPr>
            <a:xfrm>
              <a:off x="457200" y="266700"/>
              <a:ext cx="11277600" cy="838200"/>
            </a:xfrm>
            <a:prstGeom prst="rect">
              <a:avLst/>
            </a:prstGeom>
            <a:noFill/>
            <a:ln>
              <a:noFill/>
            </a:ln>
          </p:spPr>
        </p:sp>
        <p:sp>
          <p:nvSpPr>
            <p:cNvPr id="6" name="TextBox 6"/>
            <p:cNvSpPr txBox="1"/>
            <p:nvPr/>
          </p:nvSpPr>
          <p:spPr>
            <a:xfrm>
              <a:off x="445770" y="417195"/>
              <a:ext cx="637037" cy="182880"/>
            </a:xfrm>
            <a:prstGeom prst="rect">
              <a:avLst/>
            </a:prstGeom>
            <a:noFill/>
            <a:ln>
              <a:noFill/>
            </a:ln>
          </p:spPr>
          <p:txBody>
            <a:bodyPr wrap="none" lIns="0" tIns="0" rIns="0" bIns="0" anchor="t" anchorCtr="0">
              <a:spAutoFit/>
            </a:bodyPr>
            <a:lstStyle/>
            <a:p>
              <a:pPr algn="l"/>
              <a:r>
                <a:rPr lang="en-US" sz="900" b="1" dirty="0">
                  <a:solidFill>
                    <a:srgbClr val="6C5CE7"/>
                  </a:solidFill>
                  <a:latin typeface="Arial"/>
                  <a:ea typeface="Microsoft YaHei"/>
                  <a:cs typeface="Arial"/>
                </a:rPr>
                <a:t>KEY RISKS</a:t>
              </a:r>
            </a:p>
          </p:txBody>
        </p:sp>
        <p:sp>
          <p:nvSpPr>
            <p:cNvPr id="7" name="TextBox 7"/>
            <p:cNvSpPr txBox="1"/>
            <p:nvPr/>
          </p:nvSpPr>
          <p:spPr>
            <a:xfrm>
              <a:off x="424815" y="620078"/>
              <a:ext cx="10525327" cy="518160"/>
            </a:xfrm>
            <a:prstGeom prst="rect">
              <a:avLst/>
            </a:prstGeom>
            <a:noFill/>
            <a:ln>
              <a:noFill/>
            </a:ln>
          </p:spPr>
          <p:txBody>
            <a:bodyPr wrap="none" lIns="0" tIns="0" rIns="0" bIns="0" anchor="t" anchorCtr="0">
              <a:spAutoFit/>
            </a:bodyPr>
            <a:lstStyle/>
            <a:p>
              <a:pPr algn="l"/>
              <a:r>
                <a:rPr lang="en-US" sz="2550" b="1" dirty="0">
                  <a:solidFill>
                    <a:srgbClr val="19191F"/>
                  </a:solidFill>
                  <a:latin typeface="Arial"/>
                  <a:ea typeface="Microsoft YaHei"/>
                  <a:cs typeface="Arial"/>
                </a:rPr>
                <a:t>Four risks can invalidate the entry thesis before scale</a:t>
              </a:r>
            </a:p>
          </p:txBody>
        </p:sp>
      </p:grpSp>
      <p:grpSp>
        <p:nvGrpSpPr>
          <p:cNvPr id="19" name="Group 19"/>
          <p:cNvGrpSpPr/>
          <p:nvPr/>
        </p:nvGrpSpPr>
        <p:grpSpPr>
          <a:xfrm>
            <a:off x="457200" y="1257300"/>
            <a:ext cx="5410200" cy="2095500"/>
            <a:chOff x="457200" y="1257300"/>
            <a:chExt cx="5410200" cy="2095500"/>
          </a:xfrm>
        </p:grpSpPr>
        <p:sp>
          <p:nvSpPr>
            <p:cNvPr id="9" name="Rectangle 9"/>
            <p:cNvSpPr/>
            <p:nvPr/>
          </p:nvSpPr>
          <p:spPr>
            <a:xfrm>
              <a:off x="457200" y="1257300"/>
              <a:ext cx="5410200" cy="2095500"/>
            </a:xfrm>
            <a:prstGeom prst="roundRect">
              <a:avLst>
                <a:gd name="adj" fmla="val 8182"/>
              </a:avLst>
            </a:prstGeom>
            <a:solidFill>
              <a:srgbClr val="FFFFFF"/>
            </a:solidFill>
            <a:ln>
              <a:noFill/>
            </a:ln>
          </p:spPr>
        </p:sp>
        <p:sp>
          <p:nvSpPr>
            <p:cNvPr id="10" name="Rectangle 10"/>
            <p:cNvSpPr/>
            <p:nvPr/>
          </p:nvSpPr>
          <p:spPr>
            <a:xfrm>
              <a:off x="457200" y="1257300"/>
              <a:ext cx="5410200" cy="85725"/>
            </a:xfrm>
            <a:prstGeom prst="roundRect">
              <a:avLst>
                <a:gd name="adj" fmla="val 50000"/>
              </a:avLst>
            </a:prstGeom>
            <a:solidFill>
              <a:srgbClr val="E45858"/>
            </a:solidFill>
            <a:ln>
              <a:noFill/>
            </a:ln>
          </p:spPr>
        </p:sp>
        <p:grpSp>
          <p:nvGrpSpPr>
            <p:cNvPr id="14" name="Group 14"/>
            <p:cNvGrpSpPr/>
            <p:nvPr/>
          </p:nvGrpSpPr>
          <p:grpSpPr>
            <a:xfrm>
              <a:off x="730689" y="1569523"/>
              <a:ext cx="272162" cy="233823"/>
              <a:chOff x="730689" y="1569523"/>
              <a:chExt cx="272162" cy="233823"/>
            </a:xfrm>
          </p:grpSpPr>
          <p:sp>
            <p:nvSpPr>
              <p:cNvPr id="11" name="Freeform 11"/>
              <p:cNvSpPr/>
              <p:nvPr/>
            </p:nvSpPr>
            <p:spPr>
              <a:xfrm>
                <a:off x="866775" y="1654969"/>
                <a:ext cx="9525" cy="53975"/>
              </a:xfrm>
              <a:custGeom>
                <a:avLst/>
                <a:gdLst/>
                <a:ahLst/>
                <a:cxnLst/>
                <a:rect l="l" t="t" r="r" b="b"/>
                <a:pathLst>
                  <a:path w="9525" h="53975">
                    <a:moveTo>
                      <a:pt x="0" y="0"/>
                    </a:moveTo>
                    <a:lnTo>
                      <a:pt x="0" y="53975"/>
                    </a:lnTo>
                  </a:path>
                </a:pathLst>
              </a:custGeom>
              <a:noFill/>
              <a:ln w="19050">
                <a:solidFill>
                  <a:srgbClr val="E45858"/>
                </a:solidFill>
              </a:ln>
            </p:spPr>
          </p:sp>
          <p:sp>
            <p:nvSpPr>
              <p:cNvPr id="12" name="Freeform 12"/>
              <p:cNvSpPr/>
              <p:nvPr/>
            </p:nvSpPr>
            <p:spPr>
              <a:xfrm>
                <a:off x="730689" y="1569523"/>
                <a:ext cx="272162" cy="233823"/>
              </a:xfrm>
              <a:custGeom>
                <a:avLst/>
                <a:gdLst/>
                <a:ahLst/>
                <a:cxnLst/>
                <a:rect l="l" t="t" r="r" b="b"/>
                <a:pathLst>
                  <a:path w="272162" h="233823">
                    <a:moveTo>
                      <a:pt x="113997" y="12458"/>
                    </a:moveTo>
                    <a:lnTo>
                      <a:pt x="4616" y="195082"/>
                    </a:lnTo>
                    <a:cubicBezTo>
                      <a:pt x="28" y="203028"/>
                      <a:pt x="0" y="212812"/>
                      <a:pt x="4543" y="220784"/>
                    </a:cubicBezTo>
                    <a:cubicBezTo>
                      <a:pt x="9086" y="228756"/>
                      <a:pt x="17517" y="233720"/>
                      <a:pt x="26692" y="233823"/>
                    </a:cubicBezTo>
                    <a:lnTo>
                      <a:pt x="245480" y="233823"/>
                    </a:lnTo>
                    <a:cubicBezTo>
                      <a:pt x="254651" y="233717"/>
                      <a:pt x="263078" y="228755"/>
                      <a:pt x="267620" y="220788"/>
                    </a:cubicBezTo>
                    <a:cubicBezTo>
                      <a:pt x="272162" y="212820"/>
                      <a:pt x="272137" y="203041"/>
                      <a:pt x="267556" y="195096"/>
                    </a:cubicBezTo>
                    <a:lnTo>
                      <a:pt x="158175" y="12444"/>
                    </a:lnTo>
                    <a:cubicBezTo>
                      <a:pt x="153495" y="4719"/>
                      <a:pt x="145119" y="0"/>
                      <a:pt x="136086" y="0"/>
                    </a:cubicBezTo>
                    <a:cubicBezTo>
                      <a:pt x="127053" y="0"/>
                      <a:pt x="118677" y="4719"/>
                      <a:pt x="113997" y="12444"/>
                    </a:cubicBezTo>
                  </a:path>
                </a:pathLst>
              </a:custGeom>
              <a:noFill/>
              <a:ln w="19050">
                <a:solidFill>
                  <a:srgbClr val="E45858"/>
                </a:solidFill>
              </a:ln>
            </p:spPr>
          </p:sp>
          <p:sp>
            <p:nvSpPr>
              <p:cNvPr id="13" name="Freeform 13"/>
              <p:cNvSpPr/>
              <p:nvPr/>
            </p:nvSpPr>
            <p:spPr>
              <a:xfrm>
                <a:off x="866775" y="1749425"/>
                <a:ext cx="9525" cy="9525"/>
              </a:xfrm>
              <a:custGeom>
                <a:avLst/>
                <a:gdLst/>
                <a:ahLst/>
                <a:cxnLst/>
                <a:rect l="l" t="t" r="r" b="b"/>
                <a:pathLst>
                  <a:path w="9525" h="9525">
                    <a:moveTo>
                      <a:pt x="0" y="0"/>
                    </a:moveTo>
                    <a:lnTo>
                      <a:pt x="135" y="0"/>
                    </a:lnTo>
                  </a:path>
                </a:pathLst>
              </a:custGeom>
              <a:noFill/>
              <a:ln w="19050">
                <a:solidFill>
                  <a:srgbClr val="E45858"/>
                </a:solidFill>
              </a:ln>
            </p:spPr>
          </p:sp>
        </p:grpSp>
        <p:sp>
          <p:nvSpPr>
            <p:cNvPr id="15" name="TextBox 15"/>
            <p:cNvSpPr txBox="1"/>
            <p:nvPr/>
          </p:nvSpPr>
          <p:spPr>
            <a:xfrm>
              <a:off x="1181100" y="1590675"/>
              <a:ext cx="4627174"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Salesforce bundles faster than expected</a:t>
              </a:r>
            </a:p>
          </p:txBody>
        </p:sp>
        <p:sp>
          <p:nvSpPr>
            <p:cNvPr id="16" name="TextBox 16"/>
            <p:cNvSpPr txBox="1"/>
            <p:nvPr/>
          </p:nvSpPr>
          <p:spPr>
            <a:xfrm>
              <a:off x="690562" y="2069306"/>
              <a:ext cx="4588073"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Fin + Service Cloud could erase the deployment-speed gap</a:t>
              </a:r>
            </a:p>
          </p:txBody>
        </p:sp>
        <p:sp>
          <p:nvSpPr>
            <p:cNvPr id="17" name="TextBox 17"/>
            <p:cNvSpPr txBox="1"/>
            <p:nvPr/>
          </p:nvSpPr>
          <p:spPr>
            <a:xfrm>
              <a:off x="690562" y="2297906"/>
              <a:ext cx="4538782"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while using enterprise distribution to compress pricing.</a:t>
              </a:r>
            </a:p>
          </p:txBody>
        </p:sp>
        <p:sp>
          <p:nvSpPr>
            <p:cNvPr id="18" name="TextBox 18"/>
            <p:cNvSpPr txBox="1"/>
            <p:nvPr/>
          </p:nvSpPr>
          <p:spPr>
            <a:xfrm>
              <a:off x="692468" y="2847499"/>
              <a:ext cx="4114101"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MITIGATE · Own one workflow and remain stack-neutral.</a:t>
              </a:r>
            </a:p>
          </p:txBody>
        </p:sp>
      </p:grpSp>
      <p:grpSp>
        <p:nvGrpSpPr>
          <p:cNvPr id="29" name="Group 29"/>
          <p:cNvGrpSpPr/>
          <p:nvPr/>
        </p:nvGrpSpPr>
        <p:grpSpPr>
          <a:xfrm>
            <a:off x="6096000" y="1257300"/>
            <a:ext cx="5638800" cy="2095500"/>
            <a:chOff x="6096000" y="1257300"/>
            <a:chExt cx="5638800" cy="2095500"/>
          </a:xfrm>
        </p:grpSpPr>
        <p:sp>
          <p:nvSpPr>
            <p:cNvPr id="20" name="Rectangle 20"/>
            <p:cNvSpPr/>
            <p:nvPr/>
          </p:nvSpPr>
          <p:spPr>
            <a:xfrm>
              <a:off x="6096000" y="1257300"/>
              <a:ext cx="5638800" cy="2095500"/>
            </a:xfrm>
            <a:prstGeom prst="roundRect">
              <a:avLst>
                <a:gd name="adj" fmla="val 8182"/>
              </a:avLst>
            </a:prstGeom>
            <a:solidFill>
              <a:srgbClr val="FFFFFF"/>
            </a:solidFill>
            <a:ln>
              <a:noFill/>
            </a:ln>
          </p:spPr>
        </p:sp>
        <p:sp>
          <p:nvSpPr>
            <p:cNvPr id="21" name="Rectangle 21"/>
            <p:cNvSpPr/>
            <p:nvPr/>
          </p:nvSpPr>
          <p:spPr>
            <a:xfrm>
              <a:off x="6096000" y="1257300"/>
              <a:ext cx="5638800" cy="85725"/>
            </a:xfrm>
            <a:prstGeom prst="roundRect">
              <a:avLst>
                <a:gd name="adj" fmla="val 50000"/>
              </a:avLst>
            </a:prstGeom>
            <a:solidFill>
              <a:srgbClr val="E8A23A"/>
            </a:solidFill>
            <a:ln>
              <a:noFill/>
            </a:ln>
          </p:spPr>
        </p:sp>
        <p:grpSp>
          <p:nvGrpSpPr>
            <p:cNvPr id="24" name="Group 24"/>
            <p:cNvGrpSpPr/>
            <p:nvPr/>
          </p:nvGrpSpPr>
          <p:grpSpPr>
            <a:xfrm>
              <a:off x="6378207" y="1568082"/>
              <a:ext cx="254735" cy="254735"/>
              <a:chOff x="6378207" y="1568082"/>
              <a:chExt cx="254735" cy="254735"/>
            </a:xfrm>
          </p:grpSpPr>
          <p:sp>
            <p:nvSpPr>
              <p:cNvPr id="22" name="Freeform 22"/>
              <p:cNvSpPr/>
              <p:nvPr/>
            </p:nvSpPr>
            <p:spPr>
              <a:xfrm>
                <a:off x="6378207" y="1568082"/>
                <a:ext cx="254735" cy="254735"/>
              </a:xfrm>
              <a:custGeom>
                <a:avLst/>
                <a:gdLst/>
                <a:ahLst/>
                <a:cxnLst/>
                <a:rect l="l" t="t" r="r" b="b"/>
                <a:pathLst>
                  <a:path w="254735" h="254735">
                    <a:moveTo>
                      <a:pt x="104765" y="23695"/>
                    </a:moveTo>
                    <a:cubicBezTo>
                      <a:pt x="110514" y="0"/>
                      <a:pt x="144221" y="0"/>
                      <a:pt x="149970" y="23695"/>
                    </a:cubicBezTo>
                    <a:cubicBezTo>
                      <a:pt x="151719" y="30915"/>
                      <a:pt x="156811" y="36865"/>
                      <a:pt x="163674" y="39709"/>
                    </a:cubicBezTo>
                    <a:cubicBezTo>
                      <a:pt x="170538" y="42552"/>
                      <a:pt x="178346" y="41947"/>
                      <a:pt x="184689" y="38079"/>
                    </a:cubicBezTo>
                    <a:cubicBezTo>
                      <a:pt x="205510" y="25395"/>
                      <a:pt x="229353" y="49225"/>
                      <a:pt x="216669" y="70060"/>
                    </a:cubicBezTo>
                    <a:cubicBezTo>
                      <a:pt x="212807" y="76400"/>
                      <a:pt x="212203" y="84202"/>
                      <a:pt x="215044" y="91061"/>
                    </a:cubicBezTo>
                    <a:cubicBezTo>
                      <a:pt x="217884" y="97920"/>
                      <a:pt x="223827" y="103011"/>
                      <a:pt x="231040" y="104765"/>
                    </a:cubicBezTo>
                    <a:cubicBezTo>
                      <a:pt x="254735" y="110514"/>
                      <a:pt x="254735" y="144221"/>
                      <a:pt x="231040" y="149970"/>
                    </a:cubicBezTo>
                    <a:cubicBezTo>
                      <a:pt x="223820" y="151719"/>
                      <a:pt x="217870" y="156811"/>
                      <a:pt x="215026" y="163674"/>
                    </a:cubicBezTo>
                    <a:cubicBezTo>
                      <a:pt x="212183" y="170538"/>
                      <a:pt x="212788" y="178346"/>
                      <a:pt x="216656" y="184689"/>
                    </a:cubicBezTo>
                    <a:cubicBezTo>
                      <a:pt x="229340" y="205510"/>
                      <a:pt x="205510" y="229353"/>
                      <a:pt x="184675" y="216669"/>
                    </a:cubicBezTo>
                    <a:cubicBezTo>
                      <a:pt x="178335" y="212807"/>
                      <a:pt x="170533" y="212203"/>
                      <a:pt x="163674" y="215044"/>
                    </a:cubicBezTo>
                    <a:cubicBezTo>
                      <a:pt x="156815" y="217884"/>
                      <a:pt x="151724" y="223827"/>
                      <a:pt x="149970" y="231040"/>
                    </a:cubicBezTo>
                    <a:cubicBezTo>
                      <a:pt x="144221" y="254735"/>
                      <a:pt x="110514" y="254735"/>
                      <a:pt x="104765" y="231040"/>
                    </a:cubicBezTo>
                    <a:cubicBezTo>
                      <a:pt x="103016" y="223820"/>
                      <a:pt x="97924" y="217870"/>
                      <a:pt x="91061" y="215026"/>
                    </a:cubicBezTo>
                    <a:cubicBezTo>
                      <a:pt x="84197" y="212183"/>
                      <a:pt x="76389" y="212788"/>
                      <a:pt x="70046" y="216656"/>
                    </a:cubicBezTo>
                    <a:cubicBezTo>
                      <a:pt x="49225" y="229340"/>
                      <a:pt x="25382" y="205510"/>
                      <a:pt x="38066" y="184675"/>
                    </a:cubicBezTo>
                    <a:cubicBezTo>
                      <a:pt x="41928" y="178335"/>
                      <a:pt x="42532" y="170533"/>
                      <a:pt x="39691" y="163674"/>
                    </a:cubicBezTo>
                    <a:cubicBezTo>
                      <a:pt x="36851" y="156815"/>
                      <a:pt x="30908" y="151724"/>
                      <a:pt x="23695" y="149970"/>
                    </a:cubicBezTo>
                    <a:cubicBezTo>
                      <a:pt x="0" y="144221"/>
                      <a:pt x="0" y="110514"/>
                      <a:pt x="23695" y="104765"/>
                    </a:cubicBezTo>
                    <a:cubicBezTo>
                      <a:pt x="30915" y="103016"/>
                      <a:pt x="36865" y="97924"/>
                      <a:pt x="39709" y="91061"/>
                    </a:cubicBezTo>
                    <a:cubicBezTo>
                      <a:pt x="42552" y="84197"/>
                      <a:pt x="41947" y="76389"/>
                      <a:pt x="38079" y="70046"/>
                    </a:cubicBezTo>
                    <a:cubicBezTo>
                      <a:pt x="25395" y="49225"/>
                      <a:pt x="49225" y="25382"/>
                      <a:pt x="70060" y="38066"/>
                    </a:cubicBezTo>
                    <a:cubicBezTo>
                      <a:pt x="83553" y="46270"/>
                      <a:pt x="101041" y="39010"/>
                      <a:pt x="104765" y="23695"/>
                    </a:cubicBezTo>
                  </a:path>
                </a:pathLst>
              </a:custGeom>
              <a:noFill/>
              <a:ln w="19050">
                <a:solidFill>
                  <a:srgbClr val="E8A23A"/>
                </a:solidFill>
              </a:ln>
            </p:spPr>
          </p:sp>
          <p:sp>
            <p:nvSpPr>
              <p:cNvPr id="23" name="Freeform 23"/>
              <p:cNvSpPr/>
              <p:nvPr/>
            </p:nvSpPr>
            <p:spPr>
              <a:xfrm>
                <a:off x="6465094" y="1654969"/>
                <a:ext cx="80962" cy="80962"/>
              </a:xfrm>
              <a:custGeom>
                <a:avLst/>
                <a:gdLst/>
                <a:ahLst/>
                <a:cxnLst/>
                <a:rect l="l" t="t" r="r" b="b"/>
                <a:pathLst>
                  <a:path w="80962" h="80962">
                    <a:moveTo>
                      <a:pt x="0" y="40481"/>
                    </a:moveTo>
                    <a:cubicBezTo>
                      <a:pt x="0" y="62838"/>
                      <a:pt x="18124" y="80962"/>
                      <a:pt x="40481" y="80962"/>
                    </a:cubicBezTo>
                    <a:cubicBezTo>
                      <a:pt x="62838" y="80962"/>
                      <a:pt x="80962" y="62838"/>
                      <a:pt x="80962" y="40481"/>
                    </a:cubicBezTo>
                    <a:cubicBezTo>
                      <a:pt x="80962" y="18124"/>
                      <a:pt x="62838" y="0"/>
                      <a:pt x="40481" y="0"/>
                    </a:cubicBezTo>
                    <a:cubicBezTo>
                      <a:pt x="18124" y="0"/>
                      <a:pt x="0" y="18124"/>
                      <a:pt x="0" y="40481"/>
                    </a:cubicBezTo>
                  </a:path>
                </a:pathLst>
              </a:custGeom>
              <a:noFill/>
              <a:ln w="19050">
                <a:solidFill>
                  <a:srgbClr val="E8A23A"/>
                </a:solidFill>
              </a:ln>
            </p:spPr>
          </p:sp>
        </p:grpSp>
        <p:sp>
          <p:nvSpPr>
            <p:cNvPr id="25" name="TextBox 25"/>
            <p:cNvSpPr txBox="1"/>
            <p:nvPr/>
          </p:nvSpPr>
          <p:spPr>
            <a:xfrm>
              <a:off x="6819900" y="1590675"/>
              <a:ext cx="3431024"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Zendesk closes specialist gaps</a:t>
              </a:r>
            </a:p>
          </p:txBody>
        </p:sp>
        <p:sp>
          <p:nvSpPr>
            <p:cNvPr id="26" name="TextBox 26"/>
            <p:cNvSpPr txBox="1"/>
            <p:nvPr/>
          </p:nvSpPr>
          <p:spPr>
            <a:xfrm>
              <a:off x="6329362" y="2069306"/>
              <a:ext cx="4399121"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Agent Builder, Action Flows and connectors can absorb</a:t>
              </a:r>
            </a:p>
          </p:txBody>
        </p:sp>
        <p:sp>
          <p:nvSpPr>
            <p:cNvPr id="27" name="TextBox 27"/>
            <p:cNvSpPr txBox="1"/>
            <p:nvPr/>
          </p:nvSpPr>
          <p:spPr>
            <a:xfrm>
              <a:off x="6329362" y="2297906"/>
              <a:ext cx="3692604"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workflows that appear differentiated today.</a:t>
              </a:r>
            </a:p>
          </p:txBody>
        </p:sp>
        <p:sp>
          <p:nvSpPr>
            <p:cNvPr id="28" name="TextBox 28"/>
            <p:cNvSpPr txBox="1"/>
            <p:nvPr/>
          </p:nvSpPr>
          <p:spPr>
            <a:xfrm>
              <a:off x="6331268" y="2847499"/>
              <a:ext cx="4046818"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MITIGATE · Prove deeper execution and faster learning.</a:t>
              </a:r>
            </a:p>
          </p:txBody>
        </p:sp>
      </p:grpSp>
      <p:grpSp>
        <p:nvGrpSpPr>
          <p:cNvPr id="37" name="Group 37"/>
          <p:cNvGrpSpPr/>
          <p:nvPr/>
        </p:nvGrpSpPr>
        <p:grpSpPr>
          <a:xfrm>
            <a:off x="457200" y="3581400"/>
            <a:ext cx="5410200" cy="2095500"/>
            <a:chOff x="457200" y="3581400"/>
            <a:chExt cx="5410200" cy="2095500"/>
          </a:xfrm>
        </p:grpSpPr>
        <p:sp>
          <p:nvSpPr>
            <p:cNvPr id="30" name="Rectangle 30"/>
            <p:cNvSpPr/>
            <p:nvPr/>
          </p:nvSpPr>
          <p:spPr>
            <a:xfrm>
              <a:off x="457200" y="3581400"/>
              <a:ext cx="5410200" cy="2095500"/>
            </a:xfrm>
            <a:prstGeom prst="roundRect">
              <a:avLst>
                <a:gd name="adj" fmla="val 8182"/>
              </a:avLst>
            </a:prstGeom>
            <a:solidFill>
              <a:srgbClr val="FFFFFF"/>
            </a:solidFill>
            <a:ln>
              <a:noFill/>
            </a:ln>
          </p:spPr>
        </p:sp>
        <p:sp>
          <p:nvSpPr>
            <p:cNvPr id="31" name="Rectangle 31"/>
            <p:cNvSpPr/>
            <p:nvPr/>
          </p:nvSpPr>
          <p:spPr>
            <a:xfrm>
              <a:off x="457200" y="3581400"/>
              <a:ext cx="5410200" cy="85725"/>
            </a:xfrm>
            <a:prstGeom prst="roundRect">
              <a:avLst>
                <a:gd name="adj" fmla="val 50000"/>
              </a:avLst>
            </a:prstGeom>
            <a:solidFill>
              <a:srgbClr val="E45858"/>
            </a:solidFill>
            <a:ln>
              <a:noFill/>
            </a:ln>
          </p:spPr>
        </p:sp>
        <p:sp>
          <p:nvSpPr>
            <p:cNvPr id="32" name="Freeform 32"/>
            <p:cNvSpPr/>
            <p:nvPr/>
          </p:nvSpPr>
          <p:spPr>
            <a:xfrm>
              <a:off x="739712" y="3898106"/>
              <a:ext cx="254126" cy="242888"/>
            </a:xfrm>
            <a:custGeom>
              <a:avLst/>
              <a:gdLst/>
              <a:ahLst/>
              <a:cxnLst/>
              <a:rect l="l" t="t" r="r" b="b"/>
              <a:pathLst>
                <a:path w="254126" h="242888">
                  <a:moveTo>
                    <a:pt x="127063" y="0"/>
                  </a:moveTo>
                  <a:cubicBezTo>
                    <a:pt x="158582" y="27886"/>
                    <a:pt x="199720" y="42405"/>
                    <a:pt x="241760" y="40481"/>
                  </a:cubicBezTo>
                  <a:cubicBezTo>
                    <a:pt x="254126" y="82548"/>
                    <a:pt x="248904" y="127832"/>
                    <a:pt x="227287" y="165980"/>
                  </a:cubicBezTo>
                  <a:cubicBezTo>
                    <a:pt x="205670" y="204128"/>
                    <a:pt x="169506" y="231879"/>
                    <a:pt x="127063" y="242888"/>
                  </a:cubicBezTo>
                  <a:cubicBezTo>
                    <a:pt x="84621" y="231879"/>
                    <a:pt x="48457" y="204128"/>
                    <a:pt x="26840" y="165980"/>
                  </a:cubicBezTo>
                  <a:cubicBezTo>
                    <a:pt x="5222" y="127832"/>
                    <a:pt x="0" y="82548"/>
                    <a:pt x="12366" y="40481"/>
                  </a:cubicBezTo>
                  <a:cubicBezTo>
                    <a:pt x="54406" y="42405"/>
                    <a:pt x="95544" y="27886"/>
                    <a:pt x="127063" y="0"/>
                  </a:cubicBezTo>
                </a:path>
              </a:pathLst>
            </a:custGeom>
            <a:noFill/>
            <a:ln w="19050">
              <a:solidFill>
                <a:srgbClr val="E45858"/>
              </a:solidFill>
            </a:ln>
          </p:spPr>
        </p:sp>
        <p:sp>
          <p:nvSpPr>
            <p:cNvPr id="33" name="TextBox 33"/>
            <p:cNvSpPr txBox="1"/>
            <p:nvPr/>
          </p:nvSpPr>
          <p:spPr>
            <a:xfrm>
              <a:off x="1181100" y="3914775"/>
              <a:ext cx="3143488"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Action errors cap autonomy</a:t>
              </a:r>
            </a:p>
          </p:txBody>
        </p:sp>
        <p:sp>
          <p:nvSpPr>
            <p:cNvPr id="34" name="TextBox 34"/>
            <p:cNvSpPr txBox="1"/>
            <p:nvPr/>
          </p:nvSpPr>
          <p:spPr>
            <a:xfrm>
              <a:off x="690562" y="4393406"/>
              <a:ext cx="4333399"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A wrong refund, permission change or account update</a:t>
              </a:r>
            </a:p>
          </p:txBody>
        </p:sp>
        <p:sp>
          <p:nvSpPr>
            <p:cNvPr id="35" name="TextBox 35"/>
            <p:cNvSpPr txBox="1"/>
            <p:nvPr/>
          </p:nvSpPr>
          <p:spPr>
            <a:xfrm>
              <a:off x="690562" y="4622006"/>
              <a:ext cx="3848695"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has higher severity than an inaccurate answer.</a:t>
              </a:r>
            </a:p>
          </p:txBody>
        </p:sp>
        <p:sp>
          <p:nvSpPr>
            <p:cNvPr id="36" name="TextBox 36"/>
            <p:cNvSpPr txBox="1"/>
            <p:nvPr/>
          </p:nvSpPr>
          <p:spPr>
            <a:xfrm>
              <a:off x="692468" y="5171599"/>
              <a:ext cx="4129053"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MITIGATE · Explicit boundaries, confirmation and replay.</a:t>
              </a:r>
            </a:p>
          </p:txBody>
        </p:sp>
      </p:grpSp>
      <p:grpSp>
        <p:nvGrpSpPr>
          <p:cNvPr id="48" name="Group 48"/>
          <p:cNvGrpSpPr/>
          <p:nvPr/>
        </p:nvGrpSpPr>
        <p:grpSpPr>
          <a:xfrm>
            <a:off x="6096000" y="3581400"/>
            <a:ext cx="5638800" cy="2095500"/>
            <a:chOff x="6096000" y="3581400"/>
            <a:chExt cx="5638800" cy="2095500"/>
          </a:xfrm>
        </p:grpSpPr>
        <p:sp>
          <p:nvSpPr>
            <p:cNvPr id="38" name="Rectangle 38"/>
            <p:cNvSpPr/>
            <p:nvPr/>
          </p:nvSpPr>
          <p:spPr>
            <a:xfrm>
              <a:off x="6096000" y="3581400"/>
              <a:ext cx="5638800" cy="2095500"/>
            </a:xfrm>
            <a:prstGeom prst="roundRect">
              <a:avLst>
                <a:gd name="adj" fmla="val 8182"/>
              </a:avLst>
            </a:prstGeom>
            <a:solidFill>
              <a:srgbClr val="FFFFFF"/>
            </a:solidFill>
            <a:ln>
              <a:noFill/>
            </a:ln>
          </p:spPr>
        </p:sp>
        <p:sp>
          <p:nvSpPr>
            <p:cNvPr id="39" name="Rectangle 39"/>
            <p:cNvSpPr/>
            <p:nvPr/>
          </p:nvSpPr>
          <p:spPr>
            <a:xfrm>
              <a:off x="6096000" y="3581400"/>
              <a:ext cx="5638800" cy="85725"/>
            </a:xfrm>
            <a:prstGeom prst="roundRect">
              <a:avLst>
                <a:gd name="adj" fmla="val 50000"/>
              </a:avLst>
            </a:prstGeom>
            <a:solidFill>
              <a:srgbClr val="E8A23A"/>
            </a:solidFill>
            <a:ln>
              <a:noFill/>
            </a:ln>
          </p:spPr>
        </p:sp>
        <p:grpSp>
          <p:nvGrpSpPr>
            <p:cNvPr id="43" name="Group 43"/>
            <p:cNvGrpSpPr/>
            <p:nvPr/>
          </p:nvGrpSpPr>
          <p:grpSpPr>
            <a:xfrm>
              <a:off x="6384131" y="3898106"/>
              <a:ext cx="242888" cy="242888"/>
              <a:chOff x="6384131" y="3898106"/>
              <a:chExt cx="242888" cy="242888"/>
            </a:xfrm>
          </p:grpSpPr>
          <p:sp>
            <p:nvSpPr>
              <p:cNvPr id="40" name="Freeform 40"/>
              <p:cNvSpPr/>
              <p:nvPr/>
            </p:nvSpPr>
            <p:spPr>
              <a:xfrm>
                <a:off x="6492081" y="4006056"/>
                <a:ext cx="26987" cy="26988"/>
              </a:xfrm>
              <a:custGeom>
                <a:avLst/>
                <a:gdLst/>
                <a:ahLst/>
                <a:cxnLst/>
                <a:rect l="l" t="t" r="r" b="b"/>
                <a:pathLst>
                  <a:path w="26987" h="26988">
                    <a:moveTo>
                      <a:pt x="0" y="13494"/>
                    </a:moveTo>
                    <a:cubicBezTo>
                      <a:pt x="0" y="20946"/>
                      <a:pt x="6041" y="26988"/>
                      <a:pt x="13494" y="26988"/>
                    </a:cubicBezTo>
                    <a:cubicBezTo>
                      <a:pt x="20946" y="26988"/>
                      <a:pt x="26987" y="20946"/>
                      <a:pt x="26987" y="13494"/>
                    </a:cubicBezTo>
                    <a:cubicBezTo>
                      <a:pt x="26987" y="6041"/>
                      <a:pt x="20946" y="0"/>
                      <a:pt x="13494" y="0"/>
                    </a:cubicBezTo>
                    <a:cubicBezTo>
                      <a:pt x="6041" y="0"/>
                      <a:pt x="0" y="6041"/>
                      <a:pt x="0" y="13494"/>
                    </a:cubicBezTo>
                  </a:path>
                </a:pathLst>
              </a:custGeom>
              <a:noFill/>
              <a:ln w="19050">
                <a:solidFill>
                  <a:srgbClr val="E8A23A"/>
                </a:solidFill>
              </a:ln>
            </p:spPr>
          </p:sp>
          <p:sp>
            <p:nvSpPr>
              <p:cNvPr id="41" name="Freeform 41"/>
              <p:cNvSpPr/>
              <p:nvPr/>
            </p:nvSpPr>
            <p:spPr>
              <a:xfrm>
                <a:off x="6438106" y="3952081"/>
                <a:ext cx="134938" cy="134937"/>
              </a:xfrm>
              <a:custGeom>
                <a:avLst/>
                <a:gdLst/>
                <a:ahLst/>
                <a:cxnLst/>
                <a:rect l="l" t="t" r="r" b="b"/>
                <a:pathLst>
                  <a:path w="134938" h="134937">
                    <a:moveTo>
                      <a:pt x="0" y="67469"/>
                    </a:moveTo>
                    <a:cubicBezTo>
                      <a:pt x="0" y="104731"/>
                      <a:pt x="30207" y="134937"/>
                      <a:pt x="67469" y="134937"/>
                    </a:cubicBezTo>
                    <a:cubicBezTo>
                      <a:pt x="104731" y="134937"/>
                      <a:pt x="134938" y="104731"/>
                      <a:pt x="134938" y="67469"/>
                    </a:cubicBezTo>
                    <a:cubicBezTo>
                      <a:pt x="134938" y="30207"/>
                      <a:pt x="104731" y="0"/>
                      <a:pt x="67469" y="0"/>
                    </a:cubicBezTo>
                    <a:cubicBezTo>
                      <a:pt x="30207" y="0"/>
                      <a:pt x="0" y="30207"/>
                      <a:pt x="0" y="67469"/>
                    </a:cubicBezTo>
                  </a:path>
                </a:pathLst>
              </a:custGeom>
              <a:noFill/>
              <a:ln w="19050">
                <a:solidFill>
                  <a:srgbClr val="E8A23A"/>
                </a:solidFill>
              </a:ln>
            </p:spPr>
          </p:sp>
          <p:sp>
            <p:nvSpPr>
              <p:cNvPr id="42" name="Freeform 42"/>
              <p:cNvSpPr/>
              <p:nvPr/>
            </p:nvSpPr>
            <p:spPr>
              <a:xfrm>
                <a:off x="6384131" y="3898106"/>
                <a:ext cx="242888" cy="242888"/>
              </a:xfrm>
              <a:custGeom>
                <a:avLst/>
                <a:gdLst/>
                <a:ahLst/>
                <a:cxnLst/>
                <a:rect l="l" t="t" r="r" b="b"/>
                <a:pathLst>
                  <a:path w="242888" h="242888">
                    <a:moveTo>
                      <a:pt x="0" y="121444"/>
                    </a:moveTo>
                    <a:cubicBezTo>
                      <a:pt x="0" y="188515"/>
                      <a:pt x="54372" y="242888"/>
                      <a:pt x="121444" y="242888"/>
                    </a:cubicBezTo>
                    <a:cubicBezTo>
                      <a:pt x="188515" y="242888"/>
                      <a:pt x="242888" y="188515"/>
                      <a:pt x="242888" y="121444"/>
                    </a:cubicBezTo>
                    <a:cubicBezTo>
                      <a:pt x="242888" y="54372"/>
                      <a:pt x="188515" y="0"/>
                      <a:pt x="121444" y="0"/>
                    </a:cubicBezTo>
                    <a:cubicBezTo>
                      <a:pt x="54372" y="0"/>
                      <a:pt x="0" y="54372"/>
                      <a:pt x="0" y="121444"/>
                    </a:cubicBezTo>
                  </a:path>
                </a:pathLst>
              </a:custGeom>
              <a:noFill/>
              <a:ln w="19050">
                <a:solidFill>
                  <a:srgbClr val="E8A23A"/>
                </a:solidFill>
              </a:ln>
            </p:spPr>
          </p:sp>
        </p:grpSp>
        <p:sp>
          <p:nvSpPr>
            <p:cNvPr id="44" name="TextBox 44"/>
            <p:cNvSpPr txBox="1"/>
            <p:nvPr/>
          </p:nvSpPr>
          <p:spPr>
            <a:xfrm>
              <a:off x="6819900" y="3914775"/>
              <a:ext cx="4086606" cy="304800"/>
            </a:xfrm>
            <a:prstGeom prst="rect">
              <a:avLst/>
            </a:prstGeom>
            <a:noFill/>
            <a:ln>
              <a:noFill/>
            </a:ln>
          </p:spPr>
          <p:txBody>
            <a:bodyPr wrap="none" lIns="0" tIns="0" rIns="0" bIns="0" anchor="t" anchorCtr="0">
              <a:spAutoFit/>
            </a:bodyPr>
            <a:lstStyle/>
            <a:p>
              <a:pPr algn="l"/>
              <a:r>
                <a:rPr lang="en-US" sz="1500" b="1" dirty="0">
                  <a:solidFill>
                    <a:srgbClr val="19191F"/>
                  </a:solidFill>
                  <a:latin typeface="Arial"/>
                  <a:ea typeface="Microsoft YaHei"/>
                  <a:cs typeface="Arial"/>
                </a:rPr>
                <a:t>The wedge may not support a budget</a:t>
              </a:r>
            </a:p>
          </p:txBody>
        </p:sp>
        <p:sp>
          <p:nvSpPr>
            <p:cNvPr id="45" name="TextBox 45"/>
            <p:cNvSpPr txBox="1"/>
            <p:nvPr/>
          </p:nvSpPr>
          <p:spPr>
            <a:xfrm>
              <a:off x="6329362" y="4393406"/>
              <a:ext cx="4744164"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A narrow workflow can be valuable yet too small, irregular</a:t>
              </a:r>
            </a:p>
          </p:txBody>
        </p:sp>
        <p:sp>
          <p:nvSpPr>
            <p:cNvPr id="46" name="TextBox 46"/>
            <p:cNvSpPr txBox="1"/>
            <p:nvPr/>
          </p:nvSpPr>
          <p:spPr>
            <a:xfrm>
              <a:off x="6329362" y="4622006"/>
              <a:ext cx="4013002" cy="228600"/>
            </a:xfrm>
            <a:prstGeom prst="rect">
              <a:avLst/>
            </a:prstGeom>
            <a:noFill/>
            <a:ln>
              <a:noFill/>
            </a:ln>
          </p:spPr>
          <p:txBody>
            <a:bodyPr wrap="none" lIns="0" tIns="0" rIns="0" bIns="0" anchor="t" anchorCtr="0">
              <a:spAutoFit/>
            </a:bodyPr>
            <a:lstStyle/>
            <a:p>
              <a:pPr algn="l"/>
              <a:r>
                <a:rPr lang="en-US" sz="1125" dirty="0">
                  <a:solidFill>
                    <a:srgbClr val="5F6170"/>
                  </a:solidFill>
                  <a:latin typeface="Arial"/>
                  <a:ea typeface="Microsoft YaHei"/>
                  <a:cs typeface="Arial"/>
                </a:rPr>
                <a:t>or service-heavy to sustain software economics.</a:t>
              </a:r>
            </a:p>
          </p:txBody>
        </p:sp>
        <p:sp>
          <p:nvSpPr>
            <p:cNvPr id="47" name="TextBox 47"/>
            <p:cNvSpPr txBox="1"/>
            <p:nvPr/>
          </p:nvSpPr>
          <p:spPr>
            <a:xfrm>
              <a:off x="6331268" y="5171599"/>
              <a:ext cx="4712176"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MITIGATE · Validate volume, repeatability and willingness to pay.</a:t>
              </a:r>
            </a:p>
          </p:txBody>
        </p:sp>
      </p:grpSp>
      <p:grpSp>
        <p:nvGrpSpPr>
          <p:cNvPr id="52" name="Group 52"/>
          <p:cNvGrpSpPr/>
          <p:nvPr/>
        </p:nvGrpSpPr>
        <p:grpSpPr>
          <a:xfrm>
            <a:off x="447675" y="6496050"/>
            <a:ext cx="11296651" cy="204788"/>
            <a:chOff x="447675" y="6496050"/>
            <a:chExt cx="11296651" cy="204788"/>
          </a:xfrm>
        </p:grpSpPr>
        <p:sp>
          <p:nvSpPr>
            <p:cNvPr id="49" name="Rectangle 49"/>
            <p:cNvSpPr/>
            <p:nvPr/>
          </p:nvSpPr>
          <p:spPr>
            <a:xfrm>
              <a:off x="457200" y="6496050"/>
              <a:ext cx="11277600" cy="190500"/>
            </a:xfrm>
            <a:prstGeom prst="rect">
              <a:avLst/>
            </a:prstGeom>
            <a:noFill/>
            <a:ln>
              <a:noFill/>
            </a:ln>
          </p:spPr>
        </p:sp>
        <p:sp>
          <p:nvSpPr>
            <p:cNvPr id="50" name="TextBox 50"/>
            <p:cNvSpPr txBox="1"/>
            <p:nvPr/>
          </p:nvSpPr>
          <p:spPr>
            <a:xfrm>
              <a:off x="447675" y="6548438"/>
              <a:ext cx="5506879"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ANALYSIS · Integration and competitive responses remain uncertain immediately after acquisition close</a:t>
              </a:r>
            </a:p>
          </p:txBody>
        </p:sp>
        <p:sp>
          <p:nvSpPr>
            <p:cNvPr id="51" name="TextBox 51"/>
            <p:cNvSpPr txBox="1"/>
            <p:nvPr/>
          </p:nvSpPr>
          <p:spPr>
            <a:xfrm>
              <a:off x="11440478" y="6548438"/>
              <a:ext cx="303848"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11 / 12</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1143000"/>
            <a:ext cx="12763500" cy="8001000"/>
            <a:chOff x="0" y="-1143000"/>
            <a:chExt cx="12763500" cy="8001000"/>
          </a:xfrm>
        </p:grpSpPr>
        <p:sp>
          <p:nvSpPr>
            <p:cNvPr id="2" name="Rectangle 2"/>
            <p:cNvSpPr/>
            <p:nvPr/>
          </p:nvSpPr>
          <p:spPr>
            <a:xfrm>
              <a:off x="0" y="0"/>
              <a:ext cx="12192000" cy="6858000"/>
            </a:xfrm>
            <a:prstGeom prst="rect">
              <a:avLst/>
            </a:prstGeom>
            <a:solidFill>
              <a:srgbClr val="17171C"/>
            </a:solidFill>
            <a:ln>
              <a:noFill/>
            </a:ln>
          </p:spPr>
        </p:sp>
        <p:sp>
          <p:nvSpPr>
            <p:cNvPr id="3" name="Ellipse 3"/>
            <p:cNvSpPr/>
            <p:nvPr/>
          </p:nvSpPr>
          <p:spPr>
            <a:xfrm>
              <a:off x="8763000" y="-1143000"/>
              <a:ext cx="4000500" cy="4000500"/>
            </a:xfrm>
            <a:prstGeom prst="ellipse">
              <a:avLst/>
            </a:prstGeom>
            <a:solidFill>
              <a:srgbClr val="6C5CE7">
                <a:alpha val="14000"/>
              </a:srgbClr>
            </a:solidFill>
            <a:ln>
              <a:noFill/>
            </a:ln>
          </p:spPr>
        </p:sp>
        <p:sp>
          <p:nvSpPr>
            <p:cNvPr id="4" name="Freeform 4"/>
            <p:cNvSpPr/>
            <p:nvPr/>
          </p:nvSpPr>
          <p:spPr>
            <a:xfrm>
              <a:off x="8572500" y="3714750"/>
              <a:ext cx="3333750" cy="2762250"/>
            </a:xfrm>
            <a:custGeom>
              <a:avLst/>
              <a:gdLst/>
              <a:ahLst/>
              <a:cxnLst/>
              <a:rect l="l" t="t" r="r" b="b"/>
              <a:pathLst>
                <a:path w="3333750" h="2762250">
                  <a:moveTo>
                    <a:pt x="0" y="2762250"/>
                  </a:moveTo>
                  <a:cubicBezTo>
                    <a:pt x="571500" y="1428750"/>
                    <a:pt x="2381250" y="1333500"/>
                    <a:pt x="3333750" y="0"/>
                  </a:cubicBezTo>
                </a:path>
              </a:pathLst>
            </a:custGeom>
            <a:noFill/>
            <a:ln w="76200">
              <a:gradFill>
                <a:gsLst>
                  <a:gs pos="0">
                    <a:srgbClr val="6C5CE7"/>
                  </a:gs>
                  <a:gs pos="100000">
                    <a:srgbClr val="4F46E5"/>
                  </a:gs>
                </a:gsLst>
                <a:lin ang="2700000" scaled="1"/>
              </a:gradFill>
            </a:ln>
          </p:spPr>
        </p:sp>
      </p:grpSp>
      <p:grpSp>
        <p:nvGrpSpPr>
          <p:cNvPr id="10" name="Group 10"/>
          <p:cNvGrpSpPr/>
          <p:nvPr/>
        </p:nvGrpSpPr>
        <p:grpSpPr>
          <a:xfrm>
            <a:off x="517208" y="419100"/>
            <a:ext cx="11122342" cy="1369219"/>
            <a:chOff x="517208" y="419100"/>
            <a:chExt cx="11122342" cy="1369219"/>
          </a:xfrm>
        </p:grpSpPr>
        <p:sp>
          <p:nvSpPr>
            <p:cNvPr id="6" name="Rectangle 6"/>
            <p:cNvSpPr/>
            <p:nvPr/>
          </p:nvSpPr>
          <p:spPr>
            <a:xfrm>
              <a:off x="552450" y="419100"/>
              <a:ext cx="11087100" cy="1238250"/>
            </a:xfrm>
            <a:prstGeom prst="rect">
              <a:avLst/>
            </a:prstGeom>
            <a:noFill/>
            <a:ln>
              <a:noFill/>
            </a:ln>
          </p:spPr>
        </p:sp>
        <p:sp>
          <p:nvSpPr>
            <p:cNvPr id="7" name="TextBox 7"/>
            <p:cNvSpPr txBox="1"/>
            <p:nvPr/>
          </p:nvSpPr>
          <p:spPr>
            <a:xfrm>
              <a:off x="541020" y="588645"/>
              <a:ext cx="1189106" cy="182880"/>
            </a:xfrm>
            <a:prstGeom prst="rect">
              <a:avLst/>
            </a:prstGeom>
            <a:noFill/>
            <a:ln>
              <a:noFill/>
            </a:ln>
          </p:spPr>
          <p:txBody>
            <a:bodyPr wrap="none" lIns="0" tIns="0" rIns="0" bIns="0" anchor="t" anchorCtr="0">
              <a:spAutoFit/>
            </a:bodyPr>
            <a:lstStyle/>
            <a:p>
              <a:pPr algn="l"/>
              <a:r>
                <a:rPr lang="en-US" sz="900" b="1" dirty="0">
                  <a:solidFill>
                    <a:srgbClr val="A78BFA"/>
                  </a:solidFill>
                  <a:latin typeface="Arial"/>
                  <a:ea typeface="Microsoft YaHei"/>
                  <a:cs typeface="Arial"/>
                </a:rPr>
                <a:t>DECISION REQUEST</a:t>
              </a:r>
            </a:p>
          </p:txBody>
        </p:sp>
        <p:sp>
          <p:nvSpPr>
            <p:cNvPr id="8" name="TextBox 8"/>
            <p:cNvSpPr txBox="1"/>
            <p:nvPr/>
          </p:nvSpPr>
          <p:spPr>
            <a:xfrm>
              <a:off x="517208" y="833914"/>
              <a:ext cx="7794275" cy="563880"/>
            </a:xfrm>
            <a:prstGeom prst="rect">
              <a:avLst/>
            </a:prstGeom>
            <a:noFill/>
            <a:ln>
              <a:noFill/>
            </a:ln>
          </p:spPr>
          <p:txBody>
            <a:bodyPr wrap="none" lIns="0" tIns="0" rIns="0" bIns="0" anchor="t" anchorCtr="0">
              <a:spAutoFit/>
            </a:bodyPr>
            <a:lstStyle/>
            <a:p>
              <a:pPr algn="l"/>
              <a:r>
                <a:rPr lang="en-US" sz="2775" b="1" dirty="0">
                  <a:solidFill>
                    <a:srgbClr val="FFFFFF"/>
                  </a:solidFill>
                  <a:latin typeface="Arial"/>
                  <a:ea typeface="Microsoft YaHei"/>
                  <a:cs typeface="Arial"/>
                </a:rPr>
                <a:t>Approve a gated workflow discovery—</a:t>
              </a:r>
            </a:p>
          </p:txBody>
        </p:sp>
        <p:sp>
          <p:nvSpPr>
            <p:cNvPr id="9" name="TextBox 9"/>
            <p:cNvSpPr txBox="1"/>
            <p:nvPr/>
          </p:nvSpPr>
          <p:spPr>
            <a:xfrm>
              <a:off x="517208" y="1224439"/>
              <a:ext cx="6304839" cy="563880"/>
            </a:xfrm>
            <a:prstGeom prst="rect">
              <a:avLst/>
            </a:prstGeom>
            <a:noFill/>
            <a:ln>
              <a:noFill/>
            </a:ln>
          </p:spPr>
          <p:txBody>
            <a:bodyPr wrap="none" lIns="0" tIns="0" rIns="0" bIns="0" anchor="t" anchorCtr="0">
              <a:spAutoFit/>
            </a:bodyPr>
            <a:lstStyle/>
            <a:p>
              <a:pPr algn="l"/>
              <a:r>
                <a:rPr lang="en-US" sz="2775" b="1" dirty="0">
                  <a:solidFill>
                    <a:srgbClr val="FFFFFF"/>
                  </a:solidFill>
                  <a:latin typeface="Arial"/>
                  <a:ea typeface="Microsoft YaHei"/>
                  <a:cs typeface="Arial"/>
                </a:rPr>
                <a:t>not a horizontal market entry</a:t>
              </a:r>
            </a:p>
          </p:txBody>
        </p:sp>
      </p:grpSp>
      <p:grpSp>
        <p:nvGrpSpPr>
          <p:cNvPr id="26" name="Group 26"/>
          <p:cNvGrpSpPr/>
          <p:nvPr/>
        </p:nvGrpSpPr>
        <p:grpSpPr>
          <a:xfrm>
            <a:off x="552450" y="2019300"/>
            <a:ext cx="6191250" cy="2571750"/>
            <a:chOff x="552450" y="2019300"/>
            <a:chExt cx="6191250" cy="2571750"/>
          </a:xfrm>
        </p:grpSpPr>
        <p:sp>
          <p:nvSpPr>
            <p:cNvPr id="11" name="Rectangle 11"/>
            <p:cNvSpPr/>
            <p:nvPr/>
          </p:nvSpPr>
          <p:spPr>
            <a:xfrm>
              <a:off x="552450" y="2019300"/>
              <a:ext cx="6191250" cy="742950"/>
            </a:xfrm>
            <a:prstGeom prst="roundRect">
              <a:avLst>
                <a:gd name="adj" fmla="val 17949"/>
              </a:avLst>
            </a:prstGeom>
            <a:solidFill>
              <a:srgbClr val="FFFFFF">
                <a:alpha val="8000"/>
              </a:srgbClr>
            </a:solidFill>
            <a:ln w="9525">
              <a:solidFill>
                <a:srgbClr val="5F6170"/>
              </a:solidFill>
            </a:ln>
          </p:spPr>
        </p:sp>
        <p:sp>
          <p:nvSpPr>
            <p:cNvPr id="12" name="Ellipse 12"/>
            <p:cNvSpPr/>
            <p:nvPr/>
          </p:nvSpPr>
          <p:spPr>
            <a:xfrm>
              <a:off x="704850" y="2228850"/>
              <a:ext cx="323850" cy="323850"/>
            </a:xfrm>
            <a:prstGeom prst="ellipse">
              <a:avLst/>
            </a:prstGeom>
            <a:solidFill>
              <a:srgbClr val="6C5CE7"/>
            </a:solidFill>
            <a:ln>
              <a:noFill/>
            </a:ln>
          </p:spPr>
        </p:sp>
        <p:sp>
          <p:nvSpPr>
            <p:cNvPr id="13" name="TextBox 13"/>
            <p:cNvSpPr txBox="1"/>
            <p:nvPr/>
          </p:nvSpPr>
          <p:spPr>
            <a:xfrm>
              <a:off x="831965" y="2342674"/>
              <a:ext cx="69621"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1</a:t>
              </a:r>
            </a:p>
          </p:txBody>
        </p:sp>
        <p:sp>
          <p:nvSpPr>
            <p:cNvPr id="14" name="TextBox 14"/>
            <p:cNvSpPr txBox="1"/>
            <p:nvPr/>
          </p:nvSpPr>
          <p:spPr>
            <a:xfrm>
              <a:off x="1183005" y="2197418"/>
              <a:ext cx="4309374"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Arial"/>
                  <a:ea typeface="Microsoft YaHei"/>
                  <a:cs typeface="Arial"/>
                </a:rPr>
                <a:t>Authorize a time-boxed discovery program</a:t>
              </a:r>
            </a:p>
          </p:txBody>
        </p:sp>
        <p:sp>
          <p:nvSpPr>
            <p:cNvPr id="15" name="TextBox 15"/>
            <p:cNvSpPr txBox="1"/>
            <p:nvPr/>
          </p:nvSpPr>
          <p:spPr>
            <a:xfrm>
              <a:off x="1187768" y="2466499"/>
              <a:ext cx="3655933" cy="198120"/>
            </a:xfrm>
            <a:prstGeom prst="rect">
              <a:avLst/>
            </a:prstGeom>
            <a:noFill/>
            <a:ln>
              <a:noFill/>
            </a:ln>
          </p:spPr>
          <p:txBody>
            <a:bodyPr wrap="none" lIns="0" tIns="0" rIns="0" bIns="0" anchor="t" anchorCtr="0">
              <a:spAutoFit/>
            </a:bodyPr>
            <a:lstStyle/>
            <a:p>
              <a:pPr algn="l"/>
              <a:r>
                <a:rPr lang="en-US" sz="975" dirty="0">
                  <a:solidFill>
                    <a:srgbClr val="DDDDE7"/>
                  </a:solidFill>
                  <a:latin typeface="Arial"/>
                  <a:ea typeface="Microsoft YaHei"/>
                  <a:cs typeface="Arial"/>
                </a:rPr>
                <a:t>One ICP, two workflows, explicit budget and owner.</a:t>
              </a:r>
            </a:p>
          </p:txBody>
        </p:sp>
        <p:sp>
          <p:nvSpPr>
            <p:cNvPr id="16" name="Rectangle 16"/>
            <p:cNvSpPr/>
            <p:nvPr/>
          </p:nvSpPr>
          <p:spPr>
            <a:xfrm>
              <a:off x="552450" y="2933700"/>
              <a:ext cx="6191250" cy="742950"/>
            </a:xfrm>
            <a:prstGeom prst="roundRect">
              <a:avLst>
                <a:gd name="adj" fmla="val 17949"/>
              </a:avLst>
            </a:prstGeom>
            <a:solidFill>
              <a:srgbClr val="FFFFFF">
                <a:alpha val="8000"/>
              </a:srgbClr>
            </a:solidFill>
            <a:ln w="9525">
              <a:solidFill>
                <a:srgbClr val="5F6170"/>
              </a:solidFill>
            </a:ln>
          </p:spPr>
        </p:sp>
        <p:sp>
          <p:nvSpPr>
            <p:cNvPr id="17" name="Ellipse 17"/>
            <p:cNvSpPr/>
            <p:nvPr/>
          </p:nvSpPr>
          <p:spPr>
            <a:xfrm>
              <a:off x="704850" y="3143250"/>
              <a:ext cx="323850" cy="323850"/>
            </a:xfrm>
            <a:prstGeom prst="ellipse">
              <a:avLst/>
            </a:prstGeom>
            <a:solidFill>
              <a:srgbClr val="4F46E5"/>
            </a:solidFill>
            <a:ln>
              <a:noFill/>
            </a:ln>
          </p:spPr>
        </p:sp>
        <p:sp>
          <p:nvSpPr>
            <p:cNvPr id="18" name="TextBox 18"/>
            <p:cNvSpPr txBox="1"/>
            <p:nvPr/>
          </p:nvSpPr>
          <p:spPr>
            <a:xfrm>
              <a:off x="813275" y="3257074"/>
              <a:ext cx="107000"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2</a:t>
              </a:r>
            </a:p>
          </p:txBody>
        </p:sp>
        <p:sp>
          <p:nvSpPr>
            <p:cNvPr id="19" name="TextBox 19"/>
            <p:cNvSpPr txBox="1"/>
            <p:nvPr/>
          </p:nvSpPr>
          <p:spPr>
            <a:xfrm>
              <a:off x="1183005" y="3111818"/>
              <a:ext cx="4816588"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Arial"/>
                  <a:ea typeface="Microsoft YaHei"/>
                  <a:cs typeface="Arial"/>
                </a:rPr>
                <a:t>Require three design partners and live evidence</a:t>
              </a:r>
            </a:p>
          </p:txBody>
        </p:sp>
        <p:sp>
          <p:nvSpPr>
            <p:cNvPr id="20" name="TextBox 20"/>
            <p:cNvSpPr txBox="1"/>
            <p:nvPr/>
          </p:nvSpPr>
          <p:spPr>
            <a:xfrm>
              <a:off x="1187768" y="3380899"/>
              <a:ext cx="3449455" cy="198120"/>
            </a:xfrm>
            <a:prstGeom prst="rect">
              <a:avLst/>
            </a:prstGeom>
            <a:noFill/>
            <a:ln>
              <a:noFill/>
            </a:ln>
          </p:spPr>
          <p:txBody>
            <a:bodyPr wrap="none" lIns="0" tIns="0" rIns="0" bIns="0" anchor="t" anchorCtr="0">
              <a:spAutoFit/>
            </a:bodyPr>
            <a:lstStyle/>
            <a:p>
              <a:pPr algn="l"/>
              <a:r>
                <a:rPr lang="en-US" sz="975" dirty="0">
                  <a:solidFill>
                    <a:srgbClr val="DDDDE7"/>
                  </a:solidFill>
                  <a:latin typeface="Arial"/>
                  <a:ea typeface="Microsoft YaHei"/>
                  <a:cs typeface="Arial"/>
                </a:rPr>
                <a:t>Interviews and demos alone do not pass the gate.</a:t>
              </a:r>
            </a:p>
          </p:txBody>
        </p:sp>
        <p:sp>
          <p:nvSpPr>
            <p:cNvPr id="21" name="Rectangle 21"/>
            <p:cNvSpPr/>
            <p:nvPr/>
          </p:nvSpPr>
          <p:spPr>
            <a:xfrm>
              <a:off x="552450" y="3848100"/>
              <a:ext cx="6191250" cy="742950"/>
            </a:xfrm>
            <a:prstGeom prst="roundRect">
              <a:avLst>
                <a:gd name="adj" fmla="val 17949"/>
              </a:avLst>
            </a:prstGeom>
            <a:solidFill>
              <a:srgbClr val="FFFFFF">
                <a:alpha val="8000"/>
              </a:srgbClr>
            </a:solidFill>
            <a:ln w="9525">
              <a:solidFill>
                <a:srgbClr val="5F6170"/>
              </a:solidFill>
            </a:ln>
          </p:spPr>
        </p:sp>
        <p:sp>
          <p:nvSpPr>
            <p:cNvPr id="22" name="Ellipse 22"/>
            <p:cNvSpPr/>
            <p:nvPr/>
          </p:nvSpPr>
          <p:spPr>
            <a:xfrm>
              <a:off x="704850" y="4057650"/>
              <a:ext cx="323850" cy="323850"/>
            </a:xfrm>
            <a:prstGeom prst="ellipse">
              <a:avLst/>
            </a:prstGeom>
            <a:solidFill>
              <a:srgbClr val="18A875"/>
            </a:solidFill>
            <a:ln>
              <a:noFill/>
            </a:ln>
          </p:spPr>
        </p:sp>
        <p:sp>
          <p:nvSpPr>
            <p:cNvPr id="23" name="TextBox 23"/>
            <p:cNvSpPr txBox="1"/>
            <p:nvPr/>
          </p:nvSpPr>
          <p:spPr>
            <a:xfrm>
              <a:off x="813275" y="4171474"/>
              <a:ext cx="107000" cy="198120"/>
            </a:xfrm>
            <a:prstGeom prst="rect">
              <a:avLst/>
            </a:prstGeom>
            <a:noFill/>
            <a:ln>
              <a:noFill/>
            </a:ln>
          </p:spPr>
          <p:txBody>
            <a:bodyPr wrap="none" lIns="0" tIns="0" rIns="0" bIns="0" anchor="t" anchorCtr="0">
              <a:spAutoFit/>
            </a:bodyPr>
            <a:lstStyle/>
            <a:p>
              <a:pPr algn="ctr"/>
              <a:r>
                <a:rPr lang="en-US" sz="975" b="1" dirty="0">
                  <a:solidFill>
                    <a:srgbClr val="FFFFFF"/>
                  </a:solidFill>
                  <a:latin typeface="Arial"/>
                  <a:ea typeface="Microsoft YaHei"/>
                  <a:cs typeface="Arial"/>
                </a:rPr>
                <a:t>3</a:t>
              </a:r>
            </a:p>
          </p:txBody>
        </p:sp>
        <p:sp>
          <p:nvSpPr>
            <p:cNvPr id="24" name="TextBox 24"/>
            <p:cNvSpPr txBox="1"/>
            <p:nvPr/>
          </p:nvSpPr>
          <p:spPr>
            <a:xfrm>
              <a:off x="1183005" y="4026218"/>
              <a:ext cx="3150029"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Arial"/>
                  <a:ea typeface="Microsoft YaHei"/>
                  <a:cs typeface="Arial"/>
                </a:rPr>
                <a:t>Stop unless all four gates pass</a:t>
              </a:r>
            </a:p>
          </p:txBody>
        </p:sp>
        <p:sp>
          <p:nvSpPr>
            <p:cNvPr id="25" name="TextBox 25"/>
            <p:cNvSpPr txBox="1"/>
            <p:nvPr/>
          </p:nvSpPr>
          <p:spPr>
            <a:xfrm>
              <a:off x="1187768" y="4295299"/>
              <a:ext cx="3456575" cy="198120"/>
            </a:xfrm>
            <a:prstGeom prst="rect">
              <a:avLst/>
            </a:prstGeom>
            <a:noFill/>
            <a:ln>
              <a:noFill/>
            </a:ln>
          </p:spPr>
          <p:txBody>
            <a:bodyPr wrap="none" lIns="0" tIns="0" rIns="0" bIns="0" anchor="t" anchorCtr="0">
              <a:spAutoFit/>
            </a:bodyPr>
            <a:lstStyle/>
            <a:p>
              <a:pPr algn="l"/>
              <a:r>
                <a:rPr lang="en-US" sz="975" dirty="0">
                  <a:solidFill>
                    <a:srgbClr val="DDDDE7"/>
                  </a:solidFill>
                  <a:latin typeface="Arial"/>
                  <a:ea typeface="Microsoft YaHei"/>
                  <a:cs typeface="Arial"/>
                </a:rPr>
                <a:t>Deployment · quality · economics · repeatability.</a:t>
              </a:r>
            </a:p>
          </p:txBody>
        </p:sp>
      </p:grpSp>
      <p:grpSp>
        <p:nvGrpSpPr>
          <p:cNvPr id="38" name="Group 38"/>
          <p:cNvGrpSpPr/>
          <p:nvPr/>
        </p:nvGrpSpPr>
        <p:grpSpPr>
          <a:xfrm>
            <a:off x="7200900" y="2019300"/>
            <a:ext cx="4438650" cy="2571750"/>
            <a:chOff x="7200900" y="2019300"/>
            <a:chExt cx="4438650" cy="2571750"/>
          </a:xfrm>
        </p:grpSpPr>
        <p:sp>
          <p:nvSpPr>
            <p:cNvPr id="27" name="Rectangle 27"/>
            <p:cNvSpPr/>
            <p:nvPr/>
          </p:nvSpPr>
          <p:spPr>
            <a:xfrm>
              <a:off x="7200900" y="2019300"/>
              <a:ext cx="4438650" cy="2571750"/>
            </a:xfrm>
            <a:prstGeom prst="roundRect">
              <a:avLst>
                <a:gd name="adj" fmla="val 6667"/>
              </a:avLst>
            </a:prstGeom>
            <a:solidFill>
              <a:srgbClr val="FFFFFF"/>
            </a:solidFill>
            <a:ln>
              <a:noFill/>
            </a:ln>
          </p:spPr>
        </p:sp>
        <p:sp>
          <p:nvSpPr>
            <p:cNvPr id="28" name="TextBox 28"/>
            <p:cNvSpPr txBox="1"/>
            <p:nvPr/>
          </p:nvSpPr>
          <p:spPr>
            <a:xfrm>
              <a:off x="7450455" y="2235518"/>
              <a:ext cx="2311575" cy="274320"/>
            </a:xfrm>
            <a:prstGeom prst="rect">
              <a:avLst/>
            </a:prstGeom>
            <a:noFill/>
            <a:ln>
              <a:noFill/>
            </a:ln>
          </p:spPr>
          <p:txBody>
            <a:bodyPr wrap="none" lIns="0" tIns="0" rIns="0" bIns="0" anchor="t" anchorCtr="0">
              <a:spAutoFit/>
            </a:bodyPr>
            <a:lstStyle/>
            <a:p>
              <a:pPr algn="l"/>
              <a:r>
                <a:rPr lang="en-US" sz="1350" b="1" dirty="0">
                  <a:solidFill>
                    <a:srgbClr val="19191F"/>
                  </a:solidFill>
                  <a:latin typeface="Arial"/>
                  <a:ea typeface="Microsoft YaHei"/>
                  <a:cs typeface="Arial"/>
                </a:rPr>
                <a:t>Primary source groups</a:t>
              </a:r>
            </a:p>
          </p:txBody>
        </p:sp>
        <p:sp>
          <p:nvSpPr>
            <p:cNvPr id="29" name="TextBox 29"/>
            <p:cNvSpPr txBox="1"/>
            <p:nvPr/>
          </p:nvSpPr>
          <p:spPr>
            <a:xfrm>
              <a:off x="7455218" y="2676049"/>
              <a:ext cx="877022"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SALESFORCE</a:t>
              </a:r>
            </a:p>
          </p:txBody>
        </p:sp>
        <p:sp>
          <p:nvSpPr>
            <p:cNvPr id="30" name="TextBox 30"/>
            <p:cNvSpPr txBox="1"/>
            <p:nvPr/>
          </p:nvSpPr>
          <p:spPr>
            <a:xfrm>
              <a:off x="8561070" y="2684145"/>
              <a:ext cx="2802922" cy="182880"/>
            </a:xfrm>
            <a:prstGeom prst="rect">
              <a:avLst/>
            </a:prstGeom>
            <a:noFill/>
            <a:ln>
              <a:noFill/>
            </a:ln>
          </p:spPr>
          <p:txBody>
            <a:bodyPr wrap="none" lIns="0" tIns="0" rIns="0" bIns="0" anchor="t" anchorCtr="0">
              <a:spAutoFit/>
            </a:bodyPr>
            <a:lstStyle/>
            <a:p>
              <a:pPr algn="l"/>
              <a:r>
                <a:rPr lang="en-US" sz="900" dirty="0">
                  <a:solidFill>
                    <a:srgbClr val="5F6170"/>
                  </a:solidFill>
                  <a:latin typeface="Arial"/>
                  <a:ea typeface="Microsoft YaHei"/>
                  <a:cs typeface="Arial"/>
                </a:rPr>
                <a:t>Acquisition · Agentforce · pricing · FY27 Q1</a:t>
              </a:r>
            </a:p>
          </p:txBody>
        </p:sp>
        <p:sp>
          <p:nvSpPr>
            <p:cNvPr id="31" name="TextBox 31"/>
            <p:cNvSpPr txBox="1"/>
            <p:nvPr/>
          </p:nvSpPr>
          <p:spPr>
            <a:xfrm>
              <a:off x="7455218" y="3076099"/>
              <a:ext cx="234091"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FIN</a:t>
              </a:r>
            </a:p>
          </p:txBody>
        </p:sp>
        <p:sp>
          <p:nvSpPr>
            <p:cNvPr id="32" name="TextBox 32"/>
            <p:cNvSpPr txBox="1"/>
            <p:nvPr/>
          </p:nvSpPr>
          <p:spPr>
            <a:xfrm>
              <a:off x="8561070" y="3084195"/>
              <a:ext cx="2848927" cy="182880"/>
            </a:xfrm>
            <a:prstGeom prst="rect">
              <a:avLst/>
            </a:prstGeom>
            <a:noFill/>
            <a:ln>
              <a:noFill/>
            </a:ln>
          </p:spPr>
          <p:txBody>
            <a:bodyPr wrap="none" lIns="0" tIns="0" rIns="0" bIns="0" anchor="t" anchorCtr="0">
              <a:spAutoFit/>
            </a:bodyPr>
            <a:lstStyle/>
            <a:p>
              <a:pPr algn="l"/>
              <a:r>
                <a:rPr lang="en-US" sz="900" dirty="0">
                  <a:solidFill>
                    <a:srgbClr val="5F6170"/>
                  </a:solidFill>
                  <a:latin typeface="Arial"/>
                  <a:ea typeface="Microsoft YaHei"/>
                  <a:cs typeface="Arial"/>
                </a:rPr>
                <a:t>Product · outcomes · platforms · reporting</a:t>
              </a:r>
            </a:p>
          </p:txBody>
        </p:sp>
        <p:sp>
          <p:nvSpPr>
            <p:cNvPr id="33" name="TextBox 33"/>
            <p:cNvSpPr txBox="1"/>
            <p:nvPr/>
          </p:nvSpPr>
          <p:spPr>
            <a:xfrm>
              <a:off x="7455218" y="3476149"/>
              <a:ext cx="600412"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ZENDESK</a:t>
              </a:r>
            </a:p>
          </p:txBody>
        </p:sp>
        <p:sp>
          <p:nvSpPr>
            <p:cNvPr id="34" name="TextBox 34"/>
            <p:cNvSpPr txBox="1"/>
            <p:nvPr/>
          </p:nvSpPr>
          <p:spPr>
            <a:xfrm>
              <a:off x="8561070" y="3484245"/>
              <a:ext cx="2618899" cy="182880"/>
            </a:xfrm>
            <a:prstGeom prst="rect">
              <a:avLst/>
            </a:prstGeom>
            <a:noFill/>
            <a:ln>
              <a:noFill/>
            </a:ln>
          </p:spPr>
          <p:txBody>
            <a:bodyPr wrap="none" lIns="0" tIns="0" rIns="0" bIns="0" anchor="t" anchorCtr="0">
              <a:spAutoFit/>
            </a:bodyPr>
            <a:lstStyle/>
            <a:p>
              <a:pPr algn="l"/>
              <a:r>
                <a:rPr lang="en-US" sz="900" dirty="0">
                  <a:solidFill>
                    <a:srgbClr val="5F6170"/>
                  </a:solidFill>
                  <a:latin typeface="Arial"/>
                  <a:ea typeface="Microsoft YaHei"/>
                  <a:cs typeface="Arial"/>
                </a:rPr>
                <a:t>AI agents · pricing · Resolution Platform</a:t>
              </a:r>
            </a:p>
          </p:txBody>
        </p:sp>
        <p:sp>
          <p:nvSpPr>
            <p:cNvPr id="35" name="TextBox 35"/>
            <p:cNvSpPr txBox="1"/>
            <p:nvPr/>
          </p:nvSpPr>
          <p:spPr>
            <a:xfrm>
              <a:off x="7455218" y="3876199"/>
              <a:ext cx="809738" cy="198120"/>
            </a:xfrm>
            <a:prstGeom prst="rect">
              <a:avLst/>
            </a:prstGeom>
            <a:noFill/>
            <a:ln>
              <a:noFill/>
            </a:ln>
          </p:spPr>
          <p:txBody>
            <a:bodyPr wrap="none" lIns="0" tIns="0" rIns="0" bIns="0" anchor="t" anchorCtr="0">
              <a:spAutoFit/>
            </a:bodyPr>
            <a:lstStyle/>
            <a:p>
              <a:pPr algn="l"/>
              <a:r>
                <a:rPr lang="en-US" sz="975" b="1" dirty="0">
                  <a:solidFill>
                    <a:srgbClr val="6C5CE7"/>
                  </a:solidFill>
                  <a:latin typeface="Arial"/>
                  <a:ea typeface="Microsoft YaHei"/>
                  <a:cs typeface="Arial"/>
                </a:rPr>
                <a:t>BUYER DATA</a:t>
              </a:r>
            </a:p>
          </p:txBody>
        </p:sp>
        <p:sp>
          <p:nvSpPr>
            <p:cNvPr id="36" name="TextBox 36"/>
            <p:cNvSpPr txBox="1"/>
            <p:nvPr/>
          </p:nvSpPr>
          <p:spPr>
            <a:xfrm>
              <a:off x="8561070" y="3884295"/>
              <a:ext cx="2645188" cy="182880"/>
            </a:xfrm>
            <a:prstGeom prst="rect">
              <a:avLst/>
            </a:prstGeom>
            <a:noFill/>
            <a:ln>
              <a:noFill/>
            </a:ln>
          </p:spPr>
          <p:txBody>
            <a:bodyPr wrap="none" lIns="0" tIns="0" rIns="0" bIns="0" anchor="t" anchorCtr="0">
              <a:spAutoFit/>
            </a:bodyPr>
            <a:lstStyle/>
            <a:p>
              <a:pPr algn="l"/>
              <a:r>
                <a:rPr lang="en-US" sz="900" dirty="0">
                  <a:solidFill>
                    <a:srgbClr val="5F6170"/>
                  </a:solidFill>
                  <a:latin typeface="Arial"/>
                  <a:ea typeface="Microsoft YaHei"/>
                  <a:cs typeface="Arial"/>
                </a:rPr>
                <a:t>Zendesk CX Trends · Salesforce research</a:t>
              </a:r>
            </a:p>
          </p:txBody>
        </p:sp>
        <p:sp>
          <p:nvSpPr>
            <p:cNvPr id="37" name="TextBox 37"/>
            <p:cNvSpPr txBox="1"/>
            <p:nvPr/>
          </p:nvSpPr>
          <p:spPr>
            <a:xfrm>
              <a:off x="7457122" y="4273391"/>
              <a:ext cx="3695938" cy="167640"/>
            </a:xfrm>
            <a:prstGeom prst="rect">
              <a:avLst/>
            </a:prstGeom>
            <a:noFill/>
            <a:ln>
              <a:noFill/>
            </a:ln>
          </p:spPr>
          <p:txBody>
            <a:bodyPr wrap="none" lIns="0" tIns="0" rIns="0" bIns="0" anchor="t" anchorCtr="0">
              <a:spAutoFit/>
            </a:bodyPr>
            <a:lstStyle/>
            <a:p>
              <a:pPr algn="l"/>
              <a:r>
                <a:rPr lang="en-US" sz="825" dirty="0">
                  <a:solidFill>
                    <a:srgbClr val="8E90A0"/>
                  </a:solidFill>
                  <a:latin typeface="Arial"/>
                  <a:ea typeface="Microsoft YaHei"/>
                  <a:cs typeface="Arial"/>
                </a:rPr>
                <a:t>Full URLs and evidence context are embedded in speaker notes.</a:t>
              </a:r>
            </a:p>
          </p:txBody>
        </p:sp>
      </p:grpSp>
      <p:grpSp>
        <p:nvGrpSpPr>
          <p:cNvPr id="46" name="Group 46"/>
          <p:cNvGrpSpPr/>
          <p:nvPr/>
        </p:nvGrpSpPr>
        <p:grpSpPr>
          <a:xfrm>
            <a:off x="552450" y="5143500"/>
            <a:ext cx="11087100" cy="800100"/>
            <a:chOff x="552450" y="5143500"/>
            <a:chExt cx="11087100" cy="800100"/>
          </a:xfrm>
        </p:grpSpPr>
        <p:sp>
          <p:nvSpPr>
            <p:cNvPr id="39" name="Rectangle 39"/>
            <p:cNvSpPr/>
            <p:nvPr/>
          </p:nvSpPr>
          <p:spPr>
            <a:xfrm>
              <a:off x="552450" y="5143500"/>
              <a:ext cx="11087100" cy="800100"/>
            </a:xfrm>
            <a:prstGeom prst="roundRect">
              <a:avLst>
                <a:gd name="adj" fmla="val 21429"/>
              </a:avLst>
            </a:prstGeom>
            <a:gradFill>
              <a:gsLst>
                <a:gs pos="0">
                  <a:srgbClr val="6C5CE7"/>
                </a:gs>
                <a:gs pos="100000">
                  <a:srgbClr val="4F46E5"/>
                </a:gs>
              </a:gsLst>
              <a:lin ang="2700000" scaled="1"/>
            </a:gradFill>
            <a:ln>
              <a:noFill/>
            </a:ln>
          </p:spPr>
        </p:sp>
        <p:grpSp>
          <p:nvGrpSpPr>
            <p:cNvPr id="43" name="Group 43"/>
            <p:cNvGrpSpPr/>
            <p:nvPr/>
          </p:nvGrpSpPr>
          <p:grpSpPr>
            <a:xfrm>
              <a:off x="852737" y="5429250"/>
              <a:ext cx="233113" cy="233113"/>
              <a:chOff x="852737" y="5429250"/>
              <a:chExt cx="233113" cy="233113"/>
            </a:xfrm>
          </p:grpSpPr>
          <p:sp>
            <p:nvSpPr>
              <p:cNvPr id="40" name="Freeform 40"/>
              <p:cNvSpPr/>
              <p:nvPr/>
            </p:nvSpPr>
            <p:spPr>
              <a:xfrm>
                <a:off x="857250" y="5429250"/>
                <a:ext cx="228600" cy="228600"/>
              </a:xfrm>
              <a:custGeom>
                <a:avLst/>
                <a:gdLst/>
                <a:ahLst/>
                <a:cxnLst/>
                <a:rect l="l" t="t" r="r" b="b"/>
                <a:pathLst>
                  <a:path w="228600" h="228600">
                    <a:moveTo>
                      <a:pt x="0" y="128588"/>
                    </a:moveTo>
                    <a:cubicBezTo>
                      <a:pt x="52438" y="134819"/>
                      <a:pt x="93781" y="176162"/>
                      <a:pt x="100012" y="228600"/>
                    </a:cubicBezTo>
                    <a:cubicBezTo>
                      <a:pt x="125688" y="213798"/>
                      <a:pt x="141897" y="186783"/>
                      <a:pt x="142875" y="157162"/>
                    </a:cubicBezTo>
                    <a:cubicBezTo>
                      <a:pt x="191935" y="139904"/>
                      <a:pt x="225769" y="94793"/>
                      <a:pt x="228600" y="42862"/>
                    </a:cubicBezTo>
                    <a:cubicBezTo>
                      <a:pt x="228600" y="19190"/>
                      <a:pt x="209410" y="0"/>
                      <a:pt x="185738" y="0"/>
                    </a:cubicBezTo>
                    <a:cubicBezTo>
                      <a:pt x="133807" y="2831"/>
                      <a:pt x="88696" y="36665"/>
                      <a:pt x="71438" y="85725"/>
                    </a:cubicBezTo>
                    <a:cubicBezTo>
                      <a:pt x="41817" y="86703"/>
                      <a:pt x="14802" y="102912"/>
                      <a:pt x="0" y="128588"/>
                    </a:cubicBezTo>
                  </a:path>
                </a:pathLst>
              </a:custGeom>
              <a:noFill/>
              <a:ln w="19050">
                <a:solidFill>
                  <a:srgbClr val="FFFFFF"/>
                </a:solidFill>
              </a:ln>
            </p:spPr>
          </p:sp>
          <p:sp>
            <p:nvSpPr>
              <p:cNvPr id="41" name="Freeform 41"/>
              <p:cNvSpPr/>
              <p:nvPr/>
            </p:nvSpPr>
            <p:spPr>
              <a:xfrm>
                <a:off x="852737" y="5572125"/>
                <a:ext cx="90238" cy="90238"/>
              </a:xfrm>
              <a:custGeom>
                <a:avLst/>
                <a:gdLst/>
                <a:ahLst/>
                <a:cxnLst/>
                <a:rect l="l" t="t" r="r" b="b"/>
                <a:pathLst>
                  <a:path w="90238" h="90238">
                    <a:moveTo>
                      <a:pt x="47375" y="0"/>
                    </a:moveTo>
                    <a:cubicBezTo>
                      <a:pt x="16956" y="17173"/>
                      <a:pt x="0" y="51086"/>
                      <a:pt x="4513" y="85725"/>
                    </a:cubicBezTo>
                    <a:cubicBezTo>
                      <a:pt x="39152" y="90238"/>
                      <a:pt x="73065" y="73281"/>
                      <a:pt x="90238" y="42862"/>
                    </a:cubicBezTo>
                  </a:path>
                </a:pathLst>
              </a:custGeom>
              <a:noFill/>
              <a:ln w="19050">
                <a:solidFill>
                  <a:srgbClr val="FFFFFF"/>
                </a:solidFill>
              </a:ln>
            </p:spPr>
          </p:sp>
          <p:sp>
            <p:nvSpPr>
              <p:cNvPr id="42" name="Freeform 42"/>
              <p:cNvSpPr/>
              <p:nvPr/>
            </p:nvSpPr>
            <p:spPr>
              <a:xfrm>
                <a:off x="1000125" y="5486400"/>
                <a:ext cx="28575" cy="28575"/>
              </a:xfrm>
              <a:custGeom>
                <a:avLst/>
                <a:gdLst/>
                <a:ahLst/>
                <a:cxnLst/>
                <a:rect l="l" t="t" r="r" b="b"/>
                <a:pathLst>
                  <a:path w="28575" h="28575">
                    <a:moveTo>
                      <a:pt x="0" y="14288"/>
                    </a:moveTo>
                    <a:cubicBezTo>
                      <a:pt x="0" y="22178"/>
                      <a:pt x="6397" y="28575"/>
                      <a:pt x="14288" y="28575"/>
                    </a:cubicBezTo>
                    <a:cubicBezTo>
                      <a:pt x="22178" y="28575"/>
                      <a:pt x="28575" y="22178"/>
                      <a:pt x="28575" y="14288"/>
                    </a:cubicBezTo>
                    <a:cubicBezTo>
                      <a:pt x="28575" y="6397"/>
                      <a:pt x="22178" y="0"/>
                      <a:pt x="14288" y="0"/>
                    </a:cubicBezTo>
                    <a:cubicBezTo>
                      <a:pt x="6397" y="0"/>
                      <a:pt x="0" y="6397"/>
                      <a:pt x="0" y="14288"/>
                    </a:cubicBezTo>
                  </a:path>
                </a:pathLst>
              </a:custGeom>
              <a:noFill/>
              <a:ln w="19050">
                <a:solidFill>
                  <a:srgbClr val="FFFFFF"/>
                </a:solidFill>
              </a:ln>
            </p:spPr>
          </p:sp>
        </p:grpSp>
        <p:sp>
          <p:nvSpPr>
            <p:cNvPr id="44" name="TextBox 44"/>
            <p:cNvSpPr txBox="1"/>
            <p:nvPr/>
          </p:nvSpPr>
          <p:spPr>
            <a:xfrm>
              <a:off x="1322070" y="5370195"/>
              <a:ext cx="1313321" cy="182880"/>
            </a:xfrm>
            <a:prstGeom prst="rect">
              <a:avLst/>
            </a:prstGeom>
            <a:noFill/>
            <a:ln>
              <a:noFill/>
            </a:ln>
          </p:spPr>
          <p:txBody>
            <a:bodyPr wrap="none" lIns="0" tIns="0" rIns="0" bIns="0" anchor="t" anchorCtr="0">
              <a:spAutoFit/>
            </a:bodyPr>
            <a:lstStyle/>
            <a:p>
              <a:pPr algn="l"/>
              <a:r>
                <a:rPr lang="en-US" sz="900" b="1" dirty="0">
                  <a:solidFill>
                    <a:srgbClr val="FFFFFF"/>
                  </a:solidFill>
                  <a:latin typeface="Arial"/>
                  <a:ea typeface="Microsoft YaHei"/>
                  <a:cs typeface="Arial"/>
                </a:rPr>
                <a:t>RECOMMENDED VOTE</a:t>
              </a:r>
            </a:p>
          </p:txBody>
        </p:sp>
        <p:sp>
          <p:nvSpPr>
            <p:cNvPr id="45" name="TextBox 45"/>
            <p:cNvSpPr txBox="1"/>
            <p:nvPr/>
          </p:nvSpPr>
          <p:spPr>
            <a:xfrm>
              <a:off x="1314450" y="5610225"/>
              <a:ext cx="6352389" cy="304800"/>
            </a:xfrm>
            <a:prstGeom prst="rect">
              <a:avLst/>
            </a:prstGeom>
            <a:noFill/>
            <a:ln>
              <a:noFill/>
            </a:ln>
          </p:spPr>
          <p:txBody>
            <a:bodyPr wrap="none" lIns="0" tIns="0" rIns="0" bIns="0" anchor="t" anchorCtr="0">
              <a:spAutoFit/>
            </a:bodyPr>
            <a:lstStyle/>
            <a:p>
              <a:pPr algn="l"/>
              <a:r>
                <a:rPr lang="en-US" sz="1500" b="1" dirty="0">
                  <a:solidFill>
                    <a:srgbClr val="FFFFFF"/>
                  </a:solidFill>
                  <a:latin typeface="Arial"/>
                  <a:ea typeface="Microsoft YaHei"/>
                  <a:cs typeface="Arial"/>
                </a:rPr>
                <a:t>GO for discovery · NO-GO for broad product investment</a:t>
              </a:r>
            </a:p>
          </p:txBody>
        </p:sp>
      </p:grpSp>
      <p:grpSp>
        <p:nvGrpSpPr>
          <p:cNvPr id="50" name="Group 50"/>
          <p:cNvGrpSpPr/>
          <p:nvPr/>
        </p:nvGrpSpPr>
        <p:grpSpPr>
          <a:xfrm>
            <a:off x="542925" y="6400800"/>
            <a:ext cx="11106150" cy="223838"/>
            <a:chOff x="542925" y="6400800"/>
            <a:chExt cx="11106150" cy="223838"/>
          </a:xfrm>
        </p:grpSpPr>
        <p:sp>
          <p:nvSpPr>
            <p:cNvPr id="47" name="Rectangle 47"/>
            <p:cNvSpPr/>
            <p:nvPr/>
          </p:nvSpPr>
          <p:spPr>
            <a:xfrm>
              <a:off x="552450" y="6400800"/>
              <a:ext cx="11087100" cy="209550"/>
            </a:xfrm>
            <a:prstGeom prst="rect">
              <a:avLst/>
            </a:prstGeom>
            <a:noFill/>
            <a:ln>
              <a:noFill/>
            </a:ln>
          </p:spPr>
        </p:sp>
        <p:sp>
          <p:nvSpPr>
            <p:cNvPr id="48" name="TextBox 48"/>
            <p:cNvSpPr txBox="1"/>
            <p:nvPr/>
          </p:nvSpPr>
          <p:spPr>
            <a:xfrm>
              <a:off x="542925" y="6472238"/>
              <a:ext cx="2045494" cy="152400"/>
            </a:xfrm>
            <a:prstGeom prst="rect">
              <a:avLst/>
            </a:prstGeom>
            <a:noFill/>
            <a:ln>
              <a:noFill/>
            </a:ln>
          </p:spPr>
          <p:txBody>
            <a:bodyPr wrap="none" lIns="0" tIns="0" rIns="0" bIns="0" anchor="t" anchorCtr="0">
              <a:spAutoFit/>
            </a:bodyPr>
            <a:lstStyle/>
            <a:p>
              <a:pPr algn="l"/>
              <a:r>
                <a:rPr lang="en-US" sz="750" dirty="0">
                  <a:solidFill>
                    <a:srgbClr val="8E90A0"/>
                  </a:solidFill>
                  <a:latin typeface="Arial"/>
                  <a:ea typeface="Microsoft YaHei"/>
                  <a:cs typeface="Arial"/>
                </a:rPr>
                <a:t>Research cutoff · September 14, 2026</a:t>
              </a:r>
            </a:p>
          </p:txBody>
        </p:sp>
        <p:sp>
          <p:nvSpPr>
            <p:cNvPr id="49" name="TextBox 49"/>
            <p:cNvSpPr txBox="1"/>
            <p:nvPr/>
          </p:nvSpPr>
          <p:spPr>
            <a:xfrm>
              <a:off x="11317843" y="6472238"/>
              <a:ext cx="331232" cy="152400"/>
            </a:xfrm>
            <a:prstGeom prst="rect">
              <a:avLst/>
            </a:prstGeom>
            <a:noFill/>
            <a:ln>
              <a:noFill/>
            </a:ln>
          </p:spPr>
          <p:txBody>
            <a:bodyPr wrap="none" lIns="0" tIns="0" rIns="0" bIns="0" anchor="t" anchorCtr="0">
              <a:spAutoFit/>
            </a:bodyPr>
            <a:lstStyle/>
            <a:p>
              <a:pPr algn="r"/>
              <a:r>
                <a:rPr lang="en-US" sz="750" dirty="0">
                  <a:solidFill>
                    <a:srgbClr val="8E90A0"/>
                  </a:solidFill>
                  <a:latin typeface="Arial"/>
                  <a:ea typeface="Microsoft YaHei"/>
                  <a:cs typeface="Arial"/>
                </a:rPr>
                <a:t>12 / 12</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