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Open with the decision, not the feature set. Avenlo Brief should test whether Customer Success teams will adopt and pay for a trustworthy pre-meeting brief. The strategic wedge is deliberately narrow: enter through one recurring job, prove trust and weekly use, and expand only after the evidence supports it.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Customer Success managers repeatedly rebuild the same account context before each meeting. Interview feedback suggests routine preparation can take 20 to 40 minutes, while a quarterly business review can require two to three hours. Treat these figures as qualitative interview signals, not a quantified market benchmark. The underlying problem is fragmentation across CRM, email, support, and documents.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product compresses five steps into one workflow: connect systems, retrieve relevant context, synthesize a customer narrative, verify important claims against sources, and generate the first useful brief. The activation promise is both fast and trustworthy: a source-linked brief within ten minutes of connecting data.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Start with mid-market B2B software companies with 50 to 500 employees. The primary user is the Customer Success manager; the likely economic buyer is a VP of Customer Success or Chief Revenue Officer. This segment should have enough system complexity to feel the pain, but remain small enough for a controlled pilot and fast feedback.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Position Avenlo Brief as the trusted pre-meeting layer, not a general meeting assistant and not a complete Customer Success platform. This exclusion matters: recording and transcription are crowded categories, and a broad platform claim would dilute the pilot. The message stays anchored to one pain: stop rebuilding customer context before every meeting.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Version one connects three source categories—CRM, business email, and customer support—and answers six preparation questions. Every important statement must link back to an original record. Do not add recording, transcription, or a general assistant. The scope is designed to test trust, activation, and repeat use rather than feature breadth.</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Recruit 15 design partners through three distinct paths: five partner referrals, five Customer Success community or event leads, and five targeted outbound accounts. Each channel tests a different assumption—implementation trust, message resonance, and buyer response. Content offers should make the preparation problem tangible before asking prospects to connect data.</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Use 399 dollars per team per month, for up to 20 users, as the primary commercial anchor because Sales expects departmental pricing to be easier to position. Keep 29 dollars per user per month as a controlled alternative for smaller teams. Both figures remain pilot pricing hypotheses; the purpose is to learn which framing produces stronger paid intent.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Run the pilot as a sequence of gates. First, recruit and integrate. Second, prove activation by generating a trustworthy first brief within ten minutes. Third, measure weekly habit, time saved, and conversion intent. The 14-day trial only demonstrates core value if users connect at least two data sources.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proposed maximum budget is 80,000 dollars: 36,000 for product development, 16,000 for content, 12,000 for events, and 16,000 for sales support. Success requires at least ten completed integrations, at least five briefs per active team per week, a reported 50 percent reduction in preparation time, and at least four pilot customers agreeing to pay.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Three risks can invalidate the pilot: integrations take too long, one bad summary destroys trust, or workflows vary too much across companies. The mitigations must be built into the method through connector setup targets, source-linked verification, and workflow testing across pilot teams. Portfolio dashboards, renewal alerts, and automated QBRs remain future options, not pilot scope.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Ask leadership to approve a narrow 90-day pilot and make three explicit choices. First, focus the pilot exclusively on B2B software companies with 50 to 500 employees. Second, anchor on team pricing while testing per-user pricing for smaller teams. Third, approve the full 80,000-dollar budget against the defined scorecard. The recommendation is to enter narrowly, prove trust and habit, and earn the right to expand.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d27dd639cd5b14e.pn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d27dd639cd5b14e.png"/>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d27dd639cd5b14e.png"/>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d27dd639cd5b14e.png"/>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d27dd639cd5b14e.png"/>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d27dd639cd5b14e.png"/>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d27dd639cd5b14e.png"/>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d27dd639cd5b14e.png"/>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d27dd639cd5b14e.png"/>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d27dd639cd5b14e.png"/>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d27dd639cd5b14e.png"/>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d27dd639cd5b14e.png"/>
  <Relationship Id="rId3" Type="http://schemas.openxmlformats.org/officeDocument/2006/relationships/notesSlide" Target="../notesSlides/notesSlide1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C142B"/>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0C142B">
                <a:alpha val="94000"/>
              </a:srgbClr>
            </a:solidFill>
            <a:ln>
              <a:noFill/>
            </a:ln>
          </p:spPr>
        </p:sp>
      </p:grpSp>
      <p:grpSp>
        <p:nvGrpSpPr>
          <p:cNvPr id="9" name="Group 9"/>
          <p:cNvGrpSpPr/>
          <p:nvPr/>
        </p:nvGrpSpPr>
        <p:grpSpPr>
          <a:xfrm>
            <a:off x="495300" y="457200"/>
            <a:ext cx="11201400" cy="381000"/>
            <a:chOff x="495300" y="457200"/>
            <a:chExt cx="11201400" cy="381000"/>
          </a:xfrm>
        </p:grpSpPr>
        <p:sp>
          <p:nvSpPr>
            <p:cNvPr id="6" name="Rectangle 6"/>
            <p:cNvSpPr/>
            <p:nvPr/>
          </p:nvSpPr>
          <p:spPr>
            <a:xfrm>
              <a:off x="495300" y="457200"/>
              <a:ext cx="11201400" cy="381000"/>
            </a:xfrm>
            <a:prstGeom prst="rect">
              <a:avLst/>
            </a:prstGeom>
            <a:noFill/>
            <a:ln>
              <a:noFill/>
            </a:ln>
          </p:spPr>
        </p:sp>
        <p:sp>
          <p:nvSpPr>
            <p:cNvPr id="7" name="TextBox 7"/>
            <p:cNvSpPr txBox="1"/>
            <p:nvPr/>
          </p:nvSpPr>
          <p:spPr>
            <a:xfrm>
              <a:off x="657225" y="538162"/>
              <a:ext cx="3147441"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AVENLO BRIEF · GO-TO-MARKET PROPOSAL · 90-DAY PILOT</a:t>
              </a:r>
            </a:p>
          </p:txBody>
        </p:sp>
        <p:sp>
          <p:nvSpPr>
            <p:cNvPr id="8" name="TextBox 8"/>
            <p:cNvSpPr txBox="1"/>
            <p:nvPr/>
          </p:nvSpPr>
          <p:spPr>
            <a:xfrm>
              <a:off x="10566856" y="538162"/>
              <a:ext cx="967919" cy="152400"/>
            </a:xfrm>
            <a:prstGeom prst="rect">
              <a:avLst/>
            </a:prstGeom>
            <a:noFill/>
            <a:ln>
              <a:noFill/>
            </a:ln>
          </p:spPr>
          <p:txBody>
            <a:bodyPr wrap="none" lIns="0" tIns="0" rIns="0" bIns="0" anchor="t" anchorCtr="0">
              <a:spAutoFit/>
            </a:bodyPr>
            <a:lstStyle/>
            <a:p>
              <a:pPr algn="r"/>
              <a:r>
                <a:rPr lang="en-US" sz="750" b="1" dirty="0">
                  <a:solidFill>
                    <a:srgbClr val="D49B18"/>
                  </a:solidFill>
                  <a:latin typeface="Arial"/>
                  <a:ea typeface="Microsoft YaHei"/>
                  <a:cs typeface="Arial"/>
                </a:rPr>
                <a:t>EXECUTIVE REVIEW</a:t>
              </a:r>
            </a:p>
          </p:txBody>
        </p:sp>
      </p:grpSp>
      <p:grpSp>
        <p:nvGrpSpPr>
          <p:cNvPr id="16" name="Group 16"/>
          <p:cNvGrpSpPr/>
          <p:nvPr/>
        </p:nvGrpSpPr>
        <p:grpSpPr>
          <a:xfrm>
            <a:off x="495300" y="1200150"/>
            <a:ext cx="11029950" cy="2952750"/>
            <a:chOff x="495300" y="1200150"/>
            <a:chExt cx="11029950" cy="2952750"/>
          </a:xfrm>
        </p:grpSpPr>
        <p:sp>
          <p:nvSpPr>
            <p:cNvPr id="10" name="Rectangle 10"/>
            <p:cNvSpPr/>
            <p:nvPr/>
          </p:nvSpPr>
          <p:spPr>
            <a:xfrm>
              <a:off x="495300" y="1200150"/>
              <a:ext cx="11029950" cy="2952750"/>
            </a:xfrm>
            <a:prstGeom prst="rect">
              <a:avLst/>
            </a:prstGeom>
            <a:noFill/>
            <a:ln>
              <a:noFill/>
            </a:ln>
          </p:spPr>
        </p:sp>
        <p:sp>
          <p:nvSpPr>
            <p:cNvPr id="11" name="TextBox 11"/>
            <p:cNvSpPr txBox="1"/>
            <p:nvPr/>
          </p:nvSpPr>
          <p:spPr>
            <a:xfrm>
              <a:off x="656272" y="1320641"/>
              <a:ext cx="1494864" cy="167640"/>
            </a:xfrm>
            <a:prstGeom prst="rect">
              <a:avLst/>
            </a:prstGeom>
            <a:noFill/>
            <a:ln>
              <a:noFill/>
            </a:ln>
          </p:spPr>
          <p:txBody>
            <a:bodyPr wrap="none" lIns="0" tIns="0" rIns="0" bIns="0" anchor="t" anchorCtr="0">
              <a:spAutoFit/>
            </a:bodyPr>
            <a:lstStyle/>
            <a:p>
              <a:pPr algn="l"/>
              <a:r>
                <a:rPr lang="en-US" sz="825" b="1" dirty="0">
                  <a:solidFill>
                    <a:srgbClr val="D49B18"/>
                  </a:solidFill>
                  <a:latin typeface="Arial"/>
                  <a:ea typeface="Microsoft YaHei"/>
                  <a:cs typeface="Arial"/>
                </a:rPr>
                <a:t>MARKET-ENTRY QUESTION</a:t>
              </a:r>
            </a:p>
          </p:txBody>
        </p:sp>
        <p:sp>
          <p:nvSpPr>
            <p:cNvPr id="12" name="TextBox 12"/>
            <p:cNvSpPr txBox="1"/>
            <p:nvPr/>
          </p:nvSpPr>
          <p:spPr>
            <a:xfrm>
              <a:off x="617220" y="1674495"/>
              <a:ext cx="10834502" cy="792480"/>
            </a:xfrm>
            <a:prstGeom prst="rect">
              <a:avLst/>
            </a:prstGeom>
            <a:noFill/>
            <a:ln>
              <a:noFill/>
            </a:ln>
          </p:spPr>
          <p:txBody>
            <a:bodyPr wrap="none" lIns="0" tIns="0" rIns="0" bIns="0" anchor="t" anchorCtr="0">
              <a:spAutoFit/>
            </a:bodyPr>
            <a:lstStyle/>
            <a:p>
              <a:pPr algn="l"/>
              <a:r>
                <a:rPr lang="en-US" sz="3900" b="1" dirty="0">
                  <a:solidFill>
                    <a:srgbClr val="FFFFFF"/>
                  </a:solidFill>
                  <a:latin typeface="Georgia"/>
                  <a:ea typeface="SimSun"/>
                  <a:cs typeface="Georgia"/>
                </a:rPr>
                <a:t>Can Avenlo Brief own the ten minutes</a:t>
              </a:r>
            </a:p>
          </p:txBody>
        </p:sp>
        <p:sp>
          <p:nvSpPr>
            <p:cNvPr id="13" name="TextBox 13"/>
            <p:cNvSpPr txBox="1"/>
            <p:nvPr/>
          </p:nvSpPr>
          <p:spPr>
            <a:xfrm>
              <a:off x="617220" y="2265045"/>
              <a:ext cx="9608449" cy="792480"/>
            </a:xfrm>
            <a:prstGeom prst="rect">
              <a:avLst/>
            </a:prstGeom>
            <a:noFill/>
            <a:ln>
              <a:noFill/>
            </a:ln>
          </p:spPr>
          <p:txBody>
            <a:bodyPr wrap="none" lIns="0" tIns="0" rIns="0" bIns="0" anchor="t" anchorCtr="0">
              <a:spAutoFit/>
            </a:bodyPr>
            <a:lstStyle/>
            <a:p>
              <a:pPr algn="l"/>
              <a:r>
                <a:rPr lang="en-US" sz="3900" b="1" dirty="0">
                  <a:solidFill>
                    <a:srgbClr val="FFFFFF"/>
                  </a:solidFill>
                  <a:latin typeface="Georgia"/>
                  <a:ea typeface="SimSun"/>
                  <a:cs typeface="Georgia"/>
                </a:rPr>
                <a:t>before every customer meeting?</a:t>
              </a:r>
            </a:p>
          </p:txBody>
        </p:sp>
        <p:sp>
          <p:nvSpPr>
            <p:cNvPr id="14" name="TextBox 14"/>
            <p:cNvSpPr txBox="1"/>
            <p:nvPr/>
          </p:nvSpPr>
          <p:spPr>
            <a:xfrm>
              <a:off x="646748" y="3116104"/>
              <a:ext cx="8413051" cy="320040"/>
            </a:xfrm>
            <a:prstGeom prst="rect">
              <a:avLst/>
            </a:prstGeom>
            <a:noFill/>
            <a:ln>
              <a:noFill/>
            </a:ln>
          </p:spPr>
          <p:txBody>
            <a:bodyPr wrap="none" lIns="0" tIns="0" rIns="0" bIns="0" anchor="t" anchorCtr="0">
              <a:spAutoFit/>
            </a:bodyPr>
            <a:lstStyle/>
            <a:p>
              <a:pPr algn="l"/>
              <a:r>
                <a:rPr lang="en-US" sz="1575" i="1" dirty="0">
                  <a:solidFill>
                    <a:srgbClr val="FFFFFF"/>
                  </a:solidFill>
                  <a:latin typeface="Georgia"/>
                  <a:ea typeface="SimSun"/>
                  <a:cs typeface="Georgia"/>
                </a:rPr>
                <a:t>A focused AI workspace for trustworthy, source-linked customer briefs —</a:t>
              </a:r>
            </a:p>
          </p:txBody>
        </p:sp>
        <p:sp>
          <p:nvSpPr>
            <p:cNvPr id="15" name="TextBox 15"/>
            <p:cNvSpPr txBox="1"/>
            <p:nvPr/>
          </p:nvSpPr>
          <p:spPr>
            <a:xfrm>
              <a:off x="646748" y="3401854"/>
              <a:ext cx="7458432" cy="320040"/>
            </a:xfrm>
            <a:prstGeom prst="rect">
              <a:avLst/>
            </a:prstGeom>
            <a:noFill/>
            <a:ln>
              <a:noFill/>
            </a:ln>
          </p:spPr>
          <p:txBody>
            <a:bodyPr wrap="none" lIns="0" tIns="0" rIns="0" bIns="0" anchor="t" anchorCtr="0">
              <a:spAutoFit/>
            </a:bodyPr>
            <a:lstStyle/>
            <a:p>
              <a:pPr algn="l"/>
              <a:r>
                <a:rPr lang="en-US" sz="1575" i="1" dirty="0">
                  <a:solidFill>
                    <a:srgbClr val="FFFFFF"/>
                  </a:solidFill>
                  <a:latin typeface="Georgia"/>
                  <a:ea typeface="SimSun"/>
                  <a:cs typeface="Georgia"/>
                </a:rPr>
                <a:t>validated through a 90-day pilot with mid-market B2B SaaS teams.</a:t>
              </a:r>
            </a:p>
          </p:txBody>
        </p:sp>
      </p:grpSp>
      <p:grpSp>
        <p:nvGrpSpPr>
          <p:cNvPr id="22" name="Group 22"/>
          <p:cNvGrpSpPr/>
          <p:nvPr/>
        </p:nvGrpSpPr>
        <p:grpSpPr>
          <a:xfrm>
            <a:off x="666750" y="4629150"/>
            <a:ext cx="10875753" cy="1123950"/>
            <a:chOff x="666750" y="4629150"/>
            <a:chExt cx="10875753" cy="1123950"/>
          </a:xfrm>
        </p:grpSpPr>
        <p:sp>
          <p:nvSpPr>
            <p:cNvPr id="17" name="Rectangle 17"/>
            <p:cNvSpPr/>
            <p:nvPr/>
          </p:nvSpPr>
          <p:spPr>
            <a:xfrm>
              <a:off x="666750" y="4629150"/>
              <a:ext cx="10858500" cy="1123950"/>
            </a:xfrm>
            <a:prstGeom prst="rect">
              <a:avLst/>
            </a:prstGeom>
            <a:solidFill>
              <a:srgbClr val="111A31"/>
            </a:solidFill>
            <a:ln w="9525">
              <a:solidFill>
                <a:srgbClr val="5E6675"/>
              </a:solidFill>
            </a:ln>
          </p:spPr>
        </p:sp>
        <p:sp>
          <p:nvSpPr>
            <p:cNvPr id="18" name="Rectangle 18"/>
            <p:cNvSpPr/>
            <p:nvPr/>
          </p:nvSpPr>
          <p:spPr>
            <a:xfrm>
              <a:off x="666750" y="4629150"/>
              <a:ext cx="76200" cy="1123950"/>
            </a:xfrm>
            <a:prstGeom prst="rect">
              <a:avLst/>
            </a:prstGeom>
            <a:solidFill>
              <a:srgbClr val="D49B18"/>
            </a:solidFill>
            <a:ln>
              <a:noFill/>
            </a:ln>
          </p:spPr>
        </p:sp>
        <p:sp>
          <p:nvSpPr>
            <p:cNvPr id="19" name="TextBox 19"/>
            <p:cNvSpPr txBox="1"/>
            <p:nvPr/>
          </p:nvSpPr>
          <p:spPr>
            <a:xfrm>
              <a:off x="942975" y="4852988"/>
              <a:ext cx="1433727"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THE PROPOSAL IN ONE LINE</a:t>
              </a:r>
            </a:p>
          </p:txBody>
        </p:sp>
        <p:sp>
          <p:nvSpPr>
            <p:cNvPr id="20" name="TextBox 20"/>
            <p:cNvSpPr txBox="1"/>
            <p:nvPr/>
          </p:nvSpPr>
          <p:spPr>
            <a:xfrm>
              <a:off x="930592" y="5128736"/>
              <a:ext cx="10611911" cy="350520"/>
            </a:xfrm>
            <a:prstGeom prst="rect">
              <a:avLst/>
            </a:prstGeom>
            <a:noFill/>
            <a:ln>
              <a:noFill/>
            </a:ln>
          </p:spPr>
          <p:txBody>
            <a:bodyPr wrap="none" lIns="0" tIns="0" rIns="0" bIns="0" anchor="t" anchorCtr="0">
              <a:spAutoFit/>
            </a:bodyPr>
            <a:lstStyle/>
            <a:p>
              <a:pPr algn="l"/>
              <a:r>
                <a:rPr lang="en-US" sz="1725" b="1" dirty="0">
                  <a:solidFill>
                    <a:srgbClr val="FFFFFF"/>
                  </a:solidFill>
                  <a:latin typeface="Georgia"/>
                  <a:ea typeface="SimSun"/>
                  <a:cs typeface="Georgia"/>
                </a:rPr>
                <a:t>Enter narrowly. Prove trust and weekly use. Expand only after the wedge works.</a:t>
              </a:r>
            </a:p>
          </p:txBody>
        </p:sp>
        <p:sp>
          <p:nvSpPr>
            <p:cNvPr id="21" name="TextBox 21"/>
            <p:cNvSpPr txBox="1"/>
            <p:nvPr/>
          </p:nvSpPr>
          <p:spPr>
            <a:xfrm>
              <a:off x="940118" y="5476399"/>
              <a:ext cx="5044321" cy="198120"/>
            </a:xfrm>
            <a:prstGeom prst="rect">
              <a:avLst/>
            </a:prstGeom>
            <a:noFill/>
            <a:ln>
              <a:noFill/>
            </a:ln>
          </p:spPr>
          <p:txBody>
            <a:bodyPr wrap="none" lIns="0" tIns="0" rIns="0" bIns="0" anchor="t" anchorCtr="0">
              <a:spAutoFit/>
            </a:bodyPr>
            <a:lstStyle/>
            <a:p>
              <a:pPr algn="l"/>
              <a:r>
                <a:rPr lang="en-US" sz="975" dirty="0">
                  <a:solidFill>
                    <a:srgbClr val="FFFFFF"/>
                  </a:solidFill>
                  <a:latin typeface="Arial"/>
                  <a:ea typeface="Microsoft YaHei"/>
                  <a:cs typeface="Arial"/>
                </a:rPr>
                <a:t>Decision requested: target segment · pricing anchor · $80K pilot budget</a:t>
              </a:r>
            </a:p>
          </p:txBody>
        </p:sp>
      </p:grpSp>
      <p:grpSp>
        <p:nvGrpSpPr>
          <p:cNvPr id="27" name="Group 27"/>
          <p:cNvGrpSpPr/>
          <p:nvPr/>
        </p:nvGrpSpPr>
        <p:grpSpPr>
          <a:xfrm>
            <a:off x="658178" y="6191250"/>
            <a:ext cx="10875645" cy="330994"/>
            <a:chOff x="658178" y="6191250"/>
            <a:chExt cx="10875645" cy="330994"/>
          </a:xfrm>
        </p:grpSpPr>
        <p:sp>
          <p:nvSpPr>
            <p:cNvPr id="23" name="Rectangle 23"/>
            <p:cNvSpPr/>
            <p:nvPr/>
          </p:nvSpPr>
          <p:spPr>
            <a:xfrm>
              <a:off x="666750" y="6286500"/>
              <a:ext cx="10858500" cy="228600"/>
            </a:xfrm>
            <a:prstGeom prst="rect">
              <a:avLst/>
            </a:prstGeom>
            <a:noFill/>
            <a:ln>
              <a:noFill/>
            </a:ln>
          </p:spPr>
        </p:sp>
        <p:sp>
          <p:nvSpPr>
            <p:cNvPr id="24" name="Line 24"/>
            <p:cNvSpPr/>
            <p:nvPr/>
          </p:nvSpPr>
          <p:spPr>
            <a:xfrm>
              <a:off x="666750" y="6191250"/>
              <a:ext cx="10858500" cy="9525"/>
            </a:xfrm>
            <a:custGeom>
              <a:avLst/>
              <a:gdLst/>
              <a:ahLst/>
              <a:cxnLst/>
              <a:rect l="l" t="t" r="r" b="b"/>
              <a:pathLst>
                <a:path w="10858500" h="9525">
                  <a:moveTo>
                    <a:pt x="0" y="0"/>
                  </a:moveTo>
                  <a:lnTo>
                    <a:pt x="10858500" y="0"/>
                  </a:lnTo>
                </a:path>
              </a:pathLst>
            </a:custGeom>
            <a:noFill/>
            <a:ln w="9525">
              <a:solidFill>
                <a:srgbClr val="5E6675"/>
              </a:solidFill>
            </a:ln>
          </p:spPr>
        </p:sp>
        <p:sp>
          <p:nvSpPr>
            <p:cNvPr id="25" name="TextBox 25"/>
            <p:cNvSpPr txBox="1"/>
            <p:nvPr/>
          </p:nvSpPr>
          <p:spPr>
            <a:xfrm>
              <a:off x="658178" y="6385084"/>
              <a:ext cx="3211258" cy="137160"/>
            </a:xfrm>
            <a:prstGeom prst="rect">
              <a:avLst/>
            </a:prstGeom>
            <a:noFill/>
            <a:ln>
              <a:noFill/>
            </a:ln>
          </p:spPr>
          <p:txBody>
            <a:bodyPr wrap="none" lIns="0" tIns="0" rIns="0" bIns="0" anchor="t" anchorCtr="0">
              <a:spAutoFit/>
            </a:bodyPr>
            <a:lstStyle/>
            <a:p>
              <a:pPr algn="l"/>
              <a:r>
                <a:rPr lang="en-US" sz="675" dirty="0">
                  <a:solidFill>
                    <a:srgbClr val="FFFFFF"/>
                  </a:solidFill>
                  <a:latin typeface="Arial"/>
                  <a:ea typeface="Microsoft YaHei"/>
                  <a:cs typeface="Arial"/>
                </a:rPr>
                <a:t>Prepared for CEO · VP Product · Head of Marketing · Head of Sales</a:t>
              </a:r>
            </a:p>
          </p:txBody>
        </p:sp>
        <p:sp>
          <p:nvSpPr>
            <p:cNvPr id="26" name="TextBox 26"/>
            <p:cNvSpPr txBox="1"/>
            <p:nvPr/>
          </p:nvSpPr>
          <p:spPr>
            <a:xfrm>
              <a:off x="11235714" y="6385084"/>
              <a:ext cx="298109" cy="137160"/>
            </a:xfrm>
            <a:prstGeom prst="rect">
              <a:avLst/>
            </a:prstGeom>
            <a:noFill/>
            <a:ln>
              <a:noFill/>
            </a:ln>
          </p:spPr>
          <p:txBody>
            <a:bodyPr wrap="none" lIns="0" tIns="0" rIns="0" bIns="0" anchor="t" anchorCtr="0">
              <a:spAutoFit/>
            </a:bodyPr>
            <a:lstStyle/>
            <a:p>
              <a:pPr algn="r"/>
              <a:r>
                <a:rPr lang="en-US" sz="675" dirty="0">
                  <a:solidFill>
                    <a:srgbClr val="D49B18"/>
                  </a:solidFill>
                  <a:latin typeface="Arial"/>
                  <a:ea typeface="Microsoft YaHei"/>
                  <a:cs typeface="Arial"/>
                </a:rPr>
                <a:t>01 / 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400"/>
                                        <p:tgtEl>
                                          <p:spTgt spid="9"/>
                                        </p:tgtEl>
                                      </p:cBhvr>
                                    </p:animEffect>
                                  </p:childTnLst>
                                </p:cTn>
                              </p:par>
                            </p:childTnLst>
                          </p:cTn>
                        </p:par>
                        <p:par>
                          <p:cTn id="8" fill="hold">
                            <p:stCondLst>
                              <p:cond delay="900"/>
                            </p:stCondLst>
                            <p:childTnLst>
                              <p:par>
                                <p:cTn id="9" presetID="3" presetClass="entr" presetSubtype="1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linds(horizontal)">
                                      <p:cBhvr>
                                        <p:cTn id="11" dur="400"/>
                                        <p:tgtEl>
                                          <p:spTgt spid="16"/>
                                        </p:tgtEl>
                                      </p:cBhvr>
                                    </p:animEffect>
                                  </p:childTnLst>
                                </p:cTn>
                              </p:par>
                            </p:childTnLst>
                          </p:cTn>
                        </p:par>
                        <p:par>
                          <p:cTn id="12" fill="hold">
                            <p:stCondLst>
                              <p:cond delay="1800"/>
                            </p:stCondLst>
                            <p:childTnLst>
                              <p:par>
                                <p:cTn id="13" presetID="5" presetClass="entr" presetSubtype="6"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checkerboard(across)">
                                      <p:cBhvr>
                                        <p:cTn id="15"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FFFFF">
                <a:alpha val="96000"/>
              </a:srgbClr>
            </a:solidFill>
            <a:ln>
              <a:noFill/>
            </a:ln>
          </p:spPr>
        </p:sp>
      </p:grpSp>
      <p:grpSp>
        <p:nvGrpSpPr>
          <p:cNvPr id="10" name="Group 10"/>
          <p:cNvGrpSpPr/>
          <p:nvPr/>
        </p:nvGrpSpPr>
        <p:grpSpPr>
          <a:xfrm>
            <a:off x="485775" y="333375"/>
            <a:ext cx="11220450" cy="361950"/>
            <a:chOff x="485775" y="333375"/>
            <a:chExt cx="11220450" cy="361950"/>
          </a:xfrm>
        </p:grpSpPr>
        <p:sp>
          <p:nvSpPr>
            <p:cNvPr id="6" name="Rectangle 6"/>
            <p:cNvSpPr/>
            <p:nvPr/>
          </p:nvSpPr>
          <p:spPr>
            <a:xfrm>
              <a:off x="495300" y="333375"/>
              <a:ext cx="11201400" cy="361950"/>
            </a:xfrm>
            <a:prstGeom prst="rect">
              <a:avLst/>
            </a:prstGeom>
            <a:noFill/>
            <a:ln>
              <a:noFill/>
            </a:ln>
          </p:spPr>
        </p:sp>
        <p:sp>
          <p:nvSpPr>
            <p:cNvPr id="7" name="Line 7"/>
            <p:cNvSpPr/>
            <p:nvPr/>
          </p:nvSpPr>
          <p:spPr>
            <a:xfrm>
              <a:off x="495300" y="333375"/>
              <a:ext cx="11201400" cy="9525"/>
            </a:xfrm>
            <a:custGeom>
              <a:avLst/>
              <a:gdLst/>
              <a:ahLst/>
              <a:cxnLst/>
              <a:rect l="l" t="t" r="r" b="b"/>
              <a:pathLst>
                <a:path w="11201400" h="9525">
                  <a:moveTo>
                    <a:pt x="0" y="0"/>
                  </a:moveTo>
                  <a:lnTo>
                    <a:pt x="11201400" y="0"/>
                  </a:lnTo>
                </a:path>
              </a:pathLst>
            </a:custGeom>
            <a:noFill/>
            <a:ln w="9525">
              <a:solidFill>
                <a:srgbClr val="C8CDD6"/>
              </a:solidFill>
            </a:ln>
          </p:spPr>
        </p:sp>
        <p:sp>
          <p:nvSpPr>
            <p:cNvPr id="8" name="TextBox 8"/>
            <p:cNvSpPr txBox="1"/>
            <p:nvPr/>
          </p:nvSpPr>
          <p:spPr>
            <a:xfrm>
              <a:off x="485775" y="471488"/>
              <a:ext cx="1675257" cy="152400"/>
            </a:xfrm>
            <a:prstGeom prst="rect">
              <a:avLst/>
            </a:prstGeom>
            <a:noFill/>
            <a:ln>
              <a:noFill/>
            </a:ln>
          </p:spPr>
          <p:txBody>
            <a:bodyPr wrap="none" lIns="0" tIns="0" rIns="0" bIns="0" anchor="t" anchorCtr="0">
              <a:spAutoFit/>
            </a:bodyPr>
            <a:lstStyle/>
            <a:p>
              <a:pPr algn="l"/>
              <a:r>
                <a:rPr lang="en-US" sz="750" b="1" dirty="0">
                  <a:solidFill>
                    <a:srgbClr val="5E6675"/>
                  </a:solidFill>
                  <a:latin typeface="Arial"/>
                  <a:ea typeface="Microsoft YaHei"/>
                  <a:cs typeface="Arial"/>
                </a:rPr>
                <a:t>SLIDE 02 · CUSTOMER PROBLEM</a:t>
              </a:r>
            </a:p>
          </p:txBody>
        </p:sp>
        <p:sp>
          <p:nvSpPr>
            <p:cNvPr id="9" name="TextBox 9"/>
            <p:cNvSpPr txBox="1"/>
            <p:nvPr/>
          </p:nvSpPr>
          <p:spPr>
            <a:xfrm>
              <a:off x="10174736" y="471488"/>
              <a:ext cx="1531489" cy="152400"/>
            </a:xfrm>
            <a:prstGeom prst="rect">
              <a:avLst/>
            </a:prstGeom>
            <a:noFill/>
            <a:ln>
              <a:noFill/>
            </a:ln>
          </p:spPr>
          <p:txBody>
            <a:bodyPr wrap="none" lIns="0" tIns="0" rIns="0" bIns="0" anchor="t" anchorCtr="0">
              <a:spAutoFit/>
            </a:bodyPr>
            <a:lstStyle/>
            <a:p>
              <a:pPr algn="r"/>
              <a:r>
                <a:rPr lang="en-US" sz="750" b="1" dirty="0">
                  <a:solidFill>
                    <a:srgbClr val="D49B18"/>
                  </a:solidFill>
                  <a:latin typeface="Arial"/>
                  <a:ea typeface="Microsoft YaHei"/>
                  <a:cs typeface="Arial"/>
                </a:rPr>
                <a:t>PROBLEM · BUSINESS STAKES</a:t>
              </a:r>
            </a:p>
          </p:txBody>
        </p:sp>
      </p:grpSp>
      <p:grpSp>
        <p:nvGrpSpPr>
          <p:cNvPr id="14" name="Group 14"/>
          <p:cNvGrpSpPr/>
          <p:nvPr/>
        </p:nvGrpSpPr>
        <p:grpSpPr>
          <a:xfrm>
            <a:off x="361950" y="781050"/>
            <a:ext cx="11334750" cy="914400"/>
            <a:chOff x="361950" y="781050"/>
            <a:chExt cx="11334750" cy="914400"/>
          </a:xfrm>
        </p:grpSpPr>
        <p:sp>
          <p:nvSpPr>
            <p:cNvPr id="11" name="Rectangle 11"/>
            <p:cNvSpPr/>
            <p:nvPr/>
          </p:nvSpPr>
          <p:spPr>
            <a:xfrm>
              <a:off x="361950" y="781050"/>
              <a:ext cx="11334750" cy="914400"/>
            </a:xfrm>
            <a:prstGeom prst="rect">
              <a:avLst/>
            </a:prstGeom>
            <a:noFill/>
            <a:ln>
              <a:noFill/>
            </a:ln>
          </p:spPr>
        </p:sp>
        <p:sp>
          <p:nvSpPr>
            <p:cNvPr id="12" name="TextBox 12"/>
            <p:cNvSpPr txBox="1"/>
            <p:nvPr/>
          </p:nvSpPr>
          <p:spPr>
            <a:xfrm>
              <a:off x="470535" y="942022"/>
              <a:ext cx="11203624" cy="396240"/>
            </a:xfrm>
            <a:prstGeom prst="rect">
              <a:avLst/>
            </a:prstGeom>
            <a:noFill/>
            <a:ln>
              <a:noFill/>
            </a:ln>
          </p:spPr>
          <p:txBody>
            <a:bodyPr wrap="none" lIns="0" tIns="0" rIns="0" bIns="0" anchor="t" anchorCtr="0">
              <a:spAutoFit/>
            </a:bodyPr>
            <a:lstStyle/>
            <a:p>
              <a:pPr algn="l"/>
              <a:r>
                <a:rPr lang="en-US" sz="1950" b="1" dirty="0">
                  <a:solidFill>
                    <a:srgbClr val="111A31"/>
                  </a:solidFill>
                  <a:latin typeface="Georgia"/>
                  <a:ea typeface="SimSun"/>
                  <a:cs typeface="Georgia"/>
                </a:rPr>
                <a:t>Customer context is rebuilt before every meeting—at a recurring time cost.</a:t>
              </a:r>
            </a:p>
          </p:txBody>
        </p:sp>
        <p:sp>
          <p:nvSpPr>
            <p:cNvPr id="13" name="TextBox 13"/>
            <p:cNvSpPr txBox="1"/>
            <p:nvPr/>
          </p:nvSpPr>
          <p:spPr>
            <a:xfrm>
              <a:off x="481965" y="1343978"/>
              <a:ext cx="8752427" cy="213360"/>
            </a:xfrm>
            <a:prstGeom prst="rect">
              <a:avLst/>
            </a:prstGeom>
            <a:noFill/>
            <a:ln>
              <a:noFill/>
            </a:ln>
          </p:spPr>
          <p:txBody>
            <a:bodyPr wrap="none" lIns="0" tIns="0" rIns="0" bIns="0" anchor="t" anchorCtr="0">
              <a:spAutoFit/>
            </a:bodyPr>
            <a:lstStyle/>
            <a:p>
              <a:pPr algn="l"/>
              <a:r>
                <a:rPr lang="en-US" sz="1050" dirty="0">
                  <a:solidFill>
                    <a:srgbClr val="5E6675"/>
                  </a:solidFill>
                  <a:latin typeface="Arial"/>
                  <a:ea typeface="Microsoft YaHei"/>
                  <a:cs typeface="Arial"/>
                </a:rPr>
                <a:t>The pain is not a missing note-taking tool; it is the repeated search for a trustworthy, current account narrative.</a:t>
              </a:r>
            </a:p>
          </p:txBody>
        </p:sp>
      </p:grpSp>
      <p:grpSp>
        <p:nvGrpSpPr>
          <p:cNvPr id="25" name="Group 25"/>
          <p:cNvGrpSpPr/>
          <p:nvPr/>
        </p:nvGrpSpPr>
        <p:grpSpPr>
          <a:xfrm>
            <a:off x="495300" y="1943100"/>
            <a:ext cx="5334000" cy="3476625"/>
            <a:chOff x="495300" y="1943100"/>
            <a:chExt cx="5334000" cy="3476625"/>
          </a:xfrm>
        </p:grpSpPr>
        <p:sp>
          <p:nvSpPr>
            <p:cNvPr id="15" name="Rectangle 15"/>
            <p:cNvSpPr/>
            <p:nvPr/>
          </p:nvSpPr>
          <p:spPr>
            <a:xfrm>
              <a:off x="495300" y="1943100"/>
              <a:ext cx="5334000" cy="3476625"/>
            </a:xfrm>
            <a:prstGeom prst="rect">
              <a:avLst/>
            </a:prstGeom>
            <a:solidFill>
              <a:srgbClr val="FFFFFF"/>
            </a:solidFill>
            <a:ln w="9525">
              <a:solidFill>
                <a:srgbClr val="C8CDD6"/>
              </a:solidFill>
            </a:ln>
          </p:spPr>
        </p:sp>
        <p:sp>
          <p:nvSpPr>
            <p:cNvPr id="16" name="Rectangle 16"/>
            <p:cNvSpPr/>
            <p:nvPr/>
          </p:nvSpPr>
          <p:spPr>
            <a:xfrm>
              <a:off x="495300" y="1943100"/>
              <a:ext cx="66675" cy="3476625"/>
            </a:xfrm>
            <a:prstGeom prst="rect">
              <a:avLst/>
            </a:prstGeom>
            <a:solidFill>
              <a:srgbClr val="D49B18"/>
            </a:solidFill>
            <a:ln>
              <a:noFill/>
            </a:ln>
          </p:spPr>
        </p:sp>
        <p:sp>
          <p:nvSpPr>
            <p:cNvPr id="17" name="TextBox 17"/>
            <p:cNvSpPr txBox="1"/>
            <p:nvPr/>
          </p:nvSpPr>
          <p:spPr>
            <a:xfrm>
              <a:off x="752475" y="2185988"/>
              <a:ext cx="2221575"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OBSERVED TIME COST · EARLY INTERVIEWS</a:t>
              </a:r>
            </a:p>
          </p:txBody>
        </p:sp>
        <p:sp>
          <p:nvSpPr>
            <p:cNvPr id="18" name="TextBox 18"/>
            <p:cNvSpPr txBox="1"/>
            <p:nvPr/>
          </p:nvSpPr>
          <p:spPr>
            <a:xfrm>
              <a:off x="718185" y="2504122"/>
              <a:ext cx="2574241" cy="701040"/>
            </a:xfrm>
            <a:prstGeom prst="rect">
              <a:avLst/>
            </a:prstGeom>
            <a:noFill/>
            <a:ln>
              <a:noFill/>
            </a:ln>
          </p:spPr>
          <p:txBody>
            <a:bodyPr wrap="none" lIns="0" tIns="0" rIns="0" bIns="0" anchor="t" anchorCtr="0">
              <a:spAutoFit/>
            </a:bodyPr>
            <a:lstStyle/>
            <a:p>
              <a:pPr algn="l"/>
              <a:r>
                <a:rPr lang="en-US" sz="3450" b="1" dirty="0">
                  <a:solidFill>
                    <a:srgbClr val="111A31"/>
                  </a:solidFill>
                  <a:latin typeface="Georgia"/>
                  <a:ea typeface="SimSun"/>
                  <a:cs typeface="Georgia"/>
                </a:rPr>
                <a:t>2–3 hours</a:t>
              </a:r>
            </a:p>
          </p:txBody>
        </p:sp>
        <p:sp>
          <p:nvSpPr>
            <p:cNvPr id="19" name="TextBox 19"/>
            <p:cNvSpPr txBox="1"/>
            <p:nvPr/>
          </p:nvSpPr>
          <p:spPr>
            <a:xfrm>
              <a:off x="747712" y="3059906"/>
              <a:ext cx="3166824" cy="228600"/>
            </a:xfrm>
            <a:prstGeom prst="rect">
              <a:avLst/>
            </a:prstGeom>
            <a:noFill/>
            <a:ln>
              <a:noFill/>
            </a:ln>
          </p:spPr>
          <p:txBody>
            <a:bodyPr wrap="none" lIns="0" tIns="0" rIns="0" bIns="0" anchor="t" anchorCtr="0">
              <a:spAutoFit/>
            </a:bodyPr>
            <a:lstStyle/>
            <a:p>
              <a:pPr algn="l"/>
              <a:r>
                <a:rPr lang="en-US" sz="1125" dirty="0">
                  <a:solidFill>
                    <a:srgbClr val="5E6675"/>
                  </a:solidFill>
                  <a:latin typeface="Arial"/>
                  <a:ea typeface="Microsoft YaHei"/>
                  <a:cs typeface="Arial"/>
                </a:rPr>
                <a:t>to prepare a quarterly business review</a:t>
              </a:r>
            </a:p>
          </p:txBody>
        </p:sp>
        <p:sp>
          <p:nvSpPr>
            <p:cNvPr id="20" name="Line 20"/>
            <p:cNvSpPr/>
            <p:nvPr/>
          </p:nvSpPr>
          <p:spPr>
            <a:xfrm>
              <a:off x="762000" y="3476625"/>
              <a:ext cx="4781550" cy="9525"/>
            </a:xfrm>
            <a:custGeom>
              <a:avLst/>
              <a:gdLst/>
              <a:ahLst/>
              <a:cxnLst/>
              <a:rect l="l" t="t" r="r" b="b"/>
              <a:pathLst>
                <a:path w="4781550" h="9525">
                  <a:moveTo>
                    <a:pt x="0" y="0"/>
                  </a:moveTo>
                  <a:lnTo>
                    <a:pt x="4781550" y="0"/>
                  </a:lnTo>
                </a:path>
              </a:pathLst>
            </a:custGeom>
            <a:noFill/>
            <a:ln w="9525">
              <a:solidFill>
                <a:srgbClr val="C8CDD6"/>
              </a:solidFill>
            </a:ln>
          </p:spPr>
        </p:sp>
        <p:sp>
          <p:nvSpPr>
            <p:cNvPr id="21" name="TextBox 21"/>
            <p:cNvSpPr txBox="1"/>
            <p:nvPr/>
          </p:nvSpPr>
          <p:spPr>
            <a:xfrm>
              <a:off x="725805" y="3711892"/>
              <a:ext cx="2104694" cy="579120"/>
            </a:xfrm>
            <a:prstGeom prst="rect">
              <a:avLst/>
            </a:prstGeom>
            <a:noFill/>
            <a:ln>
              <a:noFill/>
            </a:ln>
          </p:spPr>
          <p:txBody>
            <a:bodyPr wrap="none" lIns="0" tIns="0" rIns="0" bIns="0" anchor="t" anchorCtr="0">
              <a:spAutoFit/>
            </a:bodyPr>
            <a:lstStyle/>
            <a:p>
              <a:pPr algn="l"/>
              <a:r>
                <a:rPr lang="en-US" sz="2850" b="1" dirty="0">
                  <a:solidFill>
                    <a:srgbClr val="D49B18"/>
                  </a:solidFill>
                  <a:latin typeface="Georgia"/>
                  <a:ea typeface="SimSun"/>
                  <a:cs typeface="Georgia"/>
                </a:rPr>
                <a:t>20–40 min</a:t>
              </a:r>
            </a:p>
          </p:txBody>
        </p:sp>
        <p:sp>
          <p:nvSpPr>
            <p:cNvPr id="22" name="TextBox 22"/>
            <p:cNvSpPr txBox="1"/>
            <p:nvPr/>
          </p:nvSpPr>
          <p:spPr>
            <a:xfrm>
              <a:off x="747712" y="4183856"/>
              <a:ext cx="2624614" cy="228600"/>
            </a:xfrm>
            <a:prstGeom prst="rect">
              <a:avLst/>
            </a:prstGeom>
            <a:noFill/>
            <a:ln>
              <a:noFill/>
            </a:ln>
          </p:spPr>
          <p:txBody>
            <a:bodyPr wrap="none" lIns="0" tIns="0" rIns="0" bIns="0" anchor="t" anchorCtr="0">
              <a:spAutoFit/>
            </a:bodyPr>
            <a:lstStyle/>
            <a:p>
              <a:pPr algn="l"/>
              <a:r>
                <a:rPr lang="en-US" sz="1125" dirty="0">
                  <a:solidFill>
                    <a:srgbClr val="5E6675"/>
                  </a:solidFill>
                  <a:latin typeface="Arial"/>
                  <a:ea typeface="Microsoft YaHei"/>
                  <a:cs typeface="Arial"/>
                </a:rPr>
                <a:t>even for a routine customer call</a:t>
              </a:r>
            </a:p>
          </p:txBody>
        </p:sp>
        <p:sp>
          <p:nvSpPr>
            <p:cNvPr id="23" name="TextBox 23"/>
            <p:cNvSpPr txBox="1"/>
            <p:nvPr/>
          </p:nvSpPr>
          <p:spPr>
            <a:xfrm>
              <a:off x="748665" y="4792028"/>
              <a:ext cx="3592116" cy="213360"/>
            </a:xfrm>
            <a:prstGeom prst="rect">
              <a:avLst/>
            </a:prstGeom>
            <a:noFill/>
            <a:ln>
              <a:noFill/>
            </a:ln>
          </p:spPr>
          <p:txBody>
            <a:bodyPr wrap="none" lIns="0" tIns="0" rIns="0" bIns="0" anchor="t" anchorCtr="0">
              <a:spAutoFit/>
            </a:bodyPr>
            <a:lstStyle/>
            <a:p>
              <a:pPr algn="l"/>
              <a:r>
                <a:rPr lang="en-US" sz="1050" dirty="0">
                  <a:solidFill>
                    <a:srgbClr val="111A31"/>
                  </a:solidFill>
                  <a:latin typeface="Arial"/>
                  <a:ea typeface="Microsoft YaHei"/>
                  <a:cs typeface="Arial"/>
                </a:rPr>
                <a:t>Hypothesis: meeting preparation is a frequent,</a:t>
              </a:r>
            </a:p>
          </p:txBody>
        </p:sp>
        <p:sp>
          <p:nvSpPr>
            <p:cNvPr id="24" name="TextBox 24"/>
            <p:cNvSpPr txBox="1"/>
            <p:nvPr/>
          </p:nvSpPr>
          <p:spPr>
            <a:xfrm>
              <a:off x="748665" y="5011102"/>
              <a:ext cx="3300746" cy="213360"/>
            </a:xfrm>
            <a:prstGeom prst="rect">
              <a:avLst/>
            </a:prstGeom>
            <a:noFill/>
            <a:ln>
              <a:noFill/>
            </a:ln>
          </p:spPr>
          <p:txBody>
            <a:bodyPr wrap="none" lIns="0" tIns="0" rIns="0" bIns="0" anchor="t" anchorCtr="0">
              <a:spAutoFit/>
            </a:bodyPr>
            <a:lstStyle/>
            <a:p>
              <a:pPr algn="l"/>
              <a:r>
                <a:rPr lang="en-US" sz="1050" dirty="0">
                  <a:solidFill>
                    <a:srgbClr val="111A31"/>
                  </a:solidFill>
                  <a:latin typeface="Arial"/>
                  <a:ea typeface="Microsoft YaHei"/>
                  <a:cs typeface="Arial"/>
                </a:rPr>
                <a:t>high-friction workflow worth compressing.</a:t>
              </a:r>
            </a:p>
          </p:txBody>
        </p:sp>
      </p:grpSp>
      <p:grpSp>
        <p:nvGrpSpPr>
          <p:cNvPr id="44" name="Group 44"/>
          <p:cNvGrpSpPr/>
          <p:nvPr/>
        </p:nvGrpSpPr>
        <p:grpSpPr>
          <a:xfrm>
            <a:off x="6057900" y="1943100"/>
            <a:ext cx="5638800" cy="3476625"/>
            <a:chOff x="6057900" y="1943100"/>
            <a:chExt cx="5638800" cy="3476625"/>
          </a:xfrm>
        </p:grpSpPr>
        <p:sp>
          <p:nvSpPr>
            <p:cNvPr id="26" name="Rectangle 26"/>
            <p:cNvSpPr/>
            <p:nvPr/>
          </p:nvSpPr>
          <p:spPr>
            <a:xfrm>
              <a:off x="6057900" y="1943100"/>
              <a:ext cx="5638800" cy="3476625"/>
            </a:xfrm>
            <a:prstGeom prst="rect">
              <a:avLst/>
            </a:prstGeom>
            <a:solidFill>
              <a:srgbClr val="0C142B"/>
            </a:solidFill>
            <a:ln>
              <a:noFill/>
            </a:ln>
          </p:spPr>
        </p:sp>
        <p:sp>
          <p:nvSpPr>
            <p:cNvPr id="27" name="TextBox 27"/>
            <p:cNvSpPr txBox="1"/>
            <p:nvPr/>
          </p:nvSpPr>
          <p:spPr>
            <a:xfrm>
              <a:off x="6334125" y="2185988"/>
              <a:ext cx="1704011"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THE REAL-WORLD FAILURE MODE</a:t>
              </a:r>
            </a:p>
          </p:txBody>
        </p:sp>
        <p:sp>
          <p:nvSpPr>
            <p:cNvPr id="28" name="TextBox 28"/>
            <p:cNvSpPr txBox="1"/>
            <p:nvPr/>
          </p:nvSpPr>
          <p:spPr>
            <a:xfrm>
              <a:off x="6317932" y="2524601"/>
              <a:ext cx="4973475" cy="411480"/>
            </a:xfrm>
            <a:prstGeom prst="rect">
              <a:avLst/>
            </a:prstGeom>
            <a:noFill/>
            <a:ln>
              <a:noFill/>
            </a:ln>
          </p:spPr>
          <p:txBody>
            <a:bodyPr wrap="none" lIns="0" tIns="0" rIns="0" bIns="0" anchor="t" anchorCtr="0">
              <a:spAutoFit/>
            </a:bodyPr>
            <a:lstStyle/>
            <a:p>
              <a:pPr algn="l"/>
              <a:r>
                <a:rPr lang="en-US" sz="2025" b="1" dirty="0">
                  <a:solidFill>
                    <a:srgbClr val="FFFFFF"/>
                  </a:solidFill>
                  <a:latin typeface="Georgia"/>
                  <a:ea typeface="SimSun"/>
                  <a:cs typeface="Georgia"/>
                </a:rPr>
                <a:t>The account story is distributed</a:t>
              </a:r>
            </a:p>
          </p:txBody>
        </p:sp>
        <p:sp>
          <p:nvSpPr>
            <p:cNvPr id="29" name="TextBox 29"/>
            <p:cNvSpPr txBox="1"/>
            <p:nvPr/>
          </p:nvSpPr>
          <p:spPr>
            <a:xfrm>
              <a:off x="6317932" y="2848451"/>
              <a:ext cx="3374200" cy="411480"/>
            </a:xfrm>
            <a:prstGeom prst="rect">
              <a:avLst/>
            </a:prstGeom>
            <a:noFill/>
            <a:ln>
              <a:noFill/>
            </a:ln>
          </p:spPr>
          <p:txBody>
            <a:bodyPr wrap="none" lIns="0" tIns="0" rIns="0" bIns="0" anchor="t" anchorCtr="0">
              <a:spAutoFit/>
            </a:bodyPr>
            <a:lstStyle/>
            <a:p>
              <a:pPr algn="l"/>
              <a:r>
                <a:rPr lang="en-US" sz="2025" b="1" dirty="0">
                  <a:solidFill>
                    <a:srgbClr val="FFFFFF"/>
                  </a:solidFill>
                  <a:latin typeface="Georgia"/>
                  <a:ea typeface="SimSun"/>
                  <a:cs typeface="Georgia"/>
                </a:rPr>
                <a:t>across four systems.</a:t>
              </a:r>
            </a:p>
          </p:txBody>
        </p:sp>
        <p:sp>
          <p:nvSpPr>
            <p:cNvPr id="30" name="Rectangle 30"/>
            <p:cNvSpPr/>
            <p:nvPr/>
          </p:nvSpPr>
          <p:spPr>
            <a:xfrm>
              <a:off x="6343650" y="3429000"/>
              <a:ext cx="1123950" cy="742950"/>
            </a:xfrm>
            <a:prstGeom prst="rect">
              <a:avLst/>
            </a:prstGeom>
            <a:solidFill>
              <a:srgbClr val="111A31"/>
            </a:solidFill>
            <a:ln w="9525">
              <a:solidFill>
                <a:srgbClr val="5E6675"/>
              </a:solidFill>
            </a:ln>
          </p:spPr>
        </p:sp>
        <p:sp>
          <p:nvSpPr>
            <p:cNvPr id="31" name="TextBox 31"/>
            <p:cNvSpPr txBox="1"/>
            <p:nvPr/>
          </p:nvSpPr>
          <p:spPr>
            <a:xfrm>
              <a:off x="6731755" y="3640931"/>
              <a:ext cx="347740"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CRM</a:t>
              </a:r>
            </a:p>
          </p:txBody>
        </p:sp>
        <p:sp>
          <p:nvSpPr>
            <p:cNvPr id="32" name="TextBox 32"/>
            <p:cNvSpPr txBox="1"/>
            <p:nvPr/>
          </p:nvSpPr>
          <p:spPr>
            <a:xfrm>
              <a:off x="6479453" y="3911441"/>
              <a:ext cx="852345" cy="167640"/>
            </a:xfrm>
            <a:prstGeom prst="rect">
              <a:avLst/>
            </a:prstGeom>
            <a:noFill/>
            <a:ln>
              <a:noFill/>
            </a:ln>
          </p:spPr>
          <p:txBody>
            <a:bodyPr wrap="none" lIns="0" tIns="0" rIns="0" bIns="0" anchor="t" anchorCtr="0">
              <a:spAutoFit/>
            </a:bodyPr>
            <a:lstStyle/>
            <a:p>
              <a:pPr algn="ctr"/>
              <a:r>
                <a:rPr lang="en-US" sz="825" dirty="0">
                  <a:solidFill>
                    <a:srgbClr val="FFFFFF"/>
                  </a:solidFill>
                  <a:latin typeface="Arial"/>
                  <a:ea typeface="Microsoft YaHei"/>
                  <a:cs typeface="Arial"/>
                </a:rPr>
                <a:t>account state</a:t>
              </a:r>
            </a:p>
          </p:txBody>
        </p:sp>
        <p:sp>
          <p:nvSpPr>
            <p:cNvPr id="33" name="Rectangle 33"/>
            <p:cNvSpPr/>
            <p:nvPr/>
          </p:nvSpPr>
          <p:spPr>
            <a:xfrm>
              <a:off x="7581900" y="3429000"/>
              <a:ext cx="1123950" cy="742950"/>
            </a:xfrm>
            <a:prstGeom prst="rect">
              <a:avLst/>
            </a:prstGeom>
            <a:solidFill>
              <a:srgbClr val="111A31"/>
            </a:solidFill>
            <a:ln w="9525">
              <a:solidFill>
                <a:srgbClr val="5E6675"/>
              </a:solidFill>
            </a:ln>
          </p:spPr>
        </p:sp>
        <p:sp>
          <p:nvSpPr>
            <p:cNvPr id="34" name="TextBox 34"/>
            <p:cNvSpPr txBox="1"/>
            <p:nvPr/>
          </p:nvSpPr>
          <p:spPr>
            <a:xfrm>
              <a:off x="7918249" y="3640931"/>
              <a:ext cx="451253"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Email</a:t>
              </a:r>
            </a:p>
          </p:txBody>
        </p:sp>
        <p:sp>
          <p:nvSpPr>
            <p:cNvPr id="35" name="TextBox 35"/>
            <p:cNvSpPr txBox="1"/>
            <p:nvPr/>
          </p:nvSpPr>
          <p:spPr>
            <a:xfrm>
              <a:off x="7684568" y="3911441"/>
              <a:ext cx="918615" cy="167640"/>
            </a:xfrm>
            <a:prstGeom prst="rect">
              <a:avLst/>
            </a:prstGeom>
            <a:noFill/>
            <a:ln>
              <a:noFill/>
            </a:ln>
          </p:spPr>
          <p:txBody>
            <a:bodyPr wrap="none" lIns="0" tIns="0" rIns="0" bIns="0" anchor="t" anchorCtr="0">
              <a:spAutoFit/>
            </a:bodyPr>
            <a:lstStyle/>
            <a:p>
              <a:pPr algn="ctr"/>
              <a:r>
                <a:rPr lang="en-US" sz="825" dirty="0">
                  <a:solidFill>
                    <a:srgbClr val="FFFFFF"/>
                  </a:solidFill>
                  <a:latin typeface="Arial"/>
                  <a:ea typeface="Microsoft YaHei"/>
                  <a:cs typeface="Arial"/>
                </a:rPr>
                <a:t>recent context</a:t>
              </a:r>
            </a:p>
          </p:txBody>
        </p:sp>
        <p:sp>
          <p:nvSpPr>
            <p:cNvPr id="36" name="Rectangle 36"/>
            <p:cNvSpPr/>
            <p:nvPr/>
          </p:nvSpPr>
          <p:spPr>
            <a:xfrm>
              <a:off x="8820150" y="3429000"/>
              <a:ext cx="1123950" cy="742950"/>
            </a:xfrm>
            <a:prstGeom prst="rect">
              <a:avLst/>
            </a:prstGeom>
            <a:solidFill>
              <a:srgbClr val="111A31"/>
            </a:solidFill>
            <a:ln w="9525">
              <a:solidFill>
                <a:srgbClr val="5E6675"/>
              </a:solidFill>
            </a:ln>
          </p:spPr>
        </p:sp>
        <p:sp>
          <p:nvSpPr>
            <p:cNvPr id="37" name="TextBox 37"/>
            <p:cNvSpPr txBox="1"/>
            <p:nvPr/>
          </p:nvSpPr>
          <p:spPr>
            <a:xfrm>
              <a:off x="9035733" y="3640931"/>
              <a:ext cx="692783"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Support</a:t>
              </a:r>
            </a:p>
          </p:txBody>
        </p:sp>
        <p:sp>
          <p:nvSpPr>
            <p:cNvPr id="38" name="TextBox 38"/>
            <p:cNvSpPr txBox="1"/>
            <p:nvPr/>
          </p:nvSpPr>
          <p:spPr>
            <a:xfrm>
              <a:off x="9037284" y="3911441"/>
              <a:ext cx="689681" cy="167640"/>
            </a:xfrm>
            <a:prstGeom prst="rect">
              <a:avLst/>
            </a:prstGeom>
            <a:noFill/>
            <a:ln>
              <a:noFill/>
            </a:ln>
          </p:spPr>
          <p:txBody>
            <a:bodyPr wrap="none" lIns="0" tIns="0" rIns="0" bIns="0" anchor="t" anchorCtr="0">
              <a:spAutoFit/>
            </a:bodyPr>
            <a:lstStyle/>
            <a:p>
              <a:pPr algn="ctr"/>
              <a:r>
                <a:rPr lang="en-US" sz="825" dirty="0">
                  <a:solidFill>
                    <a:srgbClr val="FFFFFF"/>
                  </a:solidFill>
                  <a:latin typeface="Arial"/>
                  <a:ea typeface="Microsoft YaHei"/>
                  <a:cs typeface="Arial"/>
                </a:rPr>
                <a:t>open issues</a:t>
              </a:r>
            </a:p>
          </p:txBody>
        </p:sp>
        <p:sp>
          <p:nvSpPr>
            <p:cNvPr id="39" name="Rectangle 39"/>
            <p:cNvSpPr/>
            <p:nvPr/>
          </p:nvSpPr>
          <p:spPr>
            <a:xfrm>
              <a:off x="10058400" y="3429000"/>
              <a:ext cx="1352550" cy="742950"/>
            </a:xfrm>
            <a:prstGeom prst="rect">
              <a:avLst/>
            </a:prstGeom>
            <a:solidFill>
              <a:srgbClr val="111A31"/>
            </a:solidFill>
            <a:ln w="9525">
              <a:solidFill>
                <a:srgbClr val="5E6675"/>
              </a:solidFill>
            </a:ln>
          </p:spPr>
        </p:sp>
        <p:sp>
          <p:nvSpPr>
            <p:cNvPr id="40" name="TextBox 40"/>
            <p:cNvSpPr txBox="1"/>
            <p:nvPr/>
          </p:nvSpPr>
          <p:spPr>
            <a:xfrm>
              <a:off x="10276144" y="3640931"/>
              <a:ext cx="917061"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Documents</a:t>
              </a:r>
            </a:p>
          </p:txBody>
        </p:sp>
        <p:sp>
          <p:nvSpPr>
            <p:cNvPr id="41" name="TextBox 41"/>
            <p:cNvSpPr txBox="1"/>
            <p:nvPr/>
          </p:nvSpPr>
          <p:spPr>
            <a:xfrm>
              <a:off x="10287417" y="3911441"/>
              <a:ext cx="894517" cy="167640"/>
            </a:xfrm>
            <a:prstGeom prst="rect">
              <a:avLst/>
            </a:prstGeom>
            <a:noFill/>
            <a:ln>
              <a:noFill/>
            </a:ln>
          </p:spPr>
          <p:txBody>
            <a:bodyPr wrap="none" lIns="0" tIns="0" rIns="0" bIns="0" anchor="t" anchorCtr="0">
              <a:spAutoFit/>
            </a:bodyPr>
            <a:lstStyle/>
            <a:p>
              <a:pPr algn="ctr"/>
              <a:r>
                <a:rPr lang="en-US" sz="825" dirty="0">
                  <a:solidFill>
                    <a:srgbClr val="FFFFFF"/>
                  </a:solidFill>
                  <a:latin typeface="Arial"/>
                  <a:ea typeface="Microsoft YaHei"/>
                  <a:cs typeface="Arial"/>
                </a:rPr>
                <a:t>plans &amp; history</a:t>
              </a:r>
            </a:p>
          </p:txBody>
        </p:sp>
        <p:sp>
          <p:nvSpPr>
            <p:cNvPr id="42" name="TextBox 42"/>
            <p:cNvSpPr txBox="1"/>
            <p:nvPr/>
          </p:nvSpPr>
          <p:spPr>
            <a:xfrm>
              <a:off x="6330315" y="4572952"/>
              <a:ext cx="4128849"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Result: managers reconstruct the narrative manually,</a:t>
              </a:r>
            </a:p>
          </p:txBody>
        </p:sp>
        <p:sp>
          <p:nvSpPr>
            <p:cNvPr id="43" name="TextBox 43"/>
            <p:cNvSpPr txBox="1"/>
            <p:nvPr/>
          </p:nvSpPr>
          <p:spPr>
            <a:xfrm>
              <a:off x="6330315" y="4792028"/>
              <a:ext cx="4466225"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while important risks can remain buried in source systems.</a:t>
              </a:r>
            </a:p>
          </p:txBody>
        </p:sp>
      </p:grpSp>
      <p:grpSp>
        <p:nvGrpSpPr>
          <p:cNvPr id="48" name="Group 48"/>
          <p:cNvGrpSpPr/>
          <p:nvPr/>
        </p:nvGrpSpPr>
        <p:grpSpPr>
          <a:xfrm>
            <a:off x="486728" y="6343650"/>
            <a:ext cx="11218544" cy="209550"/>
            <a:chOff x="486728" y="6343650"/>
            <a:chExt cx="11218544" cy="209550"/>
          </a:xfrm>
        </p:grpSpPr>
        <p:sp>
          <p:nvSpPr>
            <p:cNvPr id="45" name="Rectangle 45"/>
            <p:cNvSpPr/>
            <p:nvPr/>
          </p:nvSpPr>
          <p:spPr>
            <a:xfrm>
              <a:off x="495300" y="6343650"/>
              <a:ext cx="11201400" cy="209550"/>
            </a:xfrm>
            <a:prstGeom prst="rect">
              <a:avLst/>
            </a:prstGeom>
            <a:noFill/>
            <a:ln>
              <a:noFill/>
            </a:ln>
          </p:spPr>
        </p:sp>
        <p:sp>
          <p:nvSpPr>
            <p:cNvPr id="46" name="TextBox 46"/>
            <p:cNvSpPr txBox="1"/>
            <p:nvPr/>
          </p:nvSpPr>
          <p:spPr>
            <a:xfrm>
              <a:off x="486728" y="6413659"/>
              <a:ext cx="4320326" cy="137160"/>
            </a:xfrm>
            <a:prstGeom prst="rect">
              <a:avLst/>
            </a:prstGeom>
            <a:noFill/>
            <a:ln>
              <a:noFill/>
            </a:ln>
          </p:spPr>
          <p:txBody>
            <a:bodyPr wrap="none" lIns="0" tIns="0" rIns="0" bIns="0" anchor="t" anchorCtr="0">
              <a:spAutoFit/>
            </a:bodyPr>
            <a:lstStyle/>
            <a:p>
              <a:pPr algn="l"/>
              <a:r>
                <a:rPr lang="en-US" sz="675" dirty="0">
                  <a:solidFill>
                    <a:srgbClr val="5E6675"/>
                  </a:solidFill>
                  <a:latin typeface="Arial"/>
                  <a:ea typeface="Microsoft YaHei"/>
                  <a:cs typeface="Arial"/>
                </a:rPr>
                <a:t>Input: early customer interviews · statements are directional, not population estimates</a:t>
              </a:r>
            </a:p>
          </p:txBody>
        </p:sp>
        <p:sp>
          <p:nvSpPr>
            <p:cNvPr id="47" name="TextBox 47"/>
            <p:cNvSpPr txBox="1"/>
            <p:nvPr/>
          </p:nvSpPr>
          <p:spPr>
            <a:xfrm>
              <a:off x="9765744" y="6413659"/>
              <a:ext cx="1939528" cy="137160"/>
            </a:xfrm>
            <a:prstGeom prst="rect">
              <a:avLst/>
            </a:prstGeom>
            <a:noFill/>
            <a:ln>
              <a:noFill/>
            </a:ln>
          </p:spPr>
          <p:txBody>
            <a:bodyPr wrap="none" lIns="0" tIns="0" rIns="0" bIns="0" anchor="t" anchorCtr="0">
              <a:spAutoFit/>
            </a:bodyPr>
            <a:lstStyle/>
            <a:p>
              <a:pPr algn="r"/>
              <a:r>
                <a:rPr lang="en-US" sz="675" dirty="0">
                  <a:solidFill>
                    <a:srgbClr val="5E6675"/>
                  </a:solidFill>
                  <a:latin typeface="Arial"/>
                  <a:ea typeface="Microsoft YaHei"/>
                  <a:cs typeface="Arial"/>
                </a:rPr>
                <a:t>AVENLO BRIEF · PILOT PROPOSAL · 02 / 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400"/>
                                        <p:tgtEl>
                                          <p:spTgt spid="14"/>
                                        </p:tgtEl>
                                      </p:cBhvr>
                                    </p:animEffect>
                                  </p:childTnLst>
                                </p:cTn>
                              </p:par>
                            </p:childTnLst>
                          </p:cTn>
                        </p:par>
                        <p:par>
                          <p:cTn id="8" fill="hold">
                            <p:stCondLst>
                              <p:cond delay="900"/>
                            </p:stCondLst>
                            <p:childTnLst>
                              <p:par>
                                <p:cTn id="9" presetID="9"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dissolve">
                                      <p:cBhvr>
                                        <p:cTn id="11" dur="400"/>
                                        <p:tgtEl>
                                          <p:spTgt spid="25"/>
                                        </p:tgtEl>
                                      </p:cBhvr>
                                    </p:animEffect>
                                  </p:childTnLst>
                                </p:cTn>
                              </p:par>
                            </p:childTnLst>
                          </p:cTn>
                        </p:par>
                        <p:par>
                          <p:cTn id="12" fill="hold">
                            <p:stCondLst>
                              <p:cond delay="1800"/>
                            </p:stCondLst>
                            <p:childTnLst>
                              <p:par>
                                <p:cTn id="13" presetID="2" presetClass="entr" presetSubtype="4"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slide(fromBottom)">
                                      <p:cBhvr>
                                        <p:cTn id="15" dur="4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5" grpId="0"/>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FFFFF">
                <a:alpha val="96000"/>
              </a:srgbClr>
            </a:solidFill>
            <a:ln>
              <a:noFill/>
            </a:ln>
          </p:spPr>
        </p:sp>
      </p:grpSp>
      <p:grpSp>
        <p:nvGrpSpPr>
          <p:cNvPr id="10" name="Group 10"/>
          <p:cNvGrpSpPr/>
          <p:nvPr/>
        </p:nvGrpSpPr>
        <p:grpSpPr>
          <a:xfrm>
            <a:off x="485775" y="333375"/>
            <a:ext cx="11220450" cy="361950"/>
            <a:chOff x="485775" y="333375"/>
            <a:chExt cx="11220450" cy="361950"/>
          </a:xfrm>
        </p:grpSpPr>
        <p:sp>
          <p:nvSpPr>
            <p:cNvPr id="6" name="Rectangle 6"/>
            <p:cNvSpPr/>
            <p:nvPr/>
          </p:nvSpPr>
          <p:spPr>
            <a:xfrm>
              <a:off x="495300" y="333375"/>
              <a:ext cx="11201400" cy="361950"/>
            </a:xfrm>
            <a:prstGeom prst="rect">
              <a:avLst/>
            </a:prstGeom>
            <a:noFill/>
            <a:ln>
              <a:noFill/>
            </a:ln>
          </p:spPr>
        </p:sp>
        <p:sp>
          <p:nvSpPr>
            <p:cNvPr id="7" name="Line 7"/>
            <p:cNvSpPr/>
            <p:nvPr/>
          </p:nvSpPr>
          <p:spPr>
            <a:xfrm>
              <a:off x="495300" y="333375"/>
              <a:ext cx="11201400" cy="9525"/>
            </a:xfrm>
            <a:custGeom>
              <a:avLst/>
              <a:gdLst/>
              <a:ahLst/>
              <a:cxnLst/>
              <a:rect l="l" t="t" r="r" b="b"/>
              <a:pathLst>
                <a:path w="11201400" h="9525">
                  <a:moveTo>
                    <a:pt x="0" y="0"/>
                  </a:moveTo>
                  <a:lnTo>
                    <a:pt x="11201400" y="0"/>
                  </a:lnTo>
                </a:path>
              </a:pathLst>
            </a:custGeom>
            <a:noFill/>
            <a:ln w="9525">
              <a:solidFill>
                <a:srgbClr val="C8CDD6"/>
              </a:solidFill>
            </a:ln>
          </p:spPr>
        </p:sp>
        <p:sp>
          <p:nvSpPr>
            <p:cNvPr id="8" name="TextBox 8"/>
            <p:cNvSpPr txBox="1"/>
            <p:nvPr/>
          </p:nvSpPr>
          <p:spPr>
            <a:xfrm>
              <a:off x="485775" y="471488"/>
              <a:ext cx="1450979" cy="152400"/>
            </a:xfrm>
            <a:prstGeom prst="rect">
              <a:avLst/>
            </a:prstGeom>
            <a:noFill/>
            <a:ln>
              <a:noFill/>
            </a:ln>
          </p:spPr>
          <p:txBody>
            <a:bodyPr wrap="none" lIns="0" tIns="0" rIns="0" bIns="0" anchor="t" anchorCtr="0">
              <a:spAutoFit/>
            </a:bodyPr>
            <a:lstStyle/>
            <a:p>
              <a:pPr algn="l"/>
              <a:r>
                <a:rPr lang="en-US" sz="750" b="1" dirty="0">
                  <a:solidFill>
                    <a:srgbClr val="5E6675"/>
                  </a:solidFill>
                  <a:latin typeface="Arial"/>
                  <a:ea typeface="Microsoft YaHei"/>
                  <a:cs typeface="Arial"/>
                </a:rPr>
                <a:t>SLIDE 03 · PRODUCT THESIS</a:t>
              </a:r>
            </a:p>
          </p:txBody>
        </p:sp>
        <p:sp>
          <p:nvSpPr>
            <p:cNvPr id="9" name="TextBox 9"/>
            <p:cNvSpPr txBox="1"/>
            <p:nvPr/>
          </p:nvSpPr>
          <p:spPr>
            <a:xfrm>
              <a:off x="10214991" y="471488"/>
              <a:ext cx="1491234" cy="152400"/>
            </a:xfrm>
            <a:prstGeom prst="rect">
              <a:avLst/>
            </a:prstGeom>
            <a:noFill/>
            <a:ln>
              <a:noFill/>
            </a:ln>
          </p:spPr>
          <p:txBody>
            <a:bodyPr wrap="none" lIns="0" tIns="0" rIns="0" bIns="0" anchor="t" anchorCtr="0">
              <a:spAutoFit/>
            </a:bodyPr>
            <a:lstStyle/>
            <a:p>
              <a:pPr algn="r"/>
              <a:r>
                <a:rPr lang="en-US" sz="750" b="1" dirty="0">
                  <a:solidFill>
                    <a:srgbClr val="D49B18"/>
                  </a:solidFill>
                  <a:latin typeface="Arial"/>
                  <a:ea typeface="Microsoft YaHei"/>
                  <a:cs typeface="Arial"/>
                </a:rPr>
                <a:t>INPUTS · SYNTHESIS · TRUST</a:t>
              </a:r>
            </a:p>
          </p:txBody>
        </p:sp>
      </p:grpSp>
      <p:grpSp>
        <p:nvGrpSpPr>
          <p:cNvPr id="14" name="Group 14"/>
          <p:cNvGrpSpPr/>
          <p:nvPr/>
        </p:nvGrpSpPr>
        <p:grpSpPr>
          <a:xfrm>
            <a:off x="361950" y="781050"/>
            <a:ext cx="11369518" cy="914400"/>
            <a:chOff x="361950" y="781050"/>
            <a:chExt cx="11369518" cy="914400"/>
          </a:xfrm>
        </p:grpSpPr>
        <p:sp>
          <p:nvSpPr>
            <p:cNvPr id="11" name="Rectangle 11"/>
            <p:cNvSpPr/>
            <p:nvPr/>
          </p:nvSpPr>
          <p:spPr>
            <a:xfrm>
              <a:off x="361950" y="781050"/>
              <a:ext cx="11334750" cy="914400"/>
            </a:xfrm>
            <a:prstGeom prst="rect">
              <a:avLst/>
            </a:prstGeom>
            <a:noFill/>
            <a:ln>
              <a:noFill/>
            </a:ln>
          </p:spPr>
        </p:sp>
        <p:sp>
          <p:nvSpPr>
            <p:cNvPr id="12" name="TextBox 12"/>
            <p:cNvSpPr txBox="1"/>
            <p:nvPr/>
          </p:nvSpPr>
          <p:spPr>
            <a:xfrm>
              <a:off x="469582" y="933926"/>
              <a:ext cx="11261886" cy="411480"/>
            </a:xfrm>
            <a:prstGeom prst="rect">
              <a:avLst/>
            </a:prstGeom>
            <a:noFill/>
            <a:ln>
              <a:noFill/>
            </a:ln>
          </p:spPr>
          <p:txBody>
            <a:bodyPr wrap="none" lIns="0" tIns="0" rIns="0" bIns="0" anchor="t" anchorCtr="0">
              <a:spAutoFit/>
            </a:bodyPr>
            <a:lstStyle/>
            <a:p>
              <a:pPr algn="l"/>
              <a:r>
                <a:rPr lang="en-US" sz="2025" b="1" dirty="0">
                  <a:solidFill>
                    <a:srgbClr val="111A31"/>
                  </a:solidFill>
                  <a:latin typeface="Georgia"/>
                  <a:ea typeface="SimSun"/>
                  <a:cs typeface="Georgia"/>
                </a:rPr>
                <a:t>Avenlo Brief turns scattered records into a trusted brief in ten minutes.</a:t>
              </a:r>
            </a:p>
          </p:txBody>
        </p:sp>
        <p:sp>
          <p:nvSpPr>
            <p:cNvPr id="13" name="TextBox 13"/>
            <p:cNvSpPr txBox="1"/>
            <p:nvPr/>
          </p:nvSpPr>
          <p:spPr>
            <a:xfrm>
              <a:off x="481965" y="1343978"/>
              <a:ext cx="5831062" cy="213360"/>
            </a:xfrm>
            <a:prstGeom prst="rect">
              <a:avLst/>
            </a:prstGeom>
            <a:noFill/>
            <a:ln>
              <a:noFill/>
            </a:ln>
          </p:spPr>
          <p:txBody>
            <a:bodyPr wrap="none" lIns="0" tIns="0" rIns="0" bIns="0" anchor="t" anchorCtr="0">
              <a:spAutoFit/>
            </a:bodyPr>
            <a:lstStyle/>
            <a:p>
              <a:pPr algn="l"/>
              <a:r>
                <a:rPr lang="en-US" sz="1050" dirty="0">
                  <a:solidFill>
                    <a:srgbClr val="5E6675"/>
                  </a:solidFill>
                  <a:latin typeface="Arial"/>
                  <a:ea typeface="Microsoft YaHei"/>
                  <a:cs typeface="Arial"/>
                </a:rPr>
                <a:t>The product wins only if speed and source-level verifiability arrive together.</a:t>
              </a:r>
            </a:p>
          </p:txBody>
        </p:sp>
      </p:grpSp>
      <p:grpSp>
        <p:nvGrpSpPr>
          <p:cNvPr id="42" name="Group 42"/>
          <p:cNvGrpSpPr/>
          <p:nvPr/>
        </p:nvGrpSpPr>
        <p:grpSpPr>
          <a:xfrm>
            <a:off x="495300" y="1962150"/>
            <a:ext cx="11201400" cy="2781300"/>
            <a:chOff x="495300" y="1962150"/>
            <a:chExt cx="11201400" cy="2781300"/>
          </a:xfrm>
        </p:grpSpPr>
        <p:sp>
          <p:nvSpPr>
            <p:cNvPr id="15" name="Rectangle 15"/>
            <p:cNvSpPr/>
            <p:nvPr/>
          </p:nvSpPr>
          <p:spPr>
            <a:xfrm>
              <a:off x="495300" y="1962150"/>
              <a:ext cx="11201400" cy="2781300"/>
            </a:xfrm>
            <a:prstGeom prst="rect">
              <a:avLst/>
            </a:prstGeom>
            <a:solidFill>
              <a:srgbClr val="FFFFFF"/>
            </a:solidFill>
            <a:ln w="9525">
              <a:solidFill>
                <a:srgbClr val="C8CDD6"/>
              </a:solidFill>
            </a:ln>
          </p:spPr>
        </p:sp>
        <p:sp>
          <p:nvSpPr>
            <p:cNvPr id="16" name="Line 16"/>
            <p:cNvSpPr/>
            <p:nvPr/>
          </p:nvSpPr>
          <p:spPr>
            <a:xfrm>
              <a:off x="1619250" y="3257550"/>
              <a:ext cx="8839200" cy="1"/>
            </a:xfrm>
            <a:prstGeom prst="line">
              <a:avLst/>
            </a:prstGeom>
            <a:noFill/>
            <a:ln w="23812">
              <a:solidFill>
                <a:srgbClr val="D49B18"/>
              </a:solidFill>
              <a:tailEnd type="triangle" w="lg" len="lg"/>
            </a:ln>
          </p:spPr>
        </p:sp>
        <p:sp>
          <p:nvSpPr>
            <p:cNvPr id="17" name="Rectangle 17"/>
            <p:cNvSpPr/>
            <p:nvPr/>
          </p:nvSpPr>
          <p:spPr>
            <a:xfrm>
              <a:off x="685800" y="2286000"/>
              <a:ext cx="1809750" cy="1952625"/>
            </a:xfrm>
            <a:prstGeom prst="rect">
              <a:avLst/>
            </a:prstGeom>
            <a:solidFill>
              <a:srgbClr val="F3F4F6"/>
            </a:solidFill>
            <a:ln>
              <a:noFill/>
            </a:ln>
          </p:spPr>
        </p:sp>
        <p:sp>
          <p:nvSpPr>
            <p:cNvPr id="18" name="TextBox 18"/>
            <p:cNvSpPr txBox="1"/>
            <p:nvPr/>
          </p:nvSpPr>
          <p:spPr>
            <a:xfrm>
              <a:off x="847725" y="2462212"/>
              <a:ext cx="714887"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01 · CONNECT</a:t>
              </a:r>
            </a:p>
          </p:txBody>
        </p:sp>
        <p:sp>
          <p:nvSpPr>
            <p:cNvPr id="19" name="TextBox 19"/>
            <p:cNvSpPr txBox="1"/>
            <p:nvPr/>
          </p:nvSpPr>
          <p:spPr>
            <a:xfrm>
              <a:off x="840105" y="2740342"/>
              <a:ext cx="1276445" cy="274320"/>
            </a:xfrm>
            <a:prstGeom prst="rect">
              <a:avLst/>
            </a:prstGeom>
            <a:noFill/>
            <a:ln>
              <a:noFill/>
            </a:ln>
          </p:spPr>
          <p:txBody>
            <a:bodyPr wrap="none" lIns="0" tIns="0" rIns="0" bIns="0" anchor="t" anchorCtr="0">
              <a:spAutoFit/>
            </a:bodyPr>
            <a:lstStyle/>
            <a:p>
              <a:pPr algn="l"/>
              <a:r>
                <a:rPr lang="en-US" sz="1350" b="1" dirty="0">
                  <a:solidFill>
                    <a:srgbClr val="111A31"/>
                  </a:solidFill>
                  <a:latin typeface="Georgia"/>
                  <a:ea typeface="SimSun"/>
                  <a:cs typeface="Georgia"/>
                </a:rPr>
                <a:t>Two sources</a:t>
              </a:r>
            </a:p>
          </p:txBody>
        </p:sp>
        <p:sp>
          <p:nvSpPr>
            <p:cNvPr id="20" name="TextBox 20"/>
            <p:cNvSpPr txBox="1"/>
            <p:nvPr/>
          </p:nvSpPr>
          <p:spPr>
            <a:xfrm>
              <a:off x="844868" y="3104674"/>
              <a:ext cx="1199555" cy="198120"/>
            </a:xfrm>
            <a:prstGeom prst="rect">
              <a:avLst/>
            </a:prstGeom>
            <a:noFill/>
            <a:ln>
              <a:noFill/>
            </a:ln>
          </p:spPr>
          <p:txBody>
            <a:bodyPr wrap="none" lIns="0" tIns="0" rIns="0" bIns="0" anchor="t" anchorCtr="0">
              <a:spAutoFit/>
            </a:bodyPr>
            <a:lstStyle/>
            <a:p>
              <a:pPr algn="l"/>
              <a:r>
                <a:rPr lang="en-US" sz="975" dirty="0">
                  <a:solidFill>
                    <a:srgbClr val="5E6675"/>
                  </a:solidFill>
                  <a:latin typeface="Arial"/>
                  <a:ea typeface="Microsoft YaHei"/>
                  <a:cs typeface="Arial"/>
                </a:rPr>
                <a:t>CRM plus email or</a:t>
              </a:r>
            </a:p>
          </p:txBody>
        </p:sp>
        <p:sp>
          <p:nvSpPr>
            <p:cNvPr id="21" name="TextBox 21"/>
            <p:cNvSpPr txBox="1"/>
            <p:nvPr/>
          </p:nvSpPr>
          <p:spPr>
            <a:xfrm>
              <a:off x="844868" y="3295174"/>
              <a:ext cx="1192435" cy="198120"/>
            </a:xfrm>
            <a:prstGeom prst="rect">
              <a:avLst/>
            </a:prstGeom>
            <a:noFill/>
            <a:ln>
              <a:noFill/>
            </a:ln>
          </p:spPr>
          <p:txBody>
            <a:bodyPr wrap="none" lIns="0" tIns="0" rIns="0" bIns="0" anchor="t" anchorCtr="0">
              <a:spAutoFit/>
            </a:bodyPr>
            <a:lstStyle/>
            <a:p>
              <a:pPr algn="l"/>
              <a:r>
                <a:rPr lang="en-US" sz="975" dirty="0">
                  <a:solidFill>
                    <a:srgbClr val="5E6675"/>
                  </a:solidFill>
                  <a:latin typeface="Arial"/>
                  <a:ea typeface="Microsoft YaHei"/>
                  <a:cs typeface="Arial"/>
                </a:rPr>
                <a:t>support system.</a:t>
              </a:r>
            </a:p>
          </p:txBody>
        </p:sp>
        <p:sp>
          <p:nvSpPr>
            <p:cNvPr id="22" name="Rectangle 22"/>
            <p:cNvSpPr/>
            <p:nvPr/>
          </p:nvSpPr>
          <p:spPr>
            <a:xfrm>
              <a:off x="2933700" y="2286000"/>
              <a:ext cx="1809750" cy="1952625"/>
            </a:xfrm>
            <a:prstGeom prst="rect">
              <a:avLst/>
            </a:prstGeom>
            <a:solidFill>
              <a:srgbClr val="FFFFFF"/>
            </a:solidFill>
            <a:ln w="9525">
              <a:solidFill>
                <a:srgbClr val="C8CDD6"/>
              </a:solidFill>
            </a:ln>
          </p:spPr>
        </p:sp>
        <p:sp>
          <p:nvSpPr>
            <p:cNvPr id="23" name="TextBox 23"/>
            <p:cNvSpPr txBox="1"/>
            <p:nvPr/>
          </p:nvSpPr>
          <p:spPr>
            <a:xfrm>
              <a:off x="3095625" y="2462212"/>
              <a:ext cx="755142"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02 · RETRIEVE</a:t>
              </a:r>
            </a:p>
          </p:txBody>
        </p:sp>
        <p:sp>
          <p:nvSpPr>
            <p:cNvPr id="24" name="TextBox 24"/>
            <p:cNvSpPr txBox="1"/>
            <p:nvPr/>
          </p:nvSpPr>
          <p:spPr>
            <a:xfrm>
              <a:off x="3089910" y="2756535"/>
              <a:ext cx="1557871" cy="243840"/>
            </a:xfrm>
            <a:prstGeom prst="rect">
              <a:avLst/>
            </a:prstGeom>
            <a:noFill/>
            <a:ln>
              <a:noFill/>
            </a:ln>
          </p:spPr>
          <p:txBody>
            <a:bodyPr wrap="none" lIns="0" tIns="0" rIns="0" bIns="0" anchor="t" anchorCtr="0">
              <a:spAutoFit/>
            </a:bodyPr>
            <a:lstStyle/>
            <a:p>
              <a:pPr algn="l"/>
              <a:r>
                <a:rPr lang="en-US" sz="1200" b="1" dirty="0">
                  <a:solidFill>
                    <a:srgbClr val="111A31"/>
                  </a:solidFill>
                  <a:latin typeface="Georgia"/>
                  <a:ea typeface="SimSun"/>
                  <a:cs typeface="Georgia"/>
                </a:rPr>
                <a:t>Relevant context</a:t>
              </a:r>
            </a:p>
          </p:txBody>
        </p:sp>
        <p:sp>
          <p:nvSpPr>
            <p:cNvPr id="25" name="TextBox 25"/>
            <p:cNvSpPr txBox="1"/>
            <p:nvPr/>
          </p:nvSpPr>
          <p:spPr>
            <a:xfrm>
              <a:off x="3095625" y="3128962"/>
              <a:ext cx="1377315" cy="152400"/>
            </a:xfrm>
            <a:prstGeom prst="rect">
              <a:avLst/>
            </a:prstGeom>
            <a:noFill/>
            <a:ln>
              <a:noFill/>
            </a:ln>
          </p:spPr>
          <p:txBody>
            <a:bodyPr wrap="none" lIns="0" tIns="0" rIns="0" bIns="0" anchor="t" anchorCtr="0">
              <a:spAutoFit/>
            </a:bodyPr>
            <a:lstStyle/>
            <a:p>
              <a:pPr algn="l"/>
              <a:r>
                <a:rPr lang="en-US" sz="750" dirty="0">
                  <a:solidFill>
                    <a:srgbClr val="5E6675"/>
                  </a:solidFill>
                  <a:latin typeface="Arial"/>
                  <a:ea typeface="Microsoft YaHei"/>
                  <a:cs typeface="Arial"/>
                </a:rPr>
                <a:t>Goals, messages, issues,</a:t>
              </a:r>
            </a:p>
          </p:txBody>
        </p:sp>
        <p:sp>
          <p:nvSpPr>
            <p:cNvPr id="26" name="TextBox 26"/>
            <p:cNvSpPr txBox="1"/>
            <p:nvPr/>
          </p:nvSpPr>
          <p:spPr>
            <a:xfrm>
              <a:off x="3095625" y="3319462"/>
              <a:ext cx="1443038" cy="152400"/>
            </a:xfrm>
            <a:prstGeom prst="rect">
              <a:avLst/>
            </a:prstGeom>
            <a:noFill/>
            <a:ln>
              <a:noFill/>
            </a:ln>
          </p:spPr>
          <p:txBody>
            <a:bodyPr wrap="none" lIns="0" tIns="0" rIns="0" bIns="0" anchor="t" anchorCtr="0">
              <a:spAutoFit/>
            </a:bodyPr>
            <a:lstStyle/>
            <a:p>
              <a:pPr algn="l"/>
              <a:r>
                <a:rPr lang="en-US" sz="750" dirty="0">
                  <a:solidFill>
                    <a:srgbClr val="5E6675"/>
                  </a:solidFill>
                  <a:latin typeface="Arial"/>
                  <a:ea typeface="Microsoft YaHei"/>
                  <a:cs typeface="Arial"/>
                </a:rPr>
                <a:t>usage and renewal signals.</a:t>
              </a:r>
            </a:p>
          </p:txBody>
        </p:sp>
        <p:sp>
          <p:nvSpPr>
            <p:cNvPr id="27" name="Rectangle 27"/>
            <p:cNvSpPr/>
            <p:nvPr/>
          </p:nvSpPr>
          <p:spPr>
            <a:xfrm>
              <a:off x="5181600" y="2286000"/>
              <a:ext cx="1809750" cy="1952625"/>
            </a:xfrm>
            <a:prstGeom prst="rect">
              <a:avLst/>
            </a:prstGeom>
            <a:solidFill>
              <a:srgbClr val="0C142B"/>
            </a:solidFill>
            <a:ln>
              <a:noFill/>
            </a:ln>
          </p:spPr>
        </p:sp>
        <p:sp>
          <p:nvSpPr>
            <p:cNvPr id="28" name="TextBox 28"/>
            <p:cNvSpPr txBox="1"/>
            <p:nvPr/>
          </p:nvSpPr>
          <p:spPr>
            <a:xfrm>
              <a:off x="5343525" y="2462212"/>
              <a:ext cx="881658"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03 · SYNTHESIZE</a:t>
              </a:r>
            </a:p>
          </p:txBody>
        </p:sp>
        <p:sp>
          <p:nvSpPr>
            <p:cNvPr id="29" name="TextBox 29"/>
            <p:cNvSpPr txBox="1"/>
            <p:nvPr/>
          </p:nvSpPr>
          <p:spPr>
            <a:xfrm>
              <a:off x="5332095" y="2707958"/>
              <a:ext cx="1914344" cy="335280"/>
            </a:xfrm>
            <a:prstGeom prst="rect">
              <a:avLst/>
            </a:prstGeom>
            <a:noFill/>
            <a:ln>
              <a:noFill/>
            </a:ln>
          </p:spPr>
          <p:txBody>
            <a:bodyPr wrap="none" lIns="0" tIns="0" rIns="0" bIns="0" anchor="t" anchorCtr="0">
              <a:spAutoFit/>
            </a:bodyPr>
            <a:lstStyle/>
            <a:p>
              <a:pPr algn="l"/>
              <a:r>
                <a:rPr lang="en-US" sz="1650" b="1" dirty="0">
                  <a:solidFill>
                    <a:srgbClr val="FFFFFF"/>
                  </a:solidFill>
                  <a:latin typeface="Georgia"/>
                  <a:ea typeface="SimSun"/>
                  <a:cs typeface="Georgia"/>
                </a:rPr>
                <a:t>Customer brief</a:t>
              </a:r>
            </a:p>
          </p:txBody>
        </p:sp>
        <p:sp>
          <p:nvSpPr>
            <p:cNvPr id="30" name="TextBox 30"/>
            <p:cNvSpPr txBox="1"/>
            <p:nvPr/>
          </p:nvSpPr>
          <p:spPr>
            <a:xfrm>
              <a:off x="5342572" y="3120866"/>
              <a:ext cx="1478899" cy="167640"/>
            </a:xfrm>
            <a:prstGeom prst="rect">
              <a:avLst/>
            </a:prstGeom>
            <a:noFill/>
            <a:ln>
              <a:noFill/>
            </a:ln>
          </p:spPr>
          <p:txBody>
            <a:bodyPr wrap="none" lIns="0" tIns="0" rIns="0" bIns="0" anchor="t" anchorCtr="0">
              <a:spAutoFit/>
            </a:bodyPr>
            <a:lstStyle/>
            <a:p>
              <a:pPr algn="l"/>
              <a:r>
                <a:rPr lang="en-US" sz="825" dirty="0">
                  <a:solidFill>
                    <a:srgbClr val="FFFFFF"/>
                  </a:solidFill>
                  <a:latin typeface="Arial"/>
                  <a:ea typeface="Microsoft YaHei"/>
                  <a:cs typeface="Arial"/>
                </a:rPr>
                <a:t>One narrative with risks</a:t>
              </a:r>
            </a:p>
          </p:txBody>
        </p:sp>
        <p:sp>
          <p:nvSpPr>
            <p:cNvPr id="31" name="TextBox 31"/>
            <p:cNvSpPr txBox="1"/>
            <p:nvPr/>
          </p:nvSpPr>
          <p:spPr>
            <a:xfrm>
              <a:off x="5342572" y="3311366"/>
              <a:ext cx="1328285" cy="167640"/>
            </a:xfrm>
            <a:prstGeom prst="rect">
              <a:avLst/>
            </a:prstGeom>
            <a:noFill/>
            <a:ln>
              <a:noFill/>
            </a:ln>
          </p:spPr>
          <p:txBody>
            <a:bodyPr wrap="none" lIns="0" tIns="0" rIns="0" bIns="0" anchor="t" anchorCtr="0">
              <a:spAutoFit/>
            </a:bodyPr>
            <a:lstStyle/>
            <a:p>
              <a:pPr algn="l"/>
              <a:r>
                <a:rPr lang="en-US" sz="825" dirty="0">
                  <a:solidFill>
                    <a:srgbClr val="FFFFFF"/>
                  </a:solidFill>
                  <a:latin typeface="Arial"/>
                  <a:ea typeface="Microsoft YaHei"/>
                  <a:cs typeface="Arial"/>
                </a:rPr>
                <a:t>and discussion topics.</a:t>
              </a:r>
            </a:p>
          </p:txBody>
        </p:sp>
        <p:sp>
          <p:nvSpPr>
            <p:cNvPr id="32" name="Rectangle 32"/>
            <p:cNvSpPr/>
            <p:nvPr/>
          </p:nvSpPr>
          <p:spPr>
            <a:xfrm>
              <a:off x="7429500" y="2286000"/>
              <a:ext cx="1809750" cy="1952625"/>
            </a:xfrm>
            <a:prstGeom prst="rect">
              <a:avLst/>
            </a:prstGeom>
            <a:solidFill>
              <a:srgbClr val="FFFFFF"/>
            </a:solidFill>
            <a:ln w="9525">
              <a:solidFill>
                <a:srgbClr val="C8CDD6"/>
              </a:solidFill>
            </a:ln>
          </p:spPr>
        </p:sp>
        <p:sp>
          <p:nvSpPr>
            <p:cNvPr id="33" name="TextBox 33"/>
            <p:cNvSpPr txBox="1"/>
            <p:nvPr/>
          </p:nvSpPr>
          <p:spPr>
            <a:xfrm>
              <a:off x="7591425" y="2462212"/>
              <a:ext cx="628626"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04 · VERIFY</a:t>
              </a:r>
            </a:p>
          </p:txBody>
        </p:sp>
        <p:sp>
          <p:nvSpPr>
            <p:cNvPr id="34" name="TextBox 34"/>
            <p:cNvSpPr txBox="1"/>
            <p:nvPr/>
          </p:nvSpPr>
          <p:spPr>
            <a:xfrm>
              <a:off x="7588568" y="2780824"/>
              <a:ext cx="1512476" cy="198120"/>
            </a:xfrm>
            <a:prstGeom prst="rect">
              <a:avLst/>
            </a:prstGeom>
            <a:noFill/>
            <a:ln>
              <a:noFill/>
            </a:ln>
          </p:spPr>
          <p:txBody>
            <a:bodyPr wrap="none" lIns="0" tIns="0" rIns="0" bIns="0" anchor="t" anchorCtr="0">
              <a:spAutoFit/>
            </a:bodyPr>
            <a:lstStyle/>
            <a:p>
              <a:pPr algn="l"/>
              <a:r>
                <a:rPr lang="en-US" sz="975" b="1" dirty="0">
                  <a:solidFill>
                    <a:srgbClr val="111A31"/>
                  </a:solidFill>
                  <a:latin typeface="Georgia"/>
                  <a:ea typeface="SimSun"/>
                  <a:cs typeface="Georgia"/>
                </a:rPr>
                <a:t>Source-linked claims</a:t>
              </a:r>
            </a:p>
          </p:txBody>
        </p:sp>
        <p:sp>
          <p:nvSpPr>
            <p:cNvPr id="35" name="TextBox 35"/>
            <p:cNvSpPr txBox="1"/>
            <p:nvPr/>
          </p:nvSpPr>
          <p:spPr>
            <a:xfrm>
              <a:off x="7590472" y="3120866"/>
              <a:ext cx="1484924" cy="167640"/>
            </a:xfrm>
            <a:prstGeom prst="rect">
              <a:avLst/>
            </a:prstGeom>
            <a:noFill/>
            <a:ln>
              <a:noFill/>
            </a:ln>
          </p:spPr>
          <p:txBody>
            <a:bodyPr wrap="none" lIns="0" tIns="0" rIns="0" bIns="0" anchor="t" anchorCtr="0">
              <a:spAutoFit/>
            </a:bodyPr>
            <a:lstStyle/>
            <a:p>
              <a:pPr algn="l"/>
              <a:r>
                <a:rPr lang="en-US" sz="825" dirty="0">
                  <a:solidFill>
                    <a:srgbClr val="5E6675"/>
                  </a:solidFill>
                  <a:latin typeface="Arial"/>
                  <a:ea typeface="Microsoft YaHei"/>
                  <a:cs typeface="Arial"/>
                </a:rPr>
                <a:t>Each key statement links</a:t>
              </a:r>
            </a:p>
          </p:txBody>
        </p:sp>
        <p:sp>
          <p:nvSpPr>
            <p:cNvPr id="36" name="TextBox 36"/>
            <p:cNvSpPr txBox="1"/>
            <p:nvPr/>
          </p:nvSpPr>
          <p:spPr>
            <a:xfrm>
              <a:off x="7590472" y="3311366"/>
              <a:ext cx="1334310" cy="167640"/>
            </a:xfrm>
            <a:prstGeom prst="rect">
              <a:avLst/>
            </a:prstGeom>
            <a:noFill/>
            <a:ln>
              <a:noFill/>
            </a:ln>
          </p:spPr>
          <p:txBody>
            <a:bodyPr wrap="none" lIns="0" tIns="0" rIns="0" bIns="0" anchor="t" anchorCtr="0">
              <a:spAutoFit/>
            </a:bodyPr>
            <a:lstStyle/>
            <a:p>
              <a:pPr algn="l"/>
              <a:r>
                <a:rPr lang="en-US" sz="825" dirty="0">
                  <a:solidFill>
                    <a:srgbClr val="5E6675"/>
                  </a:solidFill>
                  <a:latin typeface="Arial"/>
                  <a:ea typeface="Microsoft YaHei"/>
                  <a:cs typeface="Arial"/>
                </a:rPr>
                <a:t>to its original record.</a:t>
              </a:r>
            </a:p>
          </p:txBody>
        </p:sp>
        <p:sp>
          <p:nvSpPr>
            <p:cNvPr id="37" name="Rectangle 37"/>
            <p:cNvSpPr/>
            <p:nvPr/>
          </p:nvSpPr>
          <p:spPr>
            <a:xfrm>
              <a:off x="9677400" y="2286000"/>
              <a:ext cx="1809750" cy="1952625"/>
            </a:xfrm>
            <a:prstGeom prst="rect">
              <a:avLst/>
            </a:prstGeom>
            <a:solidFill>
              <a:srgbClr val="F3E7C2"/>
            </a:solidFill>
            <a:ln>
              <a:noFill/>
            </a:ln>
          </p:spPr>
        </p:sp>
        <p:sp>
          <p:nvSpPr>
            <p:cNvPr id="38" name="TextBox 38"/>
            <p:cNvSpPr txBox="1"/>
            <p:nvPr/>
          </p:nvSpPr>
          <p:spPr>
            <a:xfrm>
              <a:off x="9839325" y="2462212"/>
              <a:ext cx="755142" cy="152400"/>
            </a:xfrm>
            <a:prstGeom prst="rect">
              <a:avLst/>
            </a:prstGeom>
            <a:noFill/>
            <a:ln>
              <a:noFill/>
            </a:ln>
          </p:spPr>
          <p:txBody>
            <a:bodyPr wrap="none" lIns="0" tIns="0" rIns="0" bIns="0" anchor="t" anchorCtr="0">
              <a:spAutoFit/>
            </a:bodyPr>
            <a:lstStyle/>
            <a:p>
              <a:pPr algn="l"/>
              <a:r>
                <a:rPr lang="en-US" sz="750" b="1" dirty="0">
                  <a:solidFill>
                    <a:srgbClr val="111A31"/>
                  </a:solidFill>
                  <a:latin typeface="Arial"/>
                  <a:ea typeface="Microsoft YaHei"/>
                  <a:cs typeface="Arial"/>
                </a:rPr>
                <a:t>05 · ACTIVATE</a:t>
              </a:r>
            </a:p>
          </p:txBody>
        </p:sp>
        <p:sp>
          <p:nvSpPr>
            <p:cNvPr id="39" name="TextBox 39"/>
            <p:cNvSpPr txBox="1"/>
            <p:nvPr/>
          </p:nvSpPr>
          <p:spPr>
            <a:xfrm>
              <a:off x="9827895" y="2707958"/>
              <a:ext cx="1382978" cy="335280"/>
            </a:xfrm>
            <a:prstGeom prst="rect">
              <a:avLst/>
            </a:prstGeom>
            <a:noFill/>
            <a:ln>
              <a:noFill/>
            </a:ln>
          </p:spPr>
          <p:txBody>
            <a:bodyPr wrap="none" lIns="0" tIns="0" rIns="0" bIns="0" anchor="t" anchorCtr="0">
              <a:spAutoFit/>
            </a:bodyPr>
            <a:lstStyle/>
            <a:p>
              <a:pPr algn="l"/>
              <a:r>
                <a:rPr lang="en-US" sz="1650" b="1" dirty="0">
                  <a:solidFill>
                    <a:srgbClr val="111A31"/>
                  </a:solidFill>
                  <a:latin typeface="Georgia"/>
                  <a:ea typeface="SimSun"/>
                  <a:cs typeface="Georgia"/>
                </a:rPr>
                <a:t>First brief</a:t>
              </a:r>
            </a:p>
          </p:txBody>
        </p:sp>
        <p:sp>
          <p:nvSpPr>
            <p:cNvPr id="40" name="TextBox 40"/>
            <p:cNvSpPr txBox="1"/>
            <p:nvPr/>
          </p:nvSpPr>
          <p:spPr>
            <a:xfrm>
              <a:off x="9836468" y="3104674"/>
              <a:ext cx="1199555" cy="198120"/>
            </a:xfrm>
            <a:prstGeom prst="rect">
              <a:avLst/>
            </a:prstGeom>
            <a:noFill/>
            <a:ln>
              <a:noFill/>
            </a:ln>
          </p:spPr>
          <p:txBody>
            <a:bodyPr wrap="none" lIns="0" tIns="0" rIns="0" bIns="0" anchor="t" anchorCtr="0">
              <a:spAutoFit/>
            </a:bodyPr>
            <a:lstStyle/>
            <a:p>
              <a:pPr algn="l"/>
              <a:r>
                <a:rPr lang="en-US" sz="975" dirty="0">
                  <a:solidFill>
                    <a:srgbClr val="111A31"/>
                  </a:solidFill>
                  <a:latin typeface="Arial"/>
                  <a:ea typeface="Microsoft YaHei"/>
                  <a:cs typeface="Arial"/>
                </a:rPr>
                <a:t>Generated within</a:t>
              </a:r>
            </a:p>
          </p:txBody>
        </p:sp>
        <p:sp>
          <p:nvSpPr>
            <p:cNvPr id="41" name="TextBox 41"/>
            <p:cNvSpPr txBox="1"/>
            <p:nvPr/>
          </p:nvSpPr>
          <p:spPr>
            <a:xfrm>
              <a:off x="9836468" y="3295174"/>
              <a:ext cx="807958" cy="198120"/>
            </a:xfrm>
            <a:prstGeom prst="rect">
              <a:avLst/>
            </a:prstGeom>
            <a:noFill/>
            <a:ln>
              <a:noFill/>
            </a:ln>
          </p:spPr>
          <p:txBody>
            <a:bodyPr wrap="none" lIns="0" tIns="0" rIns="0" bIns="0" anchor="t" anchorCtr="0">
              <a:spAutoFit/>
            </a:bodyPr>
            <a:lstStyle/>
            <a:p>
              <a:pPr algn="l"/>
              <a:r>
                <a:rPr lang="en-US" sz="975" dirty="0">
                  <a:solidFill>
                    <a:srgbClr val="111A31"/>
                  </a:solidFill>
                  <a:latin typeface="Arial"/>
                  <a:ea typeface="Microsoft YaHei"/>
                  <a:cs typeface="Arial"/>
                </a:rPr>
                <a:t>10 minutes.</a:t>
              </a:r>
            </a:p>
          </p:txBody>
        </p:sp>
      </p:grpSp>
      <p:grpSp>
        <p:nvGrpSpPr>
          <p:cNvPr id="48" name="Group 48"/>
          <p:cNvGrpSpPr/>
          <p:nvPr/>
        </p:nvGrpSpPr>
        <p:grpSpPr>
          <a:xfrm>
            <a:off x="495300" y="5029200"/>
            <a:ext cx="11201400" cy="990600"/>
            <a:chOff x="495300" y="5029200"/>
            <a:chExt cx="11201400" cy="990600"/>
          </a:xfrm>
        </p:grpSpPr>
        <p:sp>
          <p:nvSpPr>
            <p:cNvPr id="43" name="Rectangle 43"/>
            <p:cNvSpPr/>
            <p:nvPr/>
          </p:nvSpPr>
          <p:spPr>
            <a:xfrm>
              <a:off x="495300" y="5029200"/>
              <a:ext cx="11201400" cy="990600"/>
            </a:xfrm>
            <a:prstGeom prst="rect">
              <a:avLst/>
            </a:prstGeom>
            <a:solidFill>
              <a:srgbClr val="0C142B"/>
            </a:solidFill>
            <a:ln>
              <a:noFill/>
            </a:ln>
          </p:spPr>
        </p:sp>
        <p:sp>
          <p:nvSpPr>
            <p:cNvPr id="44" name="TextBox 44"/>
            <p:cNvSpPr txBox="1"/>
            <p:nvPr/>
          </p:nvSpPr>
          <p:spPr>
            <a:xfrm>
              <a:off x="733425" y="5253038"/>
              <a:ext cx="582620"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THE WEDGE</a:t>
              </a:r>
            </a:p>
          </p:txBody>
        </p:sp>
        <p:sp>
          <p:nvSpPr>
            <p:cNvPr id="45" name="TextBox 45"/>
            <p:cNvSpPr txBox="1"/>
            <p:nvPr/>
          </p:nvSpPr>
          <p:spPr>
            <a:xfrm>
              <a:off x="720090" y="5511165"/>
              <a:ext cx="6946583" cy="365760"/>
            </a:xfrm>
            <a:prstGeom prst="rect">
              <a:avLst/>
            </a:prstGeom>
            <a:noFill/>
            <a:ln>
              <a:noFill/>
            </a:ln>
          </p:spPr>
          <p:txBody>
            <a:bodyPr wrap="none" lIns="0" tIns="0" rIns="0" bIns="0" anchor="t" anchorCtr="0">
              <a:spAutoFit/>
            </a:bodyPr>
            <a:lstStyle/>
            <a:p>
              <a:pPr algn="l"/>
              <a:r>
                <a:rPr lang="en-US" sz="1800" b="1" dirty="0">
                  <a:solidFill>
                    <a:srgbClr val="FFFFFF"/>
                  </a:solidFill>
                  <a:latin typeface="Georgia"/>
                  <a:ea typeface="SimSun"/>
                  <a:cs typeface="Georgia"/>
                </a:rPr>
                <a:t>Own the pre-meeting brief—not the meeting itself.</a:t>
              </a:r>
            </a:p>
          </p:txBody>
        </p:sp>
        <p:sp>
          <p:nvSpPr>
            <p:cNvPr id="46" name="TextBox 46"/>
            <p:cNvSpPr txBox="1"/>
            <p:nvPr/>
          </p:nvSpPr>
          <p:spPr>
            <a:xfrm>
              <a:off x="6559868" y="5447824"/>
              <a:ext cx="3784092" cy="198120"/>
            </a:xfrm>
            <a:prstGeom prst="rect">
              <a:avLst/>
            </a:prstGeom>
            <a:noFill/>
            <a:ln>
              <a:noFill/>
            </a:ln>
          </p:spPr>
          <p:txBody>
            <a:bodyPr wrap="none" lIns="0" tIns="0" rIns="0" bIns="0" anchor="t" anchorCtr="0">
              <a:spAutoFit/>
            </a:bodyPr>
            <a:lstStyle/>
            <a:p>
              <a:pPr algn="l"/>
              <a:r>
                <a:rPr lang="en-US" sz="975" dirty="0">
                  <a:solidFill>
                    <a:srgbClr val="FFFFFF"/>
                  </a:solidFill>
                  <a:latin typeface="Arial"/>
                  <a:ea typeface="Microsoft YaHei"/>
                  <a:cs typeface="Arial"/>
                </a:rPr>
                <a:t>No recording. No transcription. No general assistant.</a:t>
              </a:r>
            </a:p>
          </p:txBody>
        </p:sp>
        <p:sp>
          <p:nvSpPr>
            <p:cNvPr id="47" name="TextBox 47"/>
            <p:cNvSpPr txBox="1"/>
            <p:nvPr/>
          </p:nvSpPr>
          <p:spPr>
            <a:xfrm>
              <a:off x="6559868" y="5666899"/>
              <a:ext cx="4211288" cy="198120"/>
            </a:xfrm>
            <a:prstGeom prst="rect">
              <a:avLst/>
            </a:prstGeom>
            <a:noFill/>
            <a:ln>
              <a:noFill/>
            </a:ln>
          </p:spPr>
          <p:txBody>
            <a:bodyPr wrap="none" lIns="0" tIns="0" rIns="0" bIns="0" anchor="t" anchorCtr="0">
              <a:spAutoFit/>
            </a:bodyPr>
            <a:lstStyle/>
            <a:p>
              <a:pPr algn="l"/>
              <a:r>
                <a:rPr lang="en-US" sz="975" dirty="0">
                  <a:solidFill>
                    <a:srgbClr val="FFFFFF"/>
                  </a:solidFill>
                  <a:latin typeface="Arial"/>
                  <a:ea typeface="Microsoft YaHei"/>
                  <a:cs typeface="Arial"/>
                </a:rPr>
                <a:t>A narrower promise makes trust and activation measurable.</a:t>
              </a:r>
            </a:p>
          </p:txBody>
        </p:sp>
      </p:grpSp>
      <p:grpSp>
        <p:nvGrpSpPr>
          <p:cNvPr id="52" name="Group 52"/>
          <p:cNvGrpSpPr/>
          <p:nvPr/>
        </p:nvGrpSpPr>
        <p:grpSpPr>
          <a:xfrm>
            <a:off x="486728" y="6343650"/>
            <a:ext cx="11218544" cy="209550"/>
            <a:chOff x="486728" y="6343650"/>
            <a:chExt cx="11218544" cy="209550"/>
          </a:xfrm>
        </p:grpSpPr>
        <p:sp>
          <p:nvSpPr>
            <p:cNvPr id="49" name="Rectangle 49"/>
            <p:cNvSpPr/>
            <p:nvPr/>
          </p:nvSpPr>
          <p:spPr>
            <a:xfrm>
              <a:off x="495300" y="6343650"/>
              <a:ext cx="11201400" cy="209550"/>
            </a:xfrm>
            <a:prstGeom prst="rect">
              <a:avLst/>
            </a:prstGeom>
            <a:noFill/>
            <a:ln>
              <a:noFill/>
            </a:ln>
          </p:spPr>
        </p:sp>
        <p:sp>
          <p:nvSpPr>
            <p:cNvPr id="50" name="TextBox 50"/>
            <p:cNvSpPr txBox="1"/>
            <p:nvPr/>
          </p:nvSpPr>
          <p:spPr>
            <a:xfrm>
              <a:off x="486728" y="6413659"/>
              <a:ext cx="1362813" cy="137160"/>
            </a:xfrm>
            <a:prstGeom prst="rect">
              <a:avLst/>
            </a:prstGeom>
            <a:noFill/>
            <a:ln>
              <a:noFill/>
            </a:ln>
          </p:spPr>
          <p:txBody>
            <a:bodyPr wrap="none" lIns="0" tIns="0" rIns="0" bIns="0" anchor="t" anchorCtr="0">
              <a:spAutoFit/>
            </a:bodyPr>
            <a:lstStyle/>
            <a:p>
              <a:pPr algn="l"/>
              <a:r>
                <a:rPr lang="en-US" sz="675" dirty="0">
                  <a:solidFill>
                    <a:srgbClr val="5E6675"/>
                  </a:solidFill>
                  <a:latin typeface="Arial"/>
                  <a:ea typeface="Microsoft YaHei"/>
                  <a:cs typeface="Arial"/>
                </a:rPr>
                <a:t>Product thesis · pilot scope</a:t>
              </a:r>
            </a:p>
          </p:txBody>
        </p:sp>
        <p:sp>
          <p:nvSpPr>
            <p:cNvPr id="51" name="TextBox 51"/>
            <p:cNvSpPr txBox="1"/>
            <p:nvPr/>
          </p:nvSpPr>
          <p:spPr>
            <a:xfrm>
              <a:off x="9765744" y="6413659"/>
              <a:ext cx="1939528" cy="137160"/>
            </a:xfrm>
            <a:prstGeom prst="rect">
              <a:avLst/>
            </a:prstGeom>
            <a:noFill/>
            <a:ln>
              <a:noFill/>
            </a:ln>
          </p:spPr>
          <p:txBody>
            <a:bodyPr wrap="none" lIns="0" tIns="0" rIns="0" bIns="0" anchor="t" anchorCtr="0">
              <a:spAutoFit/>
            </a:bodyPr>
            <a:lstStyle/>
            <a:p>
              <a:pPr algn="r"/>
              <a:r>
                <a:rPr lang="en-US" sz="675" dirty="0">
                  <a:solidFill>
                    <a:srgbClr val="5E6675"/>
                  </a:solidFill>
                  <a:latin typeface="Arial"/>
                  <a:ea typeface="Microsoft YaHei"/>
                  <a:cs typeface="Arial"/>
                </a:rPr>
                <a:t>AVENLO BRIEF · PILOT PROPOSAL · 03 / 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400"/>
                                        <p:tgtEl>
                                          <p:spTgt spid="14"/>
                                        </p:tgtEl>
                                      </p:cBhvr>
                                    </p:animEffect>
                                  </p:childTnLst>
                                </p:cTn>
                              </p:par>
                            </p:childTnLst>
                          </p:cTn>
                        </p:par>
                        <p:par>
                          <p:cTn id="8" fill="hold">
                            <p:stCondLst>
                              <p:cond delay="900"/>
                            </p:stCondLst>
                            <p:childTnLst>
                              <p:par>
                                <p:cTn id="9" presetID="42" presetClass="entr" presetSubtype="8"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slide(fromLeft)">
                                      <p:cBhvr>
                                        <p:cTn id="11" dur="400"/>
                                        <p:tgtEl>
                                          <p:spTgt spid="42"/>
                                        </p:tgtEl>
                                      </p:cBhvr>
                                    </p:animEffect>
                                  </p:childTnLst>
                                </p:cTn>
                              </p:par>
                            </p:childTnLst>
                          </p:cTn>
                        </p:par>
                        <p:par>
                          <p:cTn id="12" fill="hold">
                            <p:stCondLst>
                              <p:cond delay="1800"/>
                            </p:stCondLst>
                            <p:childTnLst>
                              <p:par>
                                <p:cTn id="13" presetID="14" presetClass="entr" presetSubtype="10"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randombar(horizontal)">
                                      <p:cBhvr>
                                        <p:cTn id="15" dur="4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2"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FFFFF">
                <a:alpha val="96000"/>
              </a:srgbClr>
            </a:solidFill>
            <a:ln>
              <a:noFill/>
            </a:ln>
          </p:spPr>
        </p:sp>
      </p:grpSp>
      <p:grpSp>
        <p:nvGrpSpPr>
          <p:cNvPr id="10" name="Group 10"/>
          <p:cNvGrpSpPr/>
          <p:nvPr/>
        </p:nvGrpSpPr>
        <p:grpSpPr>
          <a:xfrm>
            <a:off x="485775" y="333375"/>
            <a:ext cx="11220450" cy="361950"/>
            <a:chOff x="485775" y="333375"/>
            <a:chExt cx="11220450" cy="361950"/>
          </a:xfrm>
        </p:grpSpPr>
        <p:sp>
          <p:nvSpPr>
            <p:cNvPr id="6" name="Rectangle 6"/>
            <p:cNvSpPr/>
            <p:nvPr/>
          </p:nvSpPr>
          <p:spPr>
            <a:xfrm>
              <a:off x="495300" y="333375"/>
              <a:ext cx="11201400" cy="361950"/>
            </a:xfrm>
            <a:prstGeom prst="rect">
              <a:avLst/>
            </a:prstGeom>
            <a:noFill/>
            <a:ln>
              <a:noFill/>
            </a:ln>
          </p:spPr>
        </p:sp>
        <p:sp>
          <p:nvSpPr>
            <p:cNvPr id="7" name="Line 7"/>
            <p:cNvSpPr/>
            <p:nvPr/>
          </p:nvSpPr>
          <p:spPr>
            <a:xfrm>
              <a:off x="495300" y="333375"/>
              <a:ext cx="11201400" cy="9525"/>
            </a:xfrm>
            <a:custGeom>
              <a:avLst/>
              <a:gdLst/>
              <a:ahLst/>
              <a:cxnLst/>
              <a:rect l="l" t="t" r="r" b="b"/>
              <a:pathLst>
                <a:path w="11201400" h="9525">
                  <a:moveTo>
                    <a:pt x="0" y="0"/>
                  </a:moveTo>
                  <a:lnTo>
                    <a:pt x="11201400" y="0"/>
                  </a:lnTo>
                </a:path>
              </a:pathLst>
            </a:custGeom>
            <a:noFill/>
            <a:ln w="9525">
              <a:solidFill>
                <a:srgbClr val="C8CDD6"/>
              </a:solidFill>
            </a:ln>
          </p:spPr>
        </p:sp>
        <p:sp>
          <p:nvSpPr>
            <p:cNvPr id="8" name="TextBox 8"/>
            <p:cNvSpPr txBox="1"/>
            <p:nvPr/>
          </p:nvSpPr>
          <p:spPr>
            <a:xfrm>
              <a:off x="485775" y="471488"/>
              <a:ext cx="1945541" cy="152400"/>
            </a:xfrm>
            <a:prstGeom prst="rect">
              <a:avLst/>
            </a:prstGeom>
            <a:noFill/>
            <a:ln>
              <a:noFill/>
            </a:ln>
          </p:spPr>
          <p:txBody>
            <a:bodyPr wrap="none" lIns="0" tIns="0" rIns="0" bIns="0" anchor="t" anchorCtr="0">
              <a:spAutoFit/>
            </a:bodyPr>
            <a:lstStyle/>
            <a:p>
              <a:pPr algn="l"/>
              <a:r>
                <a:rPr lang="en-US" sz="750" b="1" dirty="0">
                  <a:solidFill>
                    <a:srgbClr val="5E6675"/>
                  </a:solidFill>
                  <a:latin typeface="Arial"/>
                  <a:ea typeface="Microsoft YaHei"/>
                  <a:cs typeface="Arial"/>
                </a:rPr>
                <a:t>SLIDE 04 · IDEAL CUSTOMER PROFILE</a:t>
              </a:r>
            </a:p>
          </p:txBody>
        </p:sp>
        <p:sp>
          <p:nvSpPr>
            <p:cNvPr id="9" name="TextBox 9"/>
            <p:cNvSpPr txBox="1"/>
            <p:nvPr/>
          </p:nvSpPr>
          <p:spPr>
            <a:xfrm>
              <a:off x="10508278" y="471488"/>
              <a:ext cx="1197947" cy="152400"/>
            </a:xfrm>
            <a:prstGeom prst="rect">
              <a:avLst/>
            </a:prstGeom>
            <a:noFill/>
            <a:ln>
              <a:noFill/>
            </a:ln>
          </p:spPr>
          <p:txBody>
            <a:bodyPr wrap="none" lIns="0" tIns="0" rIns="0" bIns="0" anchor="t" anchorCtr="0">
              <a:spAutoFit/>
            </a:bodyPr>
            <a:lstStyle/>
            <a:p>
              <a:pPr algn="r"/>
              <a:r>
                <a:rPr lang="en-US" sz="750" b="1" dirty="0">
                  <a:solidFill>
                    <a:srgbClr val="D49B18"/>
                  </a:solidFill>
                  <a:latin typeface="Arial"/>
                  <a:ea typeface="Microsoft YaHei"/>
                  <a:cs typeface="Arial"/>
                </a:rPr>
                <a:t>WHO USES · WHO BUYS</a:t>
              </a:r>
            </a:p>
          </p:txBody>
        </p:sp>
      </p:grpSp>
      <p:grpSp>
        <p:nvGrpSpPr>
          <p:cNvPr id="14" name="Group 14"/>
          <p:cNvGrpSpPr/>
          <p:nvPr/>
        </p:nvGrpSpPr>
        <p:grpSpPr>
          <a:xfrm>
            <a:off x="361950" y="781050"/>
            <a:ext cx="12043305" cy="914400"/>
            <a:chOff x="361950" y="781050"/>
            <a:chExt cx="12043305" cy="914400"/>
          </a:xfrm>
        </p:grpSpPr>
        <p:sp>
          <p:nvSpPr>
            <p:cNvPr id="11" name="Rectangle 11"/>
            <p:cNvSpPr/>
            <p:nvPr/>
          </p:nvSpPr>
          <p:spPr>
            <a:xfrm>
              <a:off x="361950" y="781050"/>
              <a:ext cx="11334750" cy="914400"/>
            </a:xfrm>
            <a:prstGeom prst="rect">
              <a:avLst/>
            </a:prstGeom>
            <a:noFill/>
            <a:ln>
              <a:noFill/>
            </a:ln>
          </p:spPr>
        </p:sp>
        <p:sp>
          <p:nvSpPr>
            <p:cNvPr id="12" name="TextBox 12"/>
            <p:cNvSpPr txBox="1"/>
            <p:nvPr/>
          </p:nvSpPr>
          <p:spPr>
            <a:xfrm>
              <a:off x="468630" y="925830"/>
              <a:ext cx="11936625" cy="426720"/>
            </a:xfrm>
            <a:prstGeom prst="rect">
              <a:avLst/>
            </a:prstGeom>
            <a:noFill/>
            <a:ln>
              <a:noFill/>
            </a:ln>
          </p:spPr>
          <p:txBody>
            <a:bodyPr wrap="none" lIns="0" tIns="0" rIns="0" bIns="0" anchor="t" anchorCtr="0">
              <a:spAutoFit/>
            </a:bodyPr>
            <a:lstStyle/>
            <a:p>
              <a:pPr algn="l"/>
              <a:r>
                <a:rPr lang="en-US" sz="2100" b="1" dirty="0">
                  <a:solidFill>
                    <a:srgbClr val="111A31"/>
                  </a:solidFill>
                  <a:latin typeface="Georgia"/>
                  <a:ea typeface="SimSun"/>
                  <a:cs typeface="Georgia"/>
                </a:rPr>
                <a:t>Start with mid-market B2B SaaS teams with fragmented customer context.</a:t>
              </a:r>
            </a:p>
          </p:txBody>
        </p:sp>
        <p:sp>
          <p:nvSpPr>
            <p:cNvPr id="13" name="TextBox 13"/>
            <p:cNvSpPr txBox="1"/>
            <p:nvPr/>
          </p:nvSpPr>
          <p:spPr>
            <a:xfrm>
              <a:off x="481965" y="1343978"/>
              <a:ext cx="7793974" cy="213360"/>
            </a:xfrm>
            <a:prstGeom prst="rect">
              <a:avLst/>
            </a:prstGeom>
            <a:noFill/>
            <a:ln>
              <a:noFill/>
            </a:ln>
          </p:spPr>
          <p:txBody>
            <a:bodyPr wrap="none" lIns="0" tIns="0" rIns="0" bIns="0" anchor="t" anchorCtr="0">
              <a:spAutoFit/>
            </a:bodyPr>
            <a:lstStyle/>
            <a:p>
              <a:pPr algn="l"/>
              <a:r>
                <a:rPr lang="en-US" sz="1050" dirty="0">
                  <a:solidFill>
                    <a:srgbClr val="5E6675"/>
                  </a:solidFill>
                  <a:latin typeface="Arial"/>
                  <a:ea typeface="Microsoft YaHei"/>
                  <a:cs typeface="Arial"/>
                </a:rPr>
                <a:t>The pilot should optimize for a specific user-buyer pair rather than a broad customer-success market.</a:t>
              </a:r>
            </a:p>
          </p:txBody>
        </p:sp>
      </p:grpSp>
      <p:grpSp>
        <p:nvGrpSpPr>
          <p:cNvPr id="24" name="Group 24"/>
          <p:cNvGrpSpPr/>
          <p:nvPr/>
        </p:nvGrpSpPr>
        <p:grpSpPr>
          <a:xfrm>
            <a:off x="495300" y="1885950"/>
            <a:ext cx="6572250" cy="3790950"/>
            <a:chOff x="495300" y="1885950"/>
            <a:chExt cx="6572250" cy="3790950"/>
          </a:xfrm>
        </p:grpSpPr>
        <p:sp>
          <p:nvSpPr>
            <p:cNvPr id="15" name="Rectangle 15"/>
            <p:cNvSpPr/>
            <p:nvPr/>
          </p:nvSpPr>
          <p:spPr>
            <a:xfrm>
              <a:off x="495300" y="1885950"/>
              <a:ext cx="6572250" cy="3790950"/>
            </a:xfrm>
            <a:prstGeom prst="rect">
              <a:avLst/>
            </a:prstGeom>
            <a:solidFill>
              <a:srgbClr val="F3F4F6"/>
            </a:solidFill>
            <a:ln>
              <a:noFill/>
            </a:ln>
          </p:spPr>
        </p:sp>
        <p:sp>
          <p:nvSpPr>
            <p:cNvPr id="16" name="Ellipse 16"/>
            <p:cNvSpPr/>
            <p:nvPr/>
          </p:nvSpPr>
          <p:spPr>
            <a:xfrm>
              <a:off x="1819275" y="2124075"/>
              <a:ext cx="3314700" cy="3314700"/>
            </a:xfrm>
            <a:prstGeom prst="ellipse">
              <a:avLst/>
            </a:prstGeom>
            <a:solidFill>
              <a:srgbClr val="FFFFFF"/>
            </a:solidFill>
            <a:ln w="9525">
              <a:solidFill>
                <a:srgbClr val="C8CDD6"/>
              </a:solidFill>
            </a:ln>
          </p:spPr>
        </p:sp>
        <p:sp>
          <p:nvSpPr>
            <p:cNvPr id="17" name="Ellipse 17"/>
            <p:cNvSpPr/>
            <p:nvPr/>
          </p:nvSpPr>
          <p:spPr>
            <a:xfrm>
              <a:off x="2286000" y="2590800"/>
              <a:ext cx="2381250" cy="2381250"/>
            </a:xfrm>
            <a:prstGeom prst="ellipse">
              <a:avLst/>
            </a:prstGeom>
            <a:solidFill>
              <a:srgbClr val="F3E7C2"/>
            </a:solidFill>
            <a:ln w="9525">
              <a:solidFill>
                <a:srgbClr val="D49B18"/>
              </a:solidFill>
            </a:ln>
          </p:spPr>
        </p:sp>
        <p:sp>
          <p:nvSpPr>
            <p:cNvPr id="18" name="Ellipse 18"/>
            <p:cNvSpPr/>
            <p:nvPr/>
          </p:nvSpPr>
          <p:spPr>
            <a:xfrm>
              <a:off x="2762250" y="3067050"/>
              <a:ext cx="1428750" cy="1428750"/>
            </a:xfrm>
            <a:prstGeom prst="ellipse">
              <a:avLst/>
            </a:prstGeom>
            <a:solidFill>
              <a:srgbClr val="0C142B"/>
            </a:solidFill>
            <a:ln>
              <a:noFill/>
            </a:ln>
          </p:spPr>
        </p:sp>
        <p:sp>
          <p:nvSpPr>
            <p:cNvPr id="19" name="TextBox 19"/>
            <p:cNvSpPr txBox="1"/>
            <p:nvPr/>
          </p:nvSpPr>
          <p:spPr>
            <a:xfrm>
              <a:off x="3104805" y="3624262"/>
              <a:ext cx="743641" cy="152400"/>
            </a:xfrm>
            <a:prstGeom prst="rect">
              <a:avLst/>
            </a:prstGeom>
            <a:noFill/>
            <a:ln>
              <a:noFill/>
            </a:ln>
          </p:spPr>
          <p:txBody>
            <a:bodyPr wrap="none" lIns="0" tIns="0" rIns="0" bIns="0" anchor="t" anchorCtr="0">
              <a:spAutoFit/>
            </a:bodyPr>
            <a:lstStyle/>
            <a:p>
              <a:pPr algn="ctr"/>
              <a:r>
                <a:rPr lang="en-US" sz="750" b="1" dirty="0">
                  <a:solidFill>
                    <a:srgbClr val="D49B18"/>
                  </a:solidFill>
                  <a:latin typeface="Arial"/>
                  <a:ea typeface="Microsoft YaHei"/>
                  <a:cs typeface="Arial"/>
                </a:rPr>
                <a:t>PRIMARY USER</a:t>
              </a:r>
            </a:p>
          </p:txBody>
        </p:sp>
        <p:sp>
          <p:nvSpPr>
            <p:cNvPr id="20" name="TextBox 20"/>
            <p:cNvSpPr txBox="1"/>
            <p:nvPr/>
          </p:nvSpPr>
          <p:spPr>
            <a:xfrm>
              <a:off x="2830747" y="3838575"/>
              <a:ext cx="1291757" cy="304800"/>
            </a:xfrm>
            <a:prstGeom prst="rect">
              <a:avLst/>
            </a:prstGeom>
            <a:noFill/>
            <a:ln>
              <a:noFill/>
            </a:ln>
          </p:spPr>
          <p:txBody>
            <a:bodyPr wrap="none" lIns="0" tIns="0" rIns="0" bIns="0" anchor="t" anchorCtr="0">
              <a:spAutoFit/>
            </a:bodyPr>
            <a:lstStyle/>
            <a:p>
              <a:pPr algn="ctr"/>
              <a:r>
                <a:rPr lang="en-US" sz="1500" b="1" dirty="0">
                  <a:solidFill>
                    <a:srgbClr val="FFFFFF"/>
                  </a:solidFill>
                  <a:latin typeface="Georgia"/>
                  <a:ea typeface="SimSun"/>
                  <a:cs typeface="Georgia"/>
                </a:rPr>
                <a:t>CS Manager</a:t>
              </a:r>
            </a:p>
          </p:txBody>
        </p:sp>
        <p:sp>
          <p:nvSpPr>
            <p:cNvPr id="21" name="TextBox 21"/>
            <p:cNvSpPr txBox="1"/>
            <p:nvPr/>
          </p:nvSpPr>
          <p:spPr>
            <a:xfrm>
              <a:off x="2274796" y="2626995"/>
              <a:ext cx="2403658" cy="182880"/>
            </a:xfrm>
            <a:prstGeom prst="rect">
              <a:avLst/>
            </a:prstGeom>
            <a:noFill/>
            <a:ln>
              <a:noFill/>
            </a:ln>
          </p:spPr>
          <p:txBody>
            <a:bodyPr wrap="none" lIns="0" tIns="0" rIns="0" bIns="0" anchor="t" anchorCtr="0">
              <a:spAutoFit/>
            </a:bodyPr>
            <a:lstStyle/>
            <a:p>
              <a:pPr algn="ctr"/>
              <a:r>
                <a:rPr lang="en-US" sz="900" b="1" dirty="0">
                  <a:solidFill>
                    <a:srgbClr val="111A31"/>
                  </a:solidFill>
                  <a:latin typeface="Arial"/>
                  <a:ea typeface="Microsoft YaHei"/>
                  <a:cs typeface="Arial"/>
                </a:rPr>
                <a:t>BUYER · VP CUSTOMER SUCCESS / CRO</a:t>
              </a:r>
            </a:p>
          </p:txBody>
        </p:sp>
        <p:sp>
          <p:nvSpPr>
            <p:cNvPr id="22" name="TextBox 22"/>
            <p:cNvSpPr txBox="1"/>
            <p:nvPr/>
          </p:nvSpPr>
          <p:spPr>
            <a:xfrm>
              <a:off x="2481822" y="2179320"/>
              <a:ext cx="1989606" cy="182880"/>
            </a:xfrm>
            <a:prstGeom prst="rect">
              <a:avLst/>
            </a:prstGeom>
            <a:noFill/>
            <a:ln>
              <a:noFill/>
            </a:ln>
          </p:spPr>
          <p:txBody>
            <a:bodyPr wrap="none" lIns="0" tIns="0" rIns="0" bIns="0" anchor="t" anchorCtr="0">
              <a:spAutoFit/>
            </a:bodyPr>
            <a:lstStyle/>
            <a:p>
              <a:pPr algn="ctr"/>
              <a:r>
                <a:rPr lang="en-US" sz="900" b="1" dirty="0">
                  <a:solidFill>
                    <a:srgbClr val="5E6675"/>
                  </a:solidFill>
                  <a:latin typeface="Arial"/>
                  <a:ea typeface="Microsoft YaHei"/>
                  <a:cs typeface="Arial"/>
                </a:rPr>
                <a:t>B2B SAAS · 50–500 EMPLOYEES</a:t>
              </a:r>
            </a:p>
          </p:txBody>
        </p:sp>
        <p:sp>
          <p:nvSpPr>
            <p:cNvPr id="23" name="TextBox 23"/>
            <p:cNvSpPr txBox="1"/>
            <p:nvPr/>
          </p:nvSpPr>
          <p:spPr>
            <a:xfrm>
              <a:off x="1716012" y="5378291"/>
              <a:ext cx="3521226" cy="167640"/>
            </a:xfrm>
            <a:prstGeom prst="rect">
              <a:avLst/>
            </a:prstGeom>
            <a:noFill/>
            <a:ln>
              <a:noFill/>
            </a:ln>
          </p:spPr>
          <p:txBody>
            <a:bodyPr wrap="none" lIns="0" tIns="0" rIns="0" bIns="0" anchor="t" anchorCtr="0">
              <a:spAutoFit/>
            </a:bodyPr>
            <a:lstStyle/>
            <a:p>
              <a:pPr algn="ctr"/>
              <a:r>
                <a:rPr lang="en-US" sz="825" dirty="0">
                  <a:solidFill>
                    <a:srgbClr val="5E6675"/>
                  </a:solidFill>
                  <a:latin typeface="Arial"/>
                  <a:ea typeface="Microsoft YaHei"/>
                  <a:cs typeface="Arial"/>
                </a:rPr>
                <a:t>Pilot focus narrows product variation and sales messaging.</a:t>
              </a:r>
            </a:p>
          </p:txBody>
        </p:sp>
      </p:grpSp>
      <p:grpSp>
        <p:nvGrpSpPr>
          <p:cNvPr id="35" name="Group 35"/>
          <p:cNvGrpSpPr/>
          <p:nvPr/>
        </p:nvGrpSpPr>
        <p:grpSpPr>
          <a:xfrm>
            <a:off x="7334250" y="1885950"/>
            <a:ext cx="4362450" cy="3790950"/>
            <a:chOff x="7334250" y="1885950"/>
            <a:chExt cx="4362450" cy="3790950"/>
          </a:xfrm>
        </p:grpSpPr>
        <p:sp>
          <p:nvSpPr>
            <p:cNvPr id="25" name="Rectangle 25"/>
            <p:cNvSpPr/>
            <p:nvPr/>
          </p:nvSpPr>
          <p:spPr>
            <a:xfrm>
              <a:off x="7334250" y="1885950"/>
              <a:ext cx="4362450" cy="3790950"/>
            </a:xfrm>
            <a:prstGeom prst="rect">
              <a:avLst/>
            </a:prstGeom>
            <a:solidFill>
              <a:srgbClr val="0C142B"/>
            </a:solidFill>
            <a:ln>
              <a:noFill/>
            </a:ln>
          </p:spPr>
        </p:sp>
        <p:sp>
          <p:nvSpPr>
            <p:cNvPr id="26" name="TextBox 26"/>
            <p:cNvSpPr txBox="1"/>
            <p:nvPr/>
          </p:nvSpPr>
          <p:spPr>
            <a:xfrm>
              <a:off x="7591425" y="2128838"/>
              <a:ext cx="990921"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WHY THIS SEGMENT</a:t>
              </a:r>
            </a:p>
          </p:txBody>
        </p:sp>
        <p:sp>
          <p:nvSpPr>
            <p:cNvPr id="27" name="TextBox 27"/>
            <p:cNvSpPr txBox="1"/>
            <p:nvPr/>
          </p:nvSpPr>
          <p:spPr>
            <a:xfrm>
              <a:off x="7577138" y="2455069"/>
              <a:ext cx="3857476" cy="381000"/>
            </a:xfrm>
            <a:prstGeom prst="rect">
              <a:avLst/>
            </a:prstGeom>
            <a:noFill/>
            <a:ln>
              <a:noFill/>
            </a:ln>
          </p:spPr>
          <p:txBody>
            <a:bodyPr wrap="none" lIns="0" tIns="0" rIns="0" bIns="0" anchor="t" anchorCtr="0">
              <a:spAutoFit/>
            </a:bodyPr>
            <a:lstStyle/>
            <a:p>
              <a:pPr algn="l"/>
              <a:r>
                <a:rPr lang="en-US" sz="1875" b="1" dirty="0">
                  <a:solidFill>
                    <a:srgbClr val="FFFFFF"/>
                  </a:solidFill>
                  <a:latin typeface="Georgia"/>
                  <a:ea typeface="SimSun"/>
                  <a:cs typeface="Georgia"/>
                </a:rPr>
                <a:t>Enough complexity to hurt.</a:t>
              </a:r>
            </a:p>
          </p:txBody>
        </p:sp>
        <p:sp>
          <p:nvSpPr>
            <p:cNvPr id="28" name="TextBox 28"/>
            <p:cNvSpPr txBox="1"/>
            <p:nvPr/>
          </p:nvSpPr>
          <p:spPr>
            <a:xfrm>
              <a:off x="7587615" y="2848928"/>
              <a:ext cx="4029170"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Dedicated CS teams already manage multiple systems.</a:t>
              </a:r>
            </a:p>
          </p:txBody>
        </p:sp>
        <p:sp>
          <p:nvSpPr>
            <p:cNvPr id="29" name="Line 29"/>
            <p:cNvSpPr/>
            <p:nvPr/>
          </p:nvSpPr>
          <p:spPr>
            <a:xfrm>
              <a:off x="7600950" y="3257550"/>
              <a:ext cx="3829050" cy="9525"/>
            </a:xfrm>
            <a:custGeom>
              <a:avLst/>
              <a:gdLst/>
              <a:ahLst/>
              <a:cxnLst/>
              <a:rect l="l" t="t" r="r" b="b"/>
              <a:pathLst>
                <a:path w="3829050" h="9525">
                  <a:moveTo>
                    <a:pt x="0" y="0"/>
                  </a:moveTo>
                  <a:lnTo>
                    <a:pt x="3829050" y="0"/>
                  </a:lnTo>
                </a:path>
              </a:pathLst>
            </a:custGeom>
            <a:noFill/>
            <a:ln w="9525">
              <a:solidFill>
                <a:srgbClr val="5E6675"/>
              </a:solidFill>
            </a:ln>
          </p:spPr>
        </p:sp>
        <p:sp>
          <p:nvSpPr>
            <p:cNvPr id="30" name="TextBox 30"/>
            <p:cNvSpPr txBox="1"/>
            <p:nvPr/>
          </p:nvSpPr>
          <p:spPr>
            <a:xfrm>
              <a:off x="7577138" y="3474244"/>
              <a:ext cx="3081129" cy="381000"/>
            </a:xfrm>
            <a:prstGeom prst="rect">
              <a:avLst/>
            </a:prstGeom>
            <a:noFill/>
            <a:ln>
              <a:noFill/>
            </a:ln>
          </p:spPr>
          <p:txBody>
            <a:bodyPr wrap="none" lIns="0" tIns="0" rIns="0" bIns="0" anchor="t" anchorCtr="0">
              <a:spAutoFit/>
            </a:bodyPr>
            <a:lstStyle/>
            <a:p>
              <a:pPr algn="l"/>
              <a:r>
                <a:rPr lang="en-US" sz="1875" b="1" dirty="0">
                  <a:solidFill>
                    <a:srgbClr val="FFFFFF"/>
                  </a:solidFill>
                  <a:latin typeface="Georgia"/>
                  <a:ea typeface="SimSun"/>
                  <a:cs typeface="Georgia"/>
                </a:rPr>
                <a:t>Small enough to pilot.</a:t>
              </a:r>
            </a:p>
          </p:txBody>
        </p:sp>
        <p:sp>
          <p:nvSpPr>
            <p:cNvPr id="31" name="TextBox 31"/>
            <p:cNvSpPr txBox="1"/>
            <p:nvPr/>
          </p:nvSpPr>
          <p:spPr>
            <a:xfrm>
              <a:off x="7588568" y="3876199"/>
              <a:ext cx="3727132" cy="198120"/>
            </a:xfrm>
            <a:prstGeom prst="rect">
              <a:avLst/>
            </a:prstGeom>
            <a:noFill/>
            <a:ln>
              <a:noFill/>
            </a:ln>
          </p:spPr>
          <p:txBody>
            <a:bodyPr wrap="none" lIns="0" tIns="0" rIns="0" bIns="0" anchor="t" anchorCtr="0">
              <a:spAutoFit/>
            </a:bodyPr>
            <a:lstStyle/>
            <a:p>
              <a:pPr algn="l"/>
              <a:r>
                <a:rPr lang="en-US" sz="975" dirty="0">
                  <a:solidFill>
                    <a:srgbClr val="FFFFFF"/>
                  </a:solidFill>
                  <a:latin typeface="Arial"/>
                  <a:ea typeface="Microsoft YaHei"/>
                  <a:cs typeface="Arial"/>
                </a:rPr>
                <a:t>Shorter buying paths; manageable integration scope.</a:t>
              </a:r>
            </a:p>
          </p:txBody>
        </p:sp>
        <p:sp>
          <p:nvSpPr>
            <p:cNvPr id="32" name="Line 32"/>
            <p:cNvSpPr/>
            <p:nvPr/>
          </p:nvSpPr>
          <p:spPr>
            <a:xfrm>
              <a:off x="7600950" y="4276725"/>
              <a:ext cx="3829050" cy="9525"/>
            </a:xfrm>
            <a:custGeom>
              <a:avLst/>
              <a:gdLst/>
              <a:ahLst/>
              <a:cxnLst/>
              <a:rect l="l" t="t" r="r" b="b"/>
              <a:pathLst>
                <a:path w="3829050" h="9525">
                  <a:moveTo>
                    <a:pt x="0" y="0"/>
                  </a:moveTo>
                  <a:lnTo>
                    <a:pt x="3829050" y="0"/>
                  </a:lnTo>
                </a:path>
              </a:pathLst>
            </a:custGeom>
            <a:noFill/>
            <a:ln w="9525">
              <a:solidFill>
                <a:srgbClr val="5E6675"/>
              </a:solidFill>
            </a:ln>
          </p:spPr>
        </p:sp>
        <p:sp>
          <p:nvSpPr>
            <p:cNvPr id="33" name="TextBox 33"/>
            <p:cNvSpPr txBox="1"/>
            <p:nvPr/>
          </p:nvSpPr>
          <p:spPr>
            <a:xfrm>
              <a:off x="7577138" y="4493419"/>
              <a:ext cx="2894231" cy="381000"/>
            </a:xfrm>
            <a:prstGeom prst="rect">
              <a:avLst/>
            </a:prstGeom>
            <a:noFill/>
            <a:ln>
              <a:noFill/>
            </a:ln>
          </p:spPr>
          <p:txBody>
            <a:bodyPr wrap="none" lIns="0" tIns="0" rIns="0" bIns="0" anchor="t" anchorCtr="0">
              <a:spAutoFit/>
            </a:bodyPr>
            <a:lstStyle/>
            <a:p>
              <a:pPr algn="l"/>
              <a:r>
                <a:rPr lang="en-US" sz="1875" b="1" dirty="0">
                  <a:solidFill>
                    <a:srgbClr val="FFFFFF"/>
                  </a:solidFill>
                  <a:latin typeface="Georgia"/>
                  <a:ea typeface="SimSun"/>
                  <a:cs typeface="Georgia"/>
                </a:rPr>
                <a:t>Clear budget owner.</a:t>
              </a:r>
            </a:p>
          </p:txBody>
        </p:sp>
        <p:sp>
          <p:nvSpPr>
            <p:cNvPr id="34" name="TextBox 34"/>
            <p:cNvSpPr txBox="1"/>
            <p:nvPr/>
          </p:nvSpPr>
          <p:spPr>
            <a:xfrm>
              <a:off x="7588568" y="4895374"/>
              <a:ext cx="3919371" cy="198120"/>
            </a:xfrm>
            <a:prstGeom prst="rect">
              <a:avLst/>
            </a:prstGeom>
            <a:noFill/>
            <a:ln>
              <a:noFill/>
            </a:ln>
          </p:spPr>
          <p:txBody>
            <a:bodyPr wrap="none" lIns="0" tIns="0" rIns="0" bIns="0" anchor="t" anchorCtr="0">
              <a:spAutoFit/>
            </a:bodyPr>
            <a:lstStyle/>
            <a:p>
              <a:pPr algn="l"/>
              <a:r>
                <a:rPr lang="en-US" sz="975" dirty="0">
                  <a:solidFill>
                    <a:srgbClr val="FFFFFF"/>
                  </a:solidFill>
                  <a:latin typeface="Arial"/>
                  <a:ea typeface="Microsoft YaHei"/>
                  <a:cs typeface="Arial"/>
                </a:rPr>
                <a:t>VP CS or CRO can evaluate time saved and renewal value.</a:t>
              </a:r>
            </a:p>
          </p:txBody>
        </p:sp>
      </p:grpSp>
      <p:grpSp>
        <p:nvGrpSpPr>
          <p:cNvPr id="39" name="Group 39"/>
          <p:cNvGrpSpPr/>
          <p:nvPr/>
        </p:nvGrpSpPr>
        <p:grpSpPr>
          <a:xfrm>
            <a:off x="486728" y="6343650"/>
            <a:ext cx="11218544" cy="209550"/>
            <a:chOff x="486728" y="6343650"/>
            <a:chExt cx="11218544" cy="209550"/>
          </a:xfrm>
        </p:grpSpPr>
        <p:sp>
          <p:nvSpPr>
            <p:cNvPr id="36" name="Rectangle 36"/>
            <p:cNvSpPr/>
            <p:nvPr/>
          </p:nvSpPr>
          <p:spPr>
            <a:xfrm>
              <a:off x="495300" y="6343650"/>
              <a:ext cx="11201400" cy="209550"/>
            </a:xfrm>
            <a:prstGeom prst="rect">
              <a:avLst/>
            </a:prstGeom>
            <a:noFill/>
            <a:ln>
              <a:noFill/>
            </a:ln>
          </p:spPr>
        </p:sp>
        <p:sp>
          <p:nvSpPr>
            <p:cNvPr id="37" name="TextBox 37"/>
            <p:cNvSpPr txBox="1"/>
            <p:nvPr/>
          </p:nvSpPr>
          <p:spPr>
            <a:xfrm>
              <a:off x="486728" y="6413659"/>
              <a:ext cx="2688765" cy="137160"/>
            </a:xfrm>
            <a:prstGeom prst="rect">
              <a:avLst/>
            </a:prstGeom>
            <a:noFill/>
            <a:ln>
              <a:noFill/>
            </a:ln>
          </p:spPr>
          <p:txBody>
            <a:bodyPr wrap="none" lIns="0" tIns="0" rIns="0" bIns="0" anchor="t" anchorCtr="0">
              <a:spAutoFit/>
            </a:bodyPr>
            <a:lstStyle/>
            <a:p>
              <a:pPr algn="l"/>
              <a:r>
                <a:rPr lang="en-US" sz="675" dirty="0">
                  <a:solidFill>
                    <a:srgbClr val="5E6675"/>
                  </a:solidFill>
                  <a:latin typeface="Arial"/>
                  <a:ea typeface="Microsoft YaHei"/>
                  <a:cs typeface="Arial"/>
                </a:rPr>
                <a:t>Initial segment is a pilot hypothesis requiring validation</a:t>
              </a:r>
            </a:p>
          </p:txBody>
        </p:sp>
        <p:sp>
          <p:nvSpPr>
            <p:cNvPr id="38" name="TextBox 38"/>
            <p:cNvSpPr txBox="1"/>
            <p:nvPr/>
          </p:nvSpPr>
          <p:spPr>
            <a:xfrm>
              <a:off x="9765744" y="6413659"/>
              <a:ext cx="1939528" cy="137160"/>
            </a:xfrm>
            <a:prstGeom prst="rect">
              <a:avLst/>
            </a:prstGeom>
            <a:noFill/>
            <a:ln>
              <a:noFill/>
            </a:ln>
          </p:spPr>
          <p:txBody>
            <a:bodyPr wrap="none" lIns="0" tIns="0" rIns="0" bIns="0" anchor="t" anchorCtr="0">
              <a:spAutoFit/>
            </a:bodyPr>
            <a:lstStyle/>
            <a:p>
              <a:pPr algn="r"/>
              <a:r>
                <a:rPr lang="en-US" sz="675" dirty="0">
                  <a:solidFill>
                    <a:srgbClr val="5E6675"/>
                  </a:solidFill>
                  <a:latin typeface="Arial"/>
                  <a:ea typeface="Microsoft YaHei"/>
                  <a:cs typeface="Arial"/>
                </a:rPr>
                <a:t>AVENLO BRIEF · PILOT PROPOSAL · 04 / 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400"/>
                                        <p:tgtEl>
                                          <p:spTgt spid="14"/>
                                        </p:tgtEl>
                                      </p:cBhvr>
                                    </p:animEffect>
                                  </p:childTnLst>
                                </p:cTn>
                              </p:par>
                            </p:childTnLst>
                          </p:cTn>
                        </p:par>
                        <p:par>
                          <p:cTn id="8" fill="hold">
                            <p:stCondLst>
                              <p:cond delay="900"/>
                            </p:stCondLst>
                            <p:childTnLst>
                              <p:par>
                                <p:cTn id="9" presetID="4"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ox(in)">
                                      <p:cBhvr>
                                        <p:cTn id="11" dur="400"/>
                                        <p:tgtEl>
                                          <p:spTgt spid="24"/>
                                        </p:tgtEl>
                                      </p:cBhvr>
                                    </p:animEffect>
                                  </p:childTnLst>
                                </p:cTn>
                              </p:par>
                            </p:childTnLst>
                          </p:cTn>
                        </p:par>
                        <p:par>
                          <p:cTn id="12" fill="hold">
                            <p:stCondLst>
                              <p:cond delay="1800"/>
                            </p:stCondLst>
                            <p:childTnLst>
                              <p:par>
                                <p:cTn id="13" presetID="16" presetClass="entr" presetSubtype="21"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barn(inVertical)">
                                      <p:cBhvr>
                                        <p:cTn id="15" dur="4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4"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FFFFF">
                <a:alpha val="96000"/>
              </a:srgbClr>
            </a:solidFill>
            <a:ln>
              <a:noFill/>
            </a:ln>
          </p:spPr>
        </p:sp>
      </p:grpSp>
      <p:grpSp>
        <p:nvGrpSpPr>
          <p:cNvPr id="10" name="Group 10"/>
          <p:cNvGrpSpPr/>
          <p:nvPr/>
        </p:nvGrpSpPr>
        <p:grpSpPr>
          <a:xfrm>
            <a:off x="485775" y="333375"/>
            <a:ext cx="11220450" cy="361950"/>
            <a:chOff x="485775" y="333375"/>
            <a:chExt cx="11220450" cy="361950"/>
          </a:xfrm>
        </p:grpSpPr>
        <p:sp>
          <p:nvSpPr>
            <p:cNvPr id="6" name="Rectangle 6"/>
            <p:cNvSpPr/>
            <p:nvPr/>
          </p:nvSpPr>
          <p:spPr>
            <a:xfrm>
              <a:off x="495300" y="333375"/>
              <a:ext cx="11201400" cy="361950"/>
            </a:xfrm>
            <a:prstGeom prst="rect">
              <a:avLst/>
            </a:prstGeom>
            <a:noFill/>
            <a:ln>
              <a:noFill/>
            </a:ln>
          </p:spPr>
        </p:sp>
        <p:sp>
          <p:nvSpPr>
            <p:cNvPr id="7" name="Line 7"/>
            <p:cNvSpPr/>
            <p:nvPr/>
          </p:nvSpPr>
          <p:spPr>
            <a:xfrm>
              <a:off x="495300" y="333375"/>
              <a:ext cx="11201400" cy="9525"/>
            </a:xfrm>
            <a:custGeom>
              <a:avLst/>
              <a:gdLst/>
              <a:ahLst/>
              <a:cxnLst/>
              <a:rect l="l" t="t" r="r" b="b"/>
              <a:pathLst>
                <a:path w="11201400" h="9525">
                  <a:moveTo>
                    <a:pt x="0" y="0"/>
                  </a:moveTo>
                  <a:lnTo>
                    <a:pt x="11201400" y="0"/>
                  </a:lnTo>
                </a:path>
              </a:pathLst>
            </a:custGeom>
            <a:noFill/>
            <a:ln w="9525">
              <a:solidFill>
                <a:srgbClr val="C8CDD6"/>
              </a:solidFill>
            </a:ln>
          </p:spPr>
        </p:sp>
        <p:sp>
          <p:nvSpPr>
            <p:cNvPr id="8" name="TextBox 8"/>
            <p:cNvSpPr txBox="1"/>
            <p:nvPr/>
          </p:nvSpPr>
          <p:spPr>
            <a:xfrm>
              <a:off x="485775" y="471488"/>
              <a:ext cx="1255455" cy="152400"/>
            </a:xfrm>
            <a:prstGeom prst="rect">
              <a:avLst/>
            </a:prstGeom>
            <a:noFill/>
            <a:ln>
              <a:noFill/>
            </a:ln>
          </p:spPr>
          <p:txBody>
            <a:bodyPr wrap="none" lIns="0" tIns="0" rIns="0" bIns="0" anchor="t" anchorCtr="0">
              <a:spAutoFit/>
            </a:bodyPr>
            <a:lstStyle/>
            <a:p>
              <a:pPr algn="l"/>
              <a:r>
                <a:rPr lang="en-US" sz="750" b="1" dirty="0">
                  <a:solidFill>
                    <a:srgbClr val="5E6675"/>
                  </a:solidFill>
                  <a:latin typeface="Arial"/>
                  <a:ea typeface="Microsoft YaHei"/>
                  <a:cs typeface="Arial"/>
                </a:rPr>
                <a:t>SLIDE 05 · POSITIONING</a:t>
              </a:r>
            </a:p>
          </p:txBody>
        </p:sp>
        <p:sp>
          <p:nvSpPr>
            <p:cNvPr id="9" name="TextBox 9"/>
            <p:cNvSpPr txBox="1"/>
            <p:nvPr/>
          </p:nvSpPr>
          <p:spPr>
            <a:xfrm>
              <a:off x="10686550" y="471488"/>
              <a:ext cx="1019675" cy="152400"/>
            </a:xfrm>
            <a:prstGeom prst="rect">
              <a:avLst/>
            </a:prstGeom>
            <a:noFill/>
            <a:ln>
              <a:noFill/>
            </a:ln>
          </p:spPr>
          <p:txBody>
            <a:bodyPr wrap="none" lIns="0" tIns="0" rIns="0" bIns="0" anchor="t" anchorCtr="0">
              <a:spAutoFit/>
            </a:bodyPr>
            <a:lstStyle/>
            <a:p>
              <a:pPr algn="r"/>
              <a:r>
                <a:rPr lang="en-US" sz="750" b="1" dirty="0">
                  <a:solidFill>
                    <a:srgbClr val="D49B18"/>
                  </a:solidFill>
                  <a:latin typeface="Arial"/>
                  <a:ea typeface="Microsoft YaHei"/>
                  <a:cs typeface="Arial"/>
                </a:rPr>
                <a:t>CATEGORY · FOCUS</a:t>
              </a:r>
            </a:p>
          </p:txBody>
        </p:sp>
      </p:grpSp>
      <p:grpSp>
        <p:nvGrpSpPr>
          <p:cNvPr id="14" name="Group 14"/>
          <p:cNvGrpSpPr/>
          <p:nvPr/>
        </p:nvGrpSpPr>
        <p:grpSpPr>
          <a:xfrm>
            <a:off x="361950" y="781050"/>
            <a:ext cx="11592449" cy="1000125"/>
            <a:chOff x="361950" y="781050"/>
            <a:chExt cx="11592449" cy="1000125"/>
          </a:xfrm>
        </p:grpSpPr>
        <p:sp>
          <p:nvSpPr>
            <p:cNvPr id="11" name="Rectangle 11"/>
            <p:cNvSpPr/>
            <p:nvPr/>
          </p:nvSpPr>
          <p:spPr>
            <a:xfrm>
              <a:off x="361950" y="781050"/>
              <a:ext cx="11334750" cy="1000125"/>
            </a:xfrm>
            <a:prstGeom prst="rect">
              <a:avLst/>
            </a:prstGeom>
            <a:noFill/>
            <a:ln>
              <a:noFill/>
            </a:ln>
          </p:spPr>
        </p:sp>
        <p:sp>
          <p:nvSpPr>
            <p:cNvPr id="12" name="TextBox 12"/>
            <p:cNvSpPr txBox="1"/>
            <p:nvPr/>
          </p:nvSpPr>
          <p:spPr>
            <a:xfrm>
              <a:off x="468630" y="925830"/>
              <a:ext cx="11485769" cy="426720"/>
            </a:xfrm>
            <a:prstGeom prst="rect">
              <a:avLst/>
            </a:prstGeom>
            <a:noFill/>
            <a:ln>
              <a:noFill/>
            </a:ln>
          </p:spPr>
          <p:txBody>
            <a:bodyPr wrap="none" lIns="0" tIns="0" rIns="0" bIns="0" anchor="t" anchorCtr="0">
              <a:spAutoFit/>
            </a:bodyPr>
            <a:lstStyle/>
            <a:p>
              <a:pPr algn="l"/>
              <a:r>
                <a:rPr lang="en-US" sz="2100" b="1" dirty="0">
                  <a:solidFill>
                    <a:srgbClr val="111A31"/>
                  </a:solidFill>
                  <a:latin typeface="Georgia"/>
                  <a:ea typeface="SimSun"/>
                  <a:cs typeface="Georgia"/>
                </a:rPr>
                <a:t>Position Avenlo Brief as the trusted pre-meeting layer—not another bot.</a:t>
              </a:r>
            </a:p>
          </p:txBody>
        </p:sp>
        <p:sp>
          <p:nvSpPr>
            <p:cNvPr id="13" name="TextBox 13"/>
            <p:cNvSpPr txBox="1"/>
            <p:nvPr/>
          </p:nvSpPr>
          <p:spPr>
            <a:xfrm>
              <a:off x="481965" y="1343978"/>
              <a:ext cx="6774180" cy="213360"/>
            </a:xfrm>
            <a:prstGeom prst="rect">
              <a:avLst/>
            </a:prstGeom>
            <a:noFill/>
            <a:ln>
              <a:noFill/>
            </a:ln>
          </p:spPr>
          <p:txBody>
            <a:bodyPr wrap="none" lIns="0" tIns="0" rIns="0" bIns="0" anchor="t" anchorCtr="0">
              <a:spAutoFit/>
            </a:bodyPr>
            <a:lstStyle/>
            <a:p>
              <a:pPr algn="l"/>
              <a:r>
                <a:rPr lang="en-US" sz="1050" dirty="0">
                  <a:solidFill>
                    <a:srgbClr val="5E6675"/>
                  </a:solidFill>
                  <a:latin typeface="Arial"/>
                  <a:ea typeface="Microsoft YaHei"/>
                  <a:cs typeface="Arial"/>
                </a:rPr>
                <a:t>A narrow category claim reduces competitive noise and gives the pilot one measurable job.</a:t>
              </a:r>
            </a:p>
          </p:txBody>
        </p:sp>
      </p:grpSp>
      <p:grpSp>
        <p:nvGrpSpPr>
          <p:cNvPr id="25" name="Group 25"/>
          <p:cNvGrpSpPr/>
          <p:nvPr/>
        </p:nvGrpSpPr>
        <p:grpSpPr>
          <a:xfrm>
            <a:off x="495300" y="2152650"/>
            <a:ext cx="5383207" cy="3048000"/>
            <a:chOff x="495300" y="2152650"/>
            <a:chExt cx="5383207" cy="3048000"/>
          </a:xfrm>
        </p:grpSpPr>
        <p:sp>
          <p:nvSpPr>
            <p:cNvPr id="15" name="Rectangle 15"/>
            <p:cNvSpPr/>
            <p:nvPr/>
          </p:nvSpPr>
          <p:spPr>
            <a:xfrm>
              <a:off x="495300" y="2152650"/>
              <a:ext cx="5238750" cy="3048000"/>
            </a:xfrm>
            <a:prstGeom prst="rect">
              <a:avLst/>
            </a:prstGeom>
            <a:solidFill>
              <a:srgbClr val="FFFFFF"/>
            </a:solidFill>
            <a:ln w="9525">
              <a:solidFill>
                <a:srgbClr val="C8CDD6"/>
              </a:solidFill>
            </a:ln>
          </p:spPr>
        </p:sp>
        <p:sp>
          <p:nvSpPr>
            <p:cNvPr id="16" name="Rectangle 16"/>
            <p:cNvSpPr/>
            <p:nvPr/>
          </p:nvSpPr>
          <p:spPr>
            <a:xfrm>
              <a:off x="495300" y="2152650"/>
              <a:ext cx="66675" cy="3048000"/>
            </a:xfrm>
            <a:prstGeom prst="rect">
              <a:avLst/>
            </a:prstGeom>
            <a:solidFill>
              <a:srgbClr val="D49B18"/>
            </a:solidFill>
            <a:ln>
              <a:noFill/>
            </a:ln>
          </p:spPr>
        </p:sp>
        <p:sp>
          <p:nvSpPr>
            <p:cNvPr id="17" name="TextBox 17"/>
            <p:cNvSpPr txBox="1"/>
            <p:nvPr/>
          </p:nvSpPr>
          <p:spPr>
            <a:xfrm>
              <a:off x="771525" y="2433638"/>
              <a:ext cx="559618"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WHAT IT IS</a:t>
              </a:r>
            </a:p>
          </p:txBody>
        </p:sp>
        <p:sp>
          <p:nvSpPr>
            <p:cNvPr id="18" name="TextBox 18"/>
            <p:cNvSpPr txBox="1"/>
            <p:nvPr/>
          </p:nvSpPr>
          <p:spPr>
            <a:xfrm>
              <a:off x="753428" y="2794159"/>
              <a:ext cx="5125079" cy="441960"/>
            </a:xfrm>
            <a:prstGeom prst="rect">
              <a:avLst/>
            </a:prstGeom>
            <a:noFill/>
            <a:ln>
              <a:noFill/>
            </a:ln>
          </p:spPr>
          <p:txBody>
            <a:bodyPr wrap="none" lIns="0" tIns="0" rIns="0" bIns="0" anchor="t" anchorCtr="0">
              <a:spAutoFit/>
            </a:bodyPr>
            <a:lstStyle/>
            <a:p>
              <a:pPr algn="l"/>
              <a:r>
                <a:rPr lang="en-US" sz="2175" b="1" dirty="0">
                  <a:solidFill>
                    <a:srgbClr val="111A31"/>
                  </a:solidFill>
                  <a:latin typeface="Georgia"/>
                  <a:ea typeface="SimSun"/>
                  <a:cs typeface="Georgia"/>
                </a:rPr>
                <a:t>A source-linked customer brief</a:t>
              </a:r>
            </a:p>
          </p:txBody>
        </p:sp>
        <p:sp>
          <p:nvSpPr>
            <p:cNvPr id="19" name="TextBox 19"/>
            <p:cNvSpPr txBox="1"/>
            <p:nvPr/>
          </p:nvSpPr>
          <p:spPr>
            <a:xfrm>
              <a:off x="753428" y="3137059"/>
              <a:ext cx="4374610" cy="441960"/>
            </a:xfrm>
            <a:prstGeom prst="rect">
              <a:avLst/>
            </a:prstGeom>
            <a:noFill/>
            <a:ln>
              <a:noFill/>
            </a:ln>
          </p:spPr>
          <p:txBody>
            <a:bodyPr wrap="none" lIns="0" tIns="0" rIns="0" bIns="0" anchor="t" anchorCtr="0">
              <a:spAutoFit/>
            </a:bodyPr>
            <a:lstStyle/>
            <a:p>
              <a:pPr algn="l"/>
              <a:r>
                <a:rPr lang="en-US" sz="2175" b="1" dirty="0">
                  <a:solidFill>
                    <a:srgbClr val="111A31"/>
                  </a:solidFill>
                  <a:latin typeface="Georgia"/>
                  <a:ea typeface="SimSun"/>
                  <a:cs typeface="Georgia"/>
                </a:rPr>
                <a:t>ready before the meeting.</a:t>
              </a:r>
            </a:p>
          </p:txBody>
        </p:sp>
        <p:sp>
          <p:nvSpPr>
            <p:cNvPr id="20" name="TextBox 20"/>
            <p:cNvSpPr txBox="1"/>
            <p:nvPr/>
          </p:nvSpPr>
          <p:spPr>
            <a:xfrm>
              <a:off x="766762" y="3783806"/>
              <a:ext cx="3873341" cy="228600"/>
            </a:xfrm>
            <a:prstGeom prst="rect">
              <a:avLst/>
            </a:prstGeom>
            <a:noFill/>
            <a:ln>
              <a:noFill/>
            </a:ln>
          </p:spPr>
          <p:txBody>
            <a:bodyPr wrap="none" lIns="0" tIns="0" rIns="0" bIns="0" anchor="t" anchorCtr="0">
              <a:spAutoFit/>
            </a:bodyPr>
            <a:lstStyle/>
            <a:p>
              <a:pPr algn="l"/>
              <a:r>
                <a:rPr lang="en-US" sz="1125" dirty="0">
                  <a:solidFill>
                    <a:srgbClr val="5E6675"/>
                  </a:solidFill>
                  <a:latin typeface="Arial"/>
                  <a:ea typeface="Microsoft YaHei"/>
                  <a:cs typeface="Arial"/>
                </a:rPr>
                <a:t>• Reconstructs customer context automatically</a:t>
              </a:r>
            </a:p>
          </p:txBody>
        </p:sp>
        <p:sp>
          <p:nvSpPr>
            <p:cNvPr id="21" name="TextBox 21"/>
            <p:cNvSpPr txBox="1"/>
            <p:nvPr/>
          </p:nvSpPr>
          <p:spPr>
            <a:xfrm>
              <a:off x="766762" y="4098131"/>
              <a:ext cx="4374475" cy="228600"/>
            </a:xfrm>
            <a:prstGeom prst="rect">
              <a:avLst/>
            </a:prstGeom>
            <a:noFill/>
            <a:ln>
              <a:noFill/>
            </a:ln>
          </p:spPr>
          <p:txBody>
            <a:bodyPr wrap="none" lIns="0" tIns="0" rIns="0" bIns="0" anchor="t" anchorCtr="0">
              <a:spAutoFit/>
            </a:bodyPr>
            <a:lstStyle/>
            <a:p>
              <a:pPr algn="l"/>
              <a:r>
                <a:rPr lang="en-US" sz="1125" dirty="0">
                  <a:solidFill>
                    <a:srgbClr val="5E6675"/>
                  </a:solidFill>
                  <a:latin typeface="Arial"/>
                  <a:ea typeface="Microsoft YaHei"/>
                  <a:cs typeface="Arial"/>
                </a:rPr>
                <a:t>• Surfaces goals, issues, risks, and discussion topics</a:t>
              </a:r>
            </a:p>
          </p:txBody>
        </p:sp>
        <p:sp>
          <p:nvSpPr>
            <p:cNvPr id="22" name="TextBox 22"/>
            <p:cNvSpPr txBox="1"/>
            <p:nvPr/>
          </p:nvSpPr>
          <p:spPr>
            <a:xfrm>
              <a:off x="766762" y="4412456"/>
              <a:ext cx="4062293" cy="228600"/>
            </a:xfrm>
            <a:prstGeom prst="rect">
              <a:avLst/>
            </a:prstGeom>
            <a:noFill/>
            <a:ln>
              <a:noFill/>
            </a:ln>
          </p:spPr>
          <p:txBody>
            <a:bodyPr wrap="none" lIns="0" tIns="0" rIns="0" bIns="0" anchor="t" anchorCtr="0">
              <a:spAutoFit/>
            </a:bodyPr>
            <a:lstStyle/>
            <a:p>
              <a:pPr algn="l"/>
              <a:r>
                <a:rPr lang="en-US" sz="1125" dirty="0">
                  <a:solidFill>
                    <a:srgbClr val="5E6675"/>
                  </a:solidFill>
                  <a:latin typeface="Arial"/>
                  <a:ea typeface="Microsoft YaHei"/>
                  <a:cs typeface="Arial"/>
                </a:rPr>
                <a:t>• Lets the user verify every important statement</a:t>
              </a:r>
            </a:p>
          </p:txBody>
        </p:sp>
        <p:sp>
          <p:nvSpPr>
            <p:cNvPr id="23" name="Rectangle 23"/>
            <p:cNvSpPr/>
            <p:nvPr/>
          </p:nvSpPr>
          <p:spPr>
            <a:xfrm>
              <a:off x="781050" y="4705350"/>
              <a:ext cx="4476750" cy="361950"/>
            </a:xfrm>
            <a:prstGeom prst="rect">
              <a:avLst/>
            </a:prstGeom>
            <a:solidFill>
              <a:srgbClr val="F3E7C2"/>
            </a:solidFill>
            <a:ln>
              <a:noFill/>
            </a:ln>
          </p:spPr>
        </p:sp>
        <p:sp>
          <p:nvSpPr>
            <p:cNvPr id="24" name="TextBox 24"/>
            <p:cNvSpPr txBox="1"/>
            <p:nvPr/>
          </p:nvSpPr>
          <p:spPr>
            <a:xfrm>
              <a:off x="902970" y="4836795"/>
              <a:ext cx="3983955" cy="182880"/>
            </a:xfrm>
            <a:prstGeom prst="rect">
              <a:avLst/>
            </a:prstGeom>
            <a:noFill/>
            <a:ln>
              <a:noFill/>
            </a:ln>
          </p:spPr>
          <p:txBody>
            <a:bodyPr wrap="none" lIns="0" tIns="0" rIns="0" bIns="0" anchor="t" anchorCtr="0">
              <a:spAutoFit/>
            </a:bodyPr>
            <a:lstStyle/>
            <a:p>
              <a:pPr algn="l"/>
              <a:r>
                <a:rPr lang="en-US" sz="900" b="1" dirty="0">
                  <a:solidFill>
                    <a:srgbClr val="111A31"/>
                  </a:solidFill>
                  <a:latin typeface="Arial"/>
                  <a:ea typeface="Microsoft YaHei"/>
                  <a:cs typeface="Arial"/>
                </a:rPr>
                <a:t>“Stop rebuilding customer context before every meeting.”</a:t>
              </a:r>
            </a:p>
          </p:txBody>
        </p:sp>
      </p:grpSp>
      <p:grpSp>
        <p:nvGrpSpPr>
          <p:cNvPr id="34" name="Group 34"/>
          <p:cNvGrpSpPr/>
          <p:nvPr/>
        </p:nvGrpSpPr>
        <p:grpSpPr>
          <a:xfrm>
            <a:off x="5981700" y="2152650"/>
            <a:ext cx="5715000" cy="3048000"/>
            <a:chOff x="5981700" y="2152650"/>
            <a:chExt cx="5715000" cy="3048000"/>
          </a:xfrm>
        </p:grpSpPr>
        <p:sp>
          <p:nvSpPr>
            <p:cNvPr id="26" name="Rectangle 26"/>
            <p:cNvSpPr/>
            <p:nvPr/>
          </p:nvSpPr>
          <p:spPr>
            <a:xfrm>
              <a:off x="5981700" y="2152650"/>
              <a:ext cx="5715000" cy="3048000"/>
            </a:xfrm>
            <a:prstGeom prst="rect">
              <a:avLst/>
            </a:prstGeom>
            <a:solidFill>
              <a:srgbClr val="0C142B"/>
            </a:solidFill>
            <a:ln>
              <a:noFill/>
            </a:ln>
          </p:spPr>
        </p:sp>
        <p:sp>
          <p:nvSpPr>
            <p:cNvPr id="27" name="TextBox 27"/>
            <p:cNvSpPr txBox="1"/>
            <p:nvPr/>
          </p:nvSpPr>
          <p:spPr>
            <a:xfrm>
              <a:off x="6257925" y="2433638"/>
              <a:ext cx="806898"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WHAT IT IS NOT</a:t>
              </a:r>
            </a:p>
          </p:txBody>
        </p:sp>
        <p:sp>
          <p:nvSpPr>
            <p:cNvPr id="28" name="TextBox 28"/>
            <p:cNvSpPr txBox="1"/>
            <p:nvPr/>
          </p:nvSpPr>
          <p:spPr>
            <a:xfrm>
              <a:off x="6243638" y="2826544"/>
              <a:ext cx="4101882" cy="381000"/>
            </a:xfrm>
            <a:prstGeom prst="rect">
              <a:avLst/>
            </a:prstGeom>
            <a:noFill/>
            <a:ln>
              <a:noFill/>
            </a:ln>
          </p:spPr>
          <p:txBody>
            <a:bodyPr wrap="none" lIns="0" tIns="0" rIns="0" bIns="0" anchor="t" anchorCtr="0">
              <a:spAutoFit/>
            </a:bodyPr>
            <a:lstStyle/>
            <a:p>
              <a:pPr algn="l"/>
              <a:r>
                <a:rPr lang="en-US" sz="1875" b="1" dirty="0">
                  <a:solidFill>
                    <a:srgbClr val="FFFFFF"/>
                  </a:solidFill>
                  <a:latin typeface="Georgia"/>
                  <a:ea typeface="SimSun"/>
                  <a:cs typeface="Georgia"/>
                </a:rPr>
                <a:t>A general meeting assistant.</a:t>
              </a:r>
            </a:p>
          </p:txBody>
        </p:sp>
        <p:sp>
          <p:nvSpPr>
            <p:cNvPr id="29" name="TextBox 29"/>
            <p:cNvSpPr txBox="1"/>
            <p:nvPr/>
          </p:nvSpPr>
          <p:spPr>
            <a:xfrm>
              <a:off x="6252210" y="3518535"/>
              <a:ext cx="1450086" cy="243840"/>
            </a:xfrm>
            <a:prstGeom prst="rect">
              <a:avLst/>
            </a:prstGeom>
            <a:noFill/>
            <a:ln>
              <a:noFill/>
            </a:ln>
          </p:spPr>
          <p:txBody>
            <a:bodyPr wrap="none" lIns="0" tIns="0" rIns="0" bIns="0" anchor="t" anchorCtr="0">
              <a:spAutoFit/>
            </a:bodyPr>
            <a:lstStyle/>
            <a:p>
              <a:pPr algn="l"/>
              <a:r>
                <a:rPr lang="en-US" sz="1200" dirty="0">
                  <a:solidFill>
                    <a:srgbClr val="FFFFFF"/>
                  </a:solidFill>
                  <a:latin typeface="Arial"/>
                  <a:ea typeface="Microsoft YaHei"/>
                  <a:cs typeface="Arial"/>
                </a:rPr>
                <a:t>No call recording</a:t>
              </a:r>
            </a:p>
          </p:txBody>
        </p:sp>
        <p:sp>
          <p:nvSpPr>
            <p:cNvPr id="30" name="TextBox 30"/>
            <p:cNvSpPr txBox="1"/>
            <p:nvPr/>
          </p:nvSpPr>
          <p:spPr>
            <a:xfrm>
              <a:off x="6252210" y="3937635"/>
              <a:ext cx="1441323" cy="243840"/>
            </a:xfrm>
            <a:prstGeom prst="rect">
              <a:avLst/>
            </a:prstGeom>
            <a:noFill/>
            <a:ln>
              <a:noFill/>
            </a:ln>
          </p:spPr>
          <p:txBody>
            <a:bodyPr wrap="none" lIns="0" tIns="0" rIns="0" bIns="0" anchor="t" anchorCtr="0">
              <a:spAutoFit/>
            </a:bodyPr>
            <a:lstStyle/>
            <a:p>
              <a:pPr algn="l"/>
              <a:r>
                <a:rPr lang="en-US" sz="1200" dirty="0">
                  <a:solidFill>
                    <a:srgbClr val="FFFFFF"/>
                  </a:solidFill>
                  <a:latin typeface="Arial"/>
                  <a:ea typeface="Microsoft YaHei"/>
                  <a:cs typeface="Arial"/>
                </a:rPr>
                <a:t>No transcription</a:t>
              </a:r>
            </a:p>
          </p:txBody>
        </p:sp>
        <p:sp>
          <p:nvSpPr>
            <p:cNvPr id="31" name="TextBox 31"/>
            <p:cNvSpPr txBox="1"/>
            <p:nvPr/>
          </p:nvSpPr>
          <p:spPr>
            <a:xfrm>
              <a:off x="6252210" y="4356735"/>
              <a:ext cx="3877437" cy="243840"/>
            </a:xfrm>
            <a:prstGeom prst="rect">
              <a:avLst/>
            </a:prstGeom>
            <a:noFill/>
            <a:ln>
              <a:noFill/>
            </a:ln>
          </p:spPr>
          <p:txBody>
            <a:bodyPr wrap="none" lIns="0" tIns="0" rIns="0" bIns="0" anchor="t" anchorCtr="0">
              <a:spAutoFit/>
            </a:bodyPr>
            <a:lstStyle/>
            <a:p>
              <a:pPr algn="l"/>
              <a:r>
                <a:rPr lang="en-US" sz="1200" dirty="0">
                  <a:solidFill>
                    <a:srgbClr val="FFFFFF"/>
                  </a:solidFill>
                  <a:latin typeface="Arial"/>
                  <a:ea typeface="Microsoft YaHei"/>
                  <a:cs typeface="Arial"/>
                </a:rPr>
                <a:t>No broad Customer Success platform promise</a:t>
              </a:r>
            </a:p>
          </p:txBody>
        </p:sp>
        <p:sp>
          <p:nvSpPr>
            <p:cNvPr id="32" name="Line 32"/>
            <p:cNvSpPr/>
            <p:nvPr/>
          </p:nvSpPr>
          <p:spPr>
            <a:xfrm>
              <a:off x="6267450" y="4724400"/>
              <a:ext cx="5143500" cy="9525"/>
            </a:xfrm>
            <a:custGeom>
              <a:avLst/>
              <a:gdLst/>
              <a:ahLst/>
              <a:cxnLst/>
              <a:rect l="l" t="t" r="r" b="b"/>
              <a:pathLst>
                <a:path w="5143500" h="9525">
                  <a:moveTo>
                    <a:pt x="0" y="0"/>
                  </a:moveTo>
                  <a:lnTo>
                    <a:pt x="5143500" y="0"/>
                  </a:lnTo>
                </a:path>
              </a:pathLst>
            </a:custGeom>
            <a:noFill/>
            <a:ln w="9525">
              <a:solidFill>
                <a:srgbClr val="5E6675"/>
              </a:solidFill>
            </a:ln>
          </p:spPr>
        </p:sp>
        <p:sp>
          <p:nvSpPr>
            <p:cNvPr id="33" name="TextBox 33"/>
            <p:cNvSpPr txBox="1"/>
            <p:nvPr/>
          </p:nvSpPr>
          <p:spPr>
            <a:xfrm>
              <a:off x="6255068" y="4904899"/>
              <a:ext cx="4424886" cy="198120"/>
            </a:xfrm>
            <a:prstGeom prst="rect">
              <a:avLst/>
            </a:prstGeom>
            <a:noFill/>
            <a:ln>
              <a:noFill/>
            </a:ln>
          </p:spPr>
          <p:txBody>
            <a:bodyPr wrap="none" lIns="0" tIns="0" rIns="0" bIns="0" anchor="t" anchorCtr="0">
              <a:spAutoFit/>
            </a:bodyPr>
            <a:lstStyle/>
            <a:p>
              <a:pPr algn="l"/>
              <a:r>
                <a:rPr lang="en-US" sz="975" dirty="0">
                  <a:solidFill>
                    <a:srgbClr val="FFFFFF"/>
                  </a:solidFill>
                  <a:latin typeface="Arial"/>
                  <a:ea typeface="Microsoft YaHei"/>
                  <a:cs typeface="Arial"/>
                </a:rPr>
                <a:t>Crowded categories are excluded from the first product claim.</a:t>
              </a:r>
            </a:p>
          </p:txBody>
        </p:sp>
      </p:grpSp>
      <p:grpSp>
        <p:nvGrpSpPr>
          <p:cNvPr id="38" name="Group 38"/>
          <p:cNvGrpSpPr/>
          <p:nvPr/>
        </p:nvGrpSpPr>
        <p:grpSpPr>
          <a:xfrm>
            <a:off x="486728" y="6343650"/>
            <a:ext cx="11218544" cy="209550"/>
            <a:chOff x="486728" y="6343650"/>
            <a:chExt cx="11218544" cy="209550"/>
          </a:xfrm>
        </p:grpSpPr>
        <p:sp>
          <p:nvSpPr>
            <p:cNvPr id="35" name="Rectangle 35"/>
            <p:cNvSpPr/>
            <p:nvPr/>
          </p:nvSpPr>
          <p:spPr>
            <a:xfrm>
              <a:off x="495300" y="6343650"/>
              <a:ext cx="11201400" cy="209550"/>
            </a:xfrm>
            <a:prstGeom prst="rect">
              <a:avLst/>
            </a:prstGeom>
            <a:noFill/>
            <a:ln>
              <a:noFill/>
            </a:ln>
          </p:spPr>
        </p:sp>
        <p:sp>
          <p:nvSpPr>
            <p:cNvPr id="36" name="TextBox 36"/>
            <p:cNvSpPr txBox="1"/>
            <p:nvPr/>
          </p:nvSpPr>
          <p:spPr>
            <a:xfrm>
              <a:off x="486728" y="6413659"/>
              <a:ext cx="2432447" cy="137160"/>
            </a:xfrm>
            <a:prstGeom prst="rect">
              <a:avLst/>
            </a:prstGeom>
            <a:noFill/>
            <a:ln>
              <a:noFill/>
            </a:ln>
          </p:spPr>
          <p:txBody>
            <a:bodyPr wrap="none" lIns="0" tIns="0" rIns="0" bIns="0" anchor="t" anchorCtr="0">
              <a:spAutoFit/>
            </a:bodyPr>
            <a:lstStyle/>
            <a:p>
              <a:pPr algn="l"/>
              <a:r>
                <a:rPr lang="en-US" sz="675" dirty="0">
                  <a:solidFill>
                    <a:srgbClr val="5E6675"/>
                  </a:solidFill>
                  <a:latin typeface="Arial"/>
                  <a:ea typeface="Microsoft YaHei"/>
                  <a:cs typeface="Arial"/>
                </a:rPr>
                <a:t>Recommended market position for the 90-day pilot</a:t>
              </a:r>
            </a:p>
          </p:txBody>
        </p:sp>
        <p:sp>
          <p:nvSpPr>
            <p:cNvPr id="37" name="TextBox 37"/>
            <p:cNvSpPr txBox="1"/>
            <p:nvPr/>
          </p:nvSpPr>
          <p:spPr>
            <a:xfrm>
              <a:off x="9765744" y="6413659"/>
              <a:ext cx="1939528" cy="137160"/>
            </a:xfrm>
            <a:prstGeom prst="rect">
              <a:avLst/>
            </a:prstGeom>
            <a:noFill/>
            <a:ln>
              <a:noFill/>
            </a:ln>
          </p:spPr>
          <p:txBody>
            <a:bodyPr wrap="none" lIns="0" tIns="0" rIns="0" bIns="0" anchor="t" anchorCtr="0">
              <a:spAutoFit/>
            </a:bodyPr>
            <a:lstStyle/>
            <a:p>
              <a:pPr algn="r"/>
              <a:r>
                <a:rPr lang="en-US" sz="675" dirty="0">
                  <a:solidFill>
                    <a:srgbClr val="5E6675"/>
                  </a:solidFill>
                  <a:latin typeface="Arial"/>
                  <a:ea typeface="Microsoft YaHei"/>
                  <a:cs typeface="Arial"/>
                </a:rPr>
                <a:t>AVENLO BRIEF · PILOT PROPOSAL · 05 / 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400"/>
                                        <p:tgtEl>
                                          <p:spTgt spid="14"/>
                                        </p:tgtEl>
                                      </p:cBhvr>
                                    </p:animEffect>
                                  </p:childTnLst>
                                </p:cTn>
                              </p:par>
                            </p:childTnLst>
                          </p:cTn>
                        </p:par>
                        <p:par>
                          <p:cTn id="8" fill="hold">
                            <p:stCondLst>
                              <p:cond delay="900"/>
                            </p:stCondLst>
                            <p:childTnLst>
                              <p:par>
                                <p:cTn id="9" presetID="18" presetClass="entr" presetSubtype="12"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strips(downRight)">
                                      <p:cBhvr>
                                        <p:cTn id="11" dur="400"/>
                                        <p:tgtEl>
                                          <p:spTgt spid="25"/>
                                        </p:tgtEl>
                                      </p:cBhvr>
                                    </p:animEffect>
                                  </p:childTnLst>
                                </p:cTn>
                              </p:par>
                            </p:childTnLst>
                          </p:cTn>
                        </p:par>
                        <p:par>
                          <p:cTn id="12" fill="hold">
                            <p:stCondLst>
                              <p:cond delay="1800"/>
                            </p:stCondLst>
                            <p:childTnLst>
                              <p:par>
                                <p:cTn id="13" presetID="20" presetClass="entr" presetSubtype="0"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edge">
                                      <p:cBhvr>
                                        <p:cTn id="15" dur="4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5"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FFFFF">
                <a:alpha val="96000"/>
              </a:srgbClr>
            </a:solidFill>
            <a:ln>
              <a:noFill/>
            </a:ln>
          </p:spPr>
        </p:sp>
      </p:grpSp>
      <p:grpSp>
        <p:nvGrpSpPr>
          <p:cNvPr id="10" name="Group 10"/>
          <p:cNvGrpSpPr/>
          <p:nvPr/>
        </p:nvGrpSpPr>
        <p:grpSpPr>
          <a:xfrm>
            <a:off x="485775" y="333375"/>
            <a:ext cx="11220450" cy="361950"/>
            <a:chOff x="485775" y="333375"/>
            <a:chExt cx="11220450" cy="361950"/>
          </a:xfrm>
        </p:grpSpPr>
        <p:sp>
          <p:nvSpPr>
            <p:cNvPr id="6" name="Rectangle 6"/>
            <p:cNvSpPr/>
            <p:nvPr/>
          </p:nvSpPr>
          <p:spPr>
            <a:xfrm>
              <a:off x="495300" y="333375"/>
              <a:ext cx="11201400" cy="361950"/>
            </a:xfrm>
            <a:prstGeom prst="rect">
              <a:avLst/>
            </a:prstGeom>
            <a:noFill/>
            <a:ln>
              <a:noFill/>
            </a:ln>
          </p:spPr>
        </p:sp>
        <p:sp>
          <p:nvSpPr>
            <p:cNvPr id="7" name="Line 7"/>
            <p:cNvSpPr/>
            <p:nvPr/>
          </p:nvSpPr>
          <p:spPr>
            <a:xfrm>
              <a:off x="495300" y="333375"/>
              <a:ext cx="11201400" cy="9525"/>
            </a:xfrm>
            <a:custGeom>
              <a:avLst/>
              <a:gdLst/>
              <a:ahLst/>
              <a:cxnLst/>
              <a:rect l="l" t="t" r="r" b="b"/>
              <a:pathLst>
                <a:path w="11201400" h="9525">
                  <a:moveTo>
                    <a:pt x="0" y="0"/>
                  </a:moveTo>
                  <a:lnTo>
                    <a:pt x="11201400" y="0"/>
                  </a:lnTo>
                </a:path>
              </a:pathLst>
            </a:custGeom>
            <a:noFill/>
            <a:ln w="9525">
              <a:solidFill>
                <a:srgbClr val="C8CDD6"/>
              </a:solidFill>
            </a:ln>
          </p:spPr>
        </p:sp>
        <p:sp>
          <p:nvSpPr>
            <p:cNvPr id="8" name="TextBox 8"/>
            <p:cNvSpPr txBox="1"/>
            <p:nvPr/>
          </p:nvSpPr>
          <p:spPr>
            <a:xfrm>
              <a:off x="485775" y="471488"/>
              <a:ext cx="1571744" cy="152400"/>
            </a:xfrm>
            <a:prstGeom prst="rect">
              <a:avLst/>
            </a:prstGeom>
            <a:noFill/>
            <a:ln>
              <a:noFill/>
            </a:ln>
          </p:spPr>
          <p:txBody>
            <a:bodyPr wrap="none" lIns="0" tIns="0" rIns="0" bIns="0" anchor="t" anchorCtr="0">
              <a:spAutoFit/>
            </a:bodyPr>
            <a:lstStyle/>
            <a:p>
              <a:pPr algn="l"/>
              <a:r>
                <a:rPr lang="en-US" sz="750" b="1" dirty="0">
                  <a:solidFill>
                    <a:srgbClr val="5E6675"/>
                  </a:solidFill>
                  <a:latin typeface="Arial"/>
                  <a:ea typeface="Microsoft YaHei"/>
                  <a:cs typeface="Arial"/>
                </a:rPr>
                <a:t>SLIDE 06 · V1 PRODUCT SCOPE</a:t>
              </a:r>
            </a:p>
          </p:txBody>
        </p:sp>
        <p:sp>
          <p:nvSpPr>
            <p:cNvPr id="9" name="TextBox 9"/>
            <p:cNvSpPr txBox="1"/>
            <p:nvPr/>
          </p:nvSpPr>
          <p:spPr>
            <a:xfrm>
              <a:off x="10853321" y="471488"/>
              <a:ext cx="852904" cy="152400"/>
            </a:xfrm>
            <a:prstGeom prst="rect">
              <a:avLst/>
            </a:prstGeom>
            <a:noFill/>
            <a:ln>
              <a:noFill/>
            </a:ln>
          </p:spPr>
          <p:txBody>
            <a:bodyPr wrap="none" lIns="0" tIns="0" rIns="0" bIns="0" anchor="t" anchorCtr="0">
              <a:spAutoFit/>
            </a:bodyPr>
            <a:lstStyle/>
            <a:p>
              <a:pPr algn="r"/>
              <a:r>
                <a:rPr lang="en-US" sz="750" b="1" dirty="0">
                  <a:solidFill>
                    <a:srgbClr val="D49B18"/>
                  </a:solidFill>
                  <a:latin typeface="Arial"/>
                  <a:ea typeface="Microsoft YaHei"/>
                  <a:cs typeface="Arial"/>
                </a:rPr>
                <a:t>UTILITY · TRUST</a:t>
              </a:r>
            </a:p>
          </p:txBody>
        </p:sp>
      </p:grpSp>
      <p:grpSp>
        <p:nvGrpSpPr>
          <p:cNvPr id="14" name="Group 14"/>
          <p:cNvGrpSpPr/>
          <p:nvPr/>
        </p:nvGrpSpPr>
        <p:grpSpPr>
          <a:xfrm>
            <a:off x="361950" y="781050"/>
            <a:ext cx="11334750" cy="914400"/>
            <a:chOff x="361950" y="781050"/>
            <a:chExt cx="11334750" cy="914400"/>
          </a:xfrm>
        </p:grpSpPr>
        <p:sp>
          <p:nvSpPr>
            <p:cNvPr id="11" name="Rectangle 11"/>
            <p:cNvSpPr/>
            <p:nvPr/>
          </p:nvSpPr>
          <p:spPr>
            <a:xfrm>
              <a:off x="361950" y="781050"/>
              <a:ext cx="11334750" cy="914400"/>
            </a:xfrm>
            <a:prstGeom prst="rect">
              <a:avLst/>
            </a:prstGeom>
            <a:noFill/>
            <a:ln>
              <a:noFill/>
            </a:ln>
          </p:spPr>
        </p:sp>
        <p:sp>
          <p:nvSpPr>
            <p:cNvPr id="12" name="TextBox 12"/>
            <p:cNvSpPr txBox="1"/>
            <p:nvPr/>
          </p:nvSpPr>
          <p:spPr>
            <a:xfrm>
              <a:off x="468630" y="925830"/>
              <a:ext cx="9907772" cy="426720"/>
            </a:xfrm>
            <a:prstGeom prst="rect">
              <a:avLst/>
            </a:prstGeom>
            <a:noFill/>
            <a:ln>
              <a:noFill/>
            </a:ln>
          </p:spPr>
          <p:txBody>
            <a:bodyPr wrap="none" lIns="0" tIns="0" rIns="0" bIns="0" anchor="t" anchorCtr="0">
              <a:spAutoFit/>
            </a:bodyPr>
            <a:lstStyle/>
            <a:p>
              <a:pPr algn="l"/>
              <a:r>
                <a:rPr lang="en-US" sz="2100" b="1" dirty="0">
                  <a:solidFill>
                    <a:srgbClr val="111A31"/>
                  </a:solidFill>
                  <a:latin typeface="Georgia"/>
                  <a:ea typeface="SimSun"/>
                  <a:cs typeface="Georgia"/>
                </a:rPr>
                <a:t>V1 should answer six questions from three connected systems.</a:t>
              </a:r>
            </a:p>
          </p:txBody>
        </p:sp>
        <p:sp>
          <p:nvSpPr>
            <p:cNvPr id="13" name="TextBox 13"/>
            <p:cNvSpPr txBox="1"/>
            <p:nvPr/>
          </p:nvSpPr>
          <p:spPr>
            <a:xfrm>
              <a:off x="481965" y="1343978"/>
              <a:ext cx="6314122" cy="213360"/>
            </a:xfrm>
            <a:prstGeom prst="rect">
              <a:avLst/>
            </a:prstGeom>
            <a:noFill/>
            <a:ln>
              <a:noFill/>
            </a:ln>
          </p:spPr>
          <p:txBody>
            <a:bodyPr wrap="none" lIns="0" tIns="0" rIns="0" bIns="0" anchor="t" anchorCtr="0">
              <a:spAutoFit/>
            </a:bodyPr>
            <a:lstStyle/>
            <a:p>
              <a:pPr algn="l"/>
              <a:r>
                <a:rPr lang="en-US" sz="1050" dirty="0">
                  <a:solidFill>
                    <a:srgbClr val="5E6675"/>
                  </a:solidFill>
                  <a:latin typeface="Arial"/>
                  <a:ea typeface="Microsoft YaHei"/>
                  <a:cs typeface="Arial"/>
                </a:rPr>
                <a:t>Every important statement must remain traceable to the original customer record.</a:t>
              </a:r>
            </a:p>
          </p:txBody>
        </p:sp>
      </p:grpSp>
      <p:grpSp>
        <p:nvGrpSpPr>
          <p:cNvPr id="36" name="Group 36"/>
          <p:cNvGrpSpPr/>
          <p:nvPr/>
        </p:nvGrpSpPr>
        <p:grpSpPr>
          <a:xfrm>
            <a:off x="495300" y="1885950"/>
            <a:ext cx="7239000" cy="3714750"/>
            <a:chOff x="495300" y="1885950"/>
            <a:chExt cx="7239000" cy="3714750"/>
          </a:xfrm>
        </p:grpSpPr>
        <p:sp>
          <p:nvSpPr>
            <p:cNvPr id="15" name="Rectangle 15"/>
            <p:cNvSpPr/>
            <p:nvPr/>
          </p:nvSpPr>
          <p:spPr>
            <a:xfrm>
              <a:off x="495300" y="1885950"/>
              <a:ext cx="7239000" cy="3714750"/>
            </a:xfrm>
            <a:prstGeom prst="rect">
              <a:avLst/>
            </a:prstGeom>
            <a:solidFill>
              <a:srgbClr val="FFFFFF"/>
            </a:solidFill>
            <a:ln w="9525">
              <a:solidFill>
                <a:srgbClr val="C8CDD6"/>
              </a:solidFill>
            </a:ln>
          </p:spPr>
        </p:sp>
        <p:sp>
          <p:nvSpPr>
            <p:cNvPr id="16" name="Rectangle 16"/>
            <p:cNvSpPr/>
            <p:nvPr/>
          </p:nvSpPr>
          <p:spPr>
            <a:xfrm>
              <a:off x="495300" y="1885950"/>
              <a:ext cx="7239000" cy="361950"/>
            </a:xfrm>
            <a:prstGeom prst="rect">
              <a:avLst/>
            </a:prstGeom>
            <a:solidFill>
              <a:srgbClr val="0C142B"/>
            </a:solidFill>
            <a:ln>
              <a:noFill/>
            </a:ln>
          </p:spPr>
        </p:sp>
        <p:sp>
          <p:nvSpPr>
            <p:cNvPr id="17" name="TextBox 17"/>
            <p:cNvSpPr txBox="1"/>
            <p:nvPr/>
          </p:nvSpPr>
          <p:spPr>
            <a:xfrm>
              <a:off x="676275" y="2043112"/>
              <a:ext cx="1836277"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QUESTION THE BRIEF MUST ANSWER</a:t>
              </a:r>
            </a:p>
          </p:txBody>
        </p:sp>
        <p:sp>
          <p:nvSpPr>
            <p:cNvPr id="18" name="TextBox 18"/>
            <p:cNvSpPr txBox="1"/>
            <p:nvPr/>
          </p:nvSpPr>
          <p:spPr>
            <a:xfrm>
              <a:off x="6563678" y="2051209"/>
              <a:ext cx="871127" cy="137160"/>
            </a:xfrm>
            <a:prstGeom prst="rect">
              <a:avLst/>
            </a:prstGeom>
            <a:noFill/>
            <a:ln>
              <a:noFill/>
            </a:ln>
          </p:spPr>
          <p:txBody>
            <a:bodyPr wrap="none" lIns="0" tIns="0" rIns="0" bIns="0" anchor="t" anchorCtr="0">
              <a:spAutoFit/>
            </a:bodyPr>
            <a:lstStyle/>
            <a:p>
              <a:pPr algn="l"/>
              <a:r>
                <a:rPr lang="en-US" sz="675" b="1" dirty="0">
                  <a:solidFill>
                    <a:srgbClr val="FFFFFF"/>
                  </a:solidFill>
                  <a:latin typeface="Arial"/>
                  <a:ea typeface="Microsoft YaHei"/>
                  <a:cs typeface="Arial"/>
                </a:rPr>
                <a:t>PRIMARY EVIDENCE</a:t>
              </a:r>
            </a:p>
          </p:txBody>
        </p:sp>
        <p:sp>
          <p:nvSpPr>
            <p:cNvPr id="19" name="TextBox 19"/>
            <p:cNvSpPr txBox="1"/>
            <p:nvPr/>
          </p:nvSpPr>
          <p:spPr>
            <a:xfrm>
              <a:off x="671512" y="2450306"/>
              <a:ext cx="3660154" cy="228600"/>
            </a:xfrm>
            <a:prstGeom prst="rect">
              <a:avLst/>
            </a:prstGeom>
            <a:noFill/>
            <a:ln>
              <a:noFill/>
            </a:ln>
          </p:spPr>
          <p:txBody>
            <a:bodyPr wrap="none" lIns="0" tIns="0" rIns="0" bIns="0" anchor="t" anchorCtr="0">
              <a:spAutoFit/>
            </a:bodyPr>
            <a:lstStyle/>
            <a:p>
              <a:pPr algn="l"/>
              <a:r>
                <a:rPr lang="en-US" sz="1125" b="1" dirty="0">
                  <a:solidFill>
                    <a:srgbClr val="111A31"/>
                  </a:solidFill>
                  <a:latin typeface="Arial"/>
                  <a:ea typeface="Microsoft YaHei"/>
                  <a:cs typeface="Arial"/>
                </a:rPr>
                <a:t>1 · What is the customer trying to achieve?</a:t>
              </a:r>
            </a:p>
          </p:txBody>
        </p:sp>
        <p:sp>
          <p:nvSpPr>
            <p:cNvPr id="20" name="TextBox 20"/>
            <p:cNvSpPr txBox="1"/>
            <p:nvPr/>
          </p:nvSpPr>
          <p:spPr>
            <a:xfrm>
              <a:off x="6475381" y="2466499"/>
              <a:ext cx="765238" cy="198120"/>
            </a:xfrm>
            <a:prstGeom prst="rect">
              <a:avLst/>
            </a:prstGeom>
            <a:noFill/>
            <a:ln>
              <a:noFill/>
            </a:ln>
          </p:spPr>
          <p:txBody>
            <a:bodyPr wrap="none" lIns="0" tIns="0" rIns="0" bIns="0" anchor="t" anchorCtr="0">
              <a:spAutoFit/>
            </a:bodyPr>
            <a:lstStyle/>
            <a:p>
              <a:pPr algn="ctr"/>
              <a:r>
                <a:rPr lang="en-US" sz="975" dirty="0">
                  <a:solidFill>
                    <a:srgbClr val="5E6675"/>
                  </a:solidFill>
                  <a:latin typeface="Arial"/>
                  <a:ea typeface="Microsoft YaHei"/>
                  <a:cs typeface="Arial"/>
                </a:rPr>
                <a:t>CRM / docs</a:t>
              </a:r>
            </a:p>
          </p:txBody>
        </p:sp>
        <p:sp>
          <p:nvSpPr>
            <p:cNvPr id="21" name="Line 21"/>
            <p:cNvSpPr/>
            <p:nvPr/>
          </p:nvSpPr>
          <p:spPr>
            <a:xfrm>
              <a:off x="685800" y="2762250"/>
              <a:ext cx="6858000" cy="9525"/>
            </a:xfrm>
            <a:custGeom>
              <a:avLst/>
              <a:gdLst/>
              <a:ahLst/>
              <a:cxnLst/>
              <a:rect l="l" t="t" r="r" b="b"/>
              <a:pathLst>
                <a:path w="6858000" h="9525">
                  <a:moveTo>
                    <a:pt x="0" y="0"/>
                  </a:moveTo>
                  <a:lnTo>
                    <a:pt x="6858000" y="0"/>
                  </a:lnTo>
                </a:path>
              </a:pathLst>
            </a:custGeom>
            <a:noFill/>
            <a:ln w="9525">
              <a:solidFill>
                <a:srgbClr val="C8CDD6"/>
              </a:solidFill>
            </a:ln>
          </p:spPr>
        </p:sp>
        <p:sp>
          <p:nvSpPr>
            <p:cNvPr id="22" name="TextBox 22"/>
            <p:cNvSpPr txBox="1"/>
            <p:nvPr/>
          </p:nvSpPr>
          <p:spPr>
            <a:xfrm>
              <a:off x="671512" y="2974181"/>
              <a:ext cx="3461754" cy="228600"/>
            </a:xfrm>
            <a:prstGeom prst="rect">
              <a:avLst/>
            </a:prstGeom>
            <a:noFill/>
            <a:ln>
              <a:noFill/>
            </a:ln>
          </p:spPr>
          <p:txBody>
            <a:bodyPr wrap="none" lIns="0" tIns="0" rIns="0" bIns="0" anchor="t" anchorCtr="0">
              <a:spAutoFit/>
            </a:bodyPr>
            <a:lstStyle/>
            <a:p>
              <a:pPr algn="l"/>
              <a:r>
                <a:rPr lang="en-US" sz="1125" b="1" dirty="0">
                  <a:solidFill>
                    <a:srgbClr val="111A31"/>
                  </a:solidFill>
                  <a:latin typeface="Arial"/>
                  <a:ea typeface="Microsoft YaHei"/>
                  <a:cs typeface="Arial"/>
                </a:rPr>
                <a:t>2 · What changed since the last meeting?</a:t>
              </a:r>
            </a:p>
          </p:txBody>
        </p:sp>
        <p:sp>
          <p:nvSpPr>
            <p:cNvPr id="23" name="TextBox 23"/>
            <p:cNvSpPr txBox="1"/>
            <p:nvPr/>
          </p:nvSpPr>
          <p:spPr>
            <a:xfrm>
              <a:off x="6457581" y="2990374"/>
              <a:ext cx="800838" cy="198120"/>
            </a:xfrm>
            <a:prstGeom prst="rect">
              <a:avLst/>
            </a:prstGeom>
            <a:noFill/>
            <a:ln>
              <a:noFill/>
            </a:ln>
          </p:spPr>
          <p:txBody>
            <a:bodyPr wrap="none" lIns="0" tIns="0" rIns="0" bIns="0" anchor="t" anchorCtr="0">
              <a:spAutoFit/>
            </a:bodyPr>
            <a:lstStyle/>
            <a:p>
              <a:pPr algn="ctr"/>
              <a:r>
                <a:rPr lang="en-US" sz="975" dirty="0">
                  <a:solidFill>
                    <a:srgbClr val="5E6675"/>
                  </a:solidFill>
                  <a:latin typeface="Arial"/>
                  <a:ea typeface="Microsoft YaHei"/>
                  <a:cs typeface="Arial"/>
                </a:rPr>
                <a:t>Email / CRM</a:t>
              </a:r>
            </a:p>
          </p:txBody>
        </p:sp>
        <p:sp>
          <p:nvSpPr>
            <p:cNvPr id="24" name="Line 24"/>
            <p:cNvSpPr/>
            <p:nvPr/>
          </p:nvSpPr>
          <p:spPr>
            <a:xfrm>
              <a:off x="685800" y="3286125"/>
              <a:ext cx="6858000" cy="9525"/>
            </a:xfrm>
            <a:custGeom>
              <a:avLst/>
              <a:gdLst/>
              <a:ahLst/>
              <a:cxnLst/>
              <a:rect l="l" t="t" r="r" b="b"/>
              <a:pathLst>
                <a:path w="6858000" h="9525">
                  <a:moveTo>
                    <a:pt x="0" y="0"/>
                  </a:moveTo>
                  <a:lnTo>
                    <a:pt x="6858000" y="0"/>
                  </a:lnTo>
                </a:path>
              </a:pathLst>
            </a:custGeom>
            <a:noFill/>
            <a:ln w="9525">
              <a:solidFill>
                <a:srgbClr val="C8CDD6"/>
              </a:solidFill>
            </a:ln>
          </p:spPr>
        </p:sp>
        <p:sp>
          <p:nvSpPr>
            <p:cNvPr id="25" name="TextBox 25"/>
            <p:cNvSpPr txBox="1"/>
            <p:nvPr/>
          </p:nvSpPr>
          <p:spPr>
            <a:xfrm>
              <a:off x="671512" y="3498056"/>
              <a:ext cx="3030450" cy="228600"/>
            </a:xfrm>
            <a:prstGeom prst="rect">
              <a:avLst/>
            </a:prstGeom>
            <a:noFill/>
            <a:ln>
              <a:noFill/>
            </a:ln>
          </p:spPr>
          <p:txBody>
            <a:bodyPr wrap="none" lIns="0" tIns="0" rIns="0" bIns="0" anchor="t" anchorCtr="0">
              <a:spAutoFit/>
            </a:bodyPr>
            <a:lstStyle/>
            <a:p>
              <a:pPr algn="l"/>
              <a:r>
                <a:rPr lang="en-US" sz="1125" b="1" dirty="0">
                  <a:solidFill>
                    <a:srgbClr val="111A31"/>
                  </a:solidFill>
                  <a:latin typeface="Arial"/>
                  <a:ea typeface="Microsoft YaHei"/>
                  <a:cs typeface="Arial"/>
                </a:rPr>
                <a:t>3 · Which issues remain unresolved?</a:t>
              </a:r>
            </a:p>
          </p:txBody>
        </p:sp>
        <p:sp>
          <p:nvSpPr>
            <p:cNvPr id="26" name="TextBox 26"/>
            <p:cNvSpPr txBox="1"/>
            <p:nvPr/>
          </p:nvSpPr>
          <p:spPr>
            <a:xfrm>
              <a:off x="6571500" y="3514249"/>
              <a:ext cx="573000" cy="198120"/>
            </a:xfrm>
            <a:prstGeom prst="rect">
              <a:avLst/>
            </a:prstGeom>
            <a:noFill/>
            <a:ln>
              <a:noFill/>
            </a:ln>
          </p:spPr>
          <p:txBody>
            <a:bodyPr wrap="none" lIns="0" tIns="0" rIns="0" bIns="0" anchor="t" anchorCtr="0">
              <a:spAutoFit/>
            </a:bodyPr>
            <a:lstStyle/>
            <a:p>
              <a:pPr algn="ctr"/>
              <a:r>
                <a:rPr lang="en-US" sz="975" dirty="0">
                  <a:solidFill>
                    <a:srgbClr val="5E6675"/>
                  </a:solidFill>
                  <a:latin typeface="Arial"/>
                  <a:ea typeface="Microsoft YaHei"/>
                  <a:cs typeface="Arial"/>
                </a:rPr>
                <a:t>Support</a:t>
              </a:r>
            </a:p>
          </p:txBody>
        </p:sp>
        <p:sp>
          <p:nvSpPr>
            <p:cNvPr id="27" name="Line 27"/>
            <p:cNvSpPr/>
            <p:nvPr/>
          </p:nvSpPr>
          <p:spPr>
            <a:xfrm>
              <a:off x="685800" y="3810000"/>
              <a:ext cx="6858000" cy="9525"/>
            </a:xfrm>
            <a:custGeom>
              <a:avLst/>
              <a:gdLst/>
              <a:ahLst/>
              <a:cxnLst/>
              <a:rect l="l" t="t" r="r" b="b"/>
              <a:pathLst>
                <a:path w="6858000" h="9525">
                  <a:moveTo>
                    <a:pt x="0" y="0"/>
                  </a:moveTo>
                  <a:lnTo>
                    <a:pt x="6858000" y="0"/>
                  </a:lnTo>
                </a:path>
              </a:pathLst>
            </a:custGeom>
            <a:noFill/>
            <a:ln w="9525">
              <a:solidFill>
                <a:srgbClr val="C8CDD6"/>
              </a:solidFill>
            </a:ln>
          </p:spPr>
        </p:sp>
        <p:sp>
          <p:nvSpPr>
            <p:cNvPr id="28" name="TextBox 28"/>
            <p:cNvSpPr txBox="1"/>
            <p:nvPr/>
          </p:nvSpPr>
          <p:spPr>
            <a:xfrm>
              <a:off x="671512" y="4021931"/>
              <a:ext cx="3030450" cy="228600"/>
            </a:xfrm>
            <a:prstGeom prst="rect">
              <a:avLst/>
            </a:prstGeom>
            <a:noFill/>
            <a:ln>
              <a:noFill/>
            </a:ln>
          </p:spPr>
          <p:txBody>
            <a:bodyPr wrap="none" lIns="0" tIns="0" rIns="0" bIns="0" anchor="t" anchorCtr="0">
              <a:spAutoFit/>
            </a:bodyPr>
            <a:lstStyle/>
            <a:p>
              <a:pPr algn="l"/>
              <a:r>
                <a:rPr lang="en-US" sz="1125" b="1" dirty="0">
                  <a:solidFill>
                    <a:srgbClr val="111A31"/>
                  </a:solidFill>
                  <a:latin typeface="Arial"/>
                  <a:ea typeface="Microsoft YaHei"/>
                  <a:cs typeface="Arial"/>
                </a:rPr>
                <a:t>4 · How has product usage changed?</a:t>
              </a:r>
            </a:p>
          </p:txBody>
        </p:sp>
        <p:sp>
          <p:nvSpPr>
            <p:cNvPr id="29" name="TextBox 29"/>
            <p:cNvSpPr txBox="1"/>
            <p:nvPr/>
          </p:nvSpPr>
          <p:spPr>
            <a:xfrm>
              <a:off x="6475381" y="4038124"/>
              <a:ext cx="765238" cy="198120"/>
            </a:xfrm>
            <a:prstGeom prst="rect">
              <a:avLst/>
            </a:prstGeom>
            <a:noFill/>
            <a:ln>
              <a:noFill/>
            </a:ln>
          </p:spPr>
          <p:txBody>
            <a:bodyPr wrap="none" lIns="0" tIns="0" rIns="0" bIns="0" anchor="t" anchorCtr="0">
              <a:spAutoFit/>
            </a:bodyPr>
            <a:lstStyle/>
            <a:p>
              <a:pPr algn="ctr"/>
              <a:r>
                <a:rPr lang="en-US" sz="975" dirty="0">
                  <a:solidFill>
                    <a:srgbClr val="5E6675"/>
                  </a:solidFill>
                  <a:latin typeface="Arial"/>
                  <a:ea typeface="Microsoft YaHei"/>
                  <a:cs typeface="Arial"/>
                </a:rPr>
                <a:t>CRM / docs</a:t>
              </a:r>
            </a:p>
          </p:txBody>
        </p:sp>
        <p:sp>
          <p:nvSpPr>
            <p:cNvPr id="30" name="Line 30"/>
            <p:cNvSpPr/>
            <p:nvPr/>
          </p:nvSpPr>
          <p:spPr>
            <a:xfrm>
              <a:off x="685800" y="4333875"/>
              <a:ext cx="6858000" cy="9525"/>
            </a:xfrm>
            <a:custGeom>
              <a:avLst/>
              <a:gdLst/>
              <a:ahLst/>
              <a:cxnLst/>
              <a:rect l="l" t="t" r="r" b="b"/>
              <a:pathLst>
                <a:path w="6858000" h="9525">
                  <a:moveTo>
                    <a:pt x="0" y="0"/>
                  </a:moveTo>
                  <a:lnTo>
                    <a:pt x="6858000" y="0"/>
                  </a:lnTo>
                </a:path>
              </a:pathLst>
            </a:custGeom>
            <a:noFill/>
            <a:ln w="9525">
              <a:solidFill>
                <a:srgbClr val="C8CDD6"/>
              </a:solidFill>
            </a:ln>
          </p:spPr>
        </p:sp>
        <p:sp>
          <p:nvSpPr>
            <p:cNvPr id="31" name="TextBox 31"/>
            <p:cNvSpPr txBox="1"/>
            <p:nvPr/>
          </p:nvSpPr>
          <p:spPr>
            <a:xfrm>
              <a:off x="671512" y="4545806"/>
              <a:ext cx="2875181" cy="228600"/>
            </a:xfrm>
            <a:prstGeom prst="rect">
              <a:avLst/>
            </a:prstGeom>
            <a:noFill/>
            <a:ln>
              <a:noFill/>
            </a:ln>
          </p:spPr>
          <p:txBody>
            <a:bodyPr wrap="none" lIns="0" tIns="0" rIns="0" bIns="0" anchor="t" anchorCtr="0">
              <a:spAutoFit/>
            </a:bodyPr>
            <a:lstStyle/>
            <a:p>
              <a:pPr algn="l"/>
              <a:r>
                <a:rPr lang="en-US" sz="1125" b="1" dirty="0">
                  <a:solidFill>
                    <a:srgbClr val="111A31"/>
                  </a:solidFill>
                  <a:latin typeface="Arial"/>
                  <a:ea typeface="Microsoft YaHei"/>
                  <a:cs typeface="Arial"/>
                </a:rPr>
                <a:t>5 · What may put renewal at risk?</a:t>
              </a:r>
            </a:p>
          </p:txBody>
        </p:sp>
        <p:sp>
          <p:nvSpPr>
            <p:cNvPr id="32" name="TextBox 32"/>
            <p:cNvSpPr txBox="1"/>
            <p:nvPr/>
          </p:nvSpPr>
          <p:spPr>
            <a:xfrm>
              <a:off x="6468261" y="4561999"/>
              <a:ext cx="779478" cy="198120"/>
            </a:xfrm>
            <a:prstGeom prst="rect">
              <a:avLst/>
            </a:prstGeom>
            <a:noFill/>
            <a:ln>
              <a:noFill/>
            </a:ln>
          </p:spPr>
          <p:txBody>
            <a:bodyPr wrap="none" lIns="0" tIns="0" rIns="0" bIns="0" anchor="t" anchorCtr="0">
              <a:spAutoFit/>
            </a:bodyPr>
            <a:lstStyle/>
            <a:p>
              <a:pPr algn="ctr"/>
              <a:r>
                <a:rPr lang="en-US" sz="975" dirty="0">
                  <a:solidFill>
                    <a:srgbClr val="5E6675"/>
                  </a:solidFill>
                  <a:latin typeface="Arial"/>
                  <a:ea typeface="Microsoft YaHei"/>
                  <a:cs typeface="Arial"/>
                </a:rPr>
                <a:t>All sources</a:t>
              </a:r>
            </a:p>
          </p:txBody>
        </p:sp>
        <p:sp>
          <p:nvSpPr>
            <p:cNvPr id="33" name="Line 33"/>
            <p:cNvSpPr/>
            <p:nvPr/>
          </p:nvSpPr>
          <p:spPr>
            <a:xfrm>
              <a:off x="685800" y="4857750"/>
              <a:ext cx="6858000" cy="9525"/>
            </a:xfrm>
            <a:custGeom>
              <a:avLst/>
              <a:gdLst/>
              <a:ahLst/>
              <a:cxnLst/>
              <a:rect l="l" t="t" r="r" b="b"/>
              <a:pathLst>
                <a:path w="6858000" h="9525">
                  <a:moveTo>
                    <a:pt x="0" y="0"/>
                  </a:moveTo>
                  <a:lnTo>
                    <a:pt x="6858000" y="0"/>
                  </a:lnTo>
                </a:path>
              </a:pathLst>
            </a:custGeom>
            <a:noFill/>
            <a:ln w="9525">
              <a:solidFill>
                <a:srgbClr val="C8CDD6"/>
              </a:solidFill>
            </a:ln>
          </p:spPr>
        </p:sp>
        <p:sp>
          <p:nvSpPr>
            <p:cNvPr id="34" name="TextBox 34"/>
            <p:cNvSpPr txBox="1"/>
            <p:nvPr/>
          </p:nvSpPr>
          <p:spPr>
            <a:xfrm>
              <a:off x="671512" y="5069681"/>
              <a:ext cx="3599771" cy="228600"/>
            </a:xfrm>
            <a:prstGeom prst="rect">
              <a:avLst/>
            </a:prstGeom>
            <a:noFill/>
            <a:ln>
              <a:noFill/>
            </a:ln>
          </p:spPr>
          <p:txBody>
            <a:bodyPr wrap="none" lIns="0" tIns="0" rIns="0" bIns="0" anchor="t" anchorCtr="0">
              <a:spAutoFit/>
            </a:bodyPr>
            <a:lstStyle/>
            <a:p>
              <a:pPr algn="l"/>
              <a:r>
                <a:rPr lang="en-US" sz="1125" b="1" dirty="0">
                  <a:solidFill>
                    <a:srgbClr val="111A31"/>
                  </a:solidFill>
                  <a:latin typeface="Arial"/>
                  <a:ea typeface="Microsoft YaHei"/>
                  <a:cs typeface="Arial"/>
                </a:rPr>
                <a:t>6 · What should the manager discuss next?</a:t>
              </a:r>
            </a:p>
          </p:txBody>
        </p:sp>
        <p:sp>
          <p:nvSpPr>
            <p:cNvPr id="35" name="TextBox 35"/>
            <p:cNvSpPr txBox="1"/>
            <p:nvPr/>
          </p:nvSpPr>
          <p:spPr>
            <a:xfrm>
              <a:off x="6432661" y="5085874"/>
              <a:ext cx="850678" cy="198120"/>
            </a:xfrm>
            <a:prstGeom prst="rect">
              <a:avLst/>
            </a:prstGeom>
            <a:noFill/>
            <a:ln>
              <a:noFill/>
            </a:ln>
          </p:spPr>
          <p:txBody>
            <a:bodyPr wrap="none" lIns="0" tIns="0" rIns="0" bIns="0" anchor="t" anchorCtr="0">
              <a:spAutoFit/>
            </a:bodyPr>
            <a:lstStyle/>
            <a:p>
              <a:pPr algn="ctr"/>
              <a:r>
                <a:rPr lang="en-US" sz="975" dirty="0">
                  <a:solidFill>
                    <a:srgbClr val="5E6675"/>
                  </a:solidFill>
                  <a:latin typeface="Arial"/>
                  <a:ea typeface="Microsoft YaHei"/>
                  <a:cs typeface="Arial"/>
                </a:rPr>
                <a:t>Synthesized</a:t>
              </a:r>
            </a:p>
          </p:txBody>
        </p:sp>
      </p:grpSp>
      <p:grpSp>
        <p:nvGrpSpPr>
          <p:cNvPr id="51" name="Group 51"/>
          <p:cNvGrpSpPr/>
          <p:nvPr/>
        </p:nvGrpSpPr>
        <p:grpSpPr>
          <a:xfrm>
            <a:off x="8001000" y="1885950"/>
            <a:ext cx="3695700" cy="3714750"/>
            <a:chOff x="8001000" y="1885950"/>
            <a:chExt cx="3695700" cy="3714750"/>
          </a:xfrm>
        </p:grpSpPr>
        <p:sp>
          <p:nvSpPr>
            <p:cNvPr id="37" name="Rectangle 37"/>
            <p:cNvSpPr/>
            <p:nvPr/>
          </p:nvSpPr>
          <p:spPr>
            <a:xfrm>
              <a:off x="8001000" y="1885950"/>
              <a:ext cx="3695700" cy="3714750"/>
            </a:xfrm>
            <a:prstGeom prst="rect">
              <a:avLst/>
            </a:prstGeom>
            <a:solidFill>
              <a:srgbClr val="0C142B"/>
            </a:solidFill>
            <a:ln>
              <a:noFill/>
            </a:ln>
          </p:spPr>
        </p:sp>
        <p:sp>
          <p:nvSpPr>
            <p:cNvPr id="38" name="TextBox 38"/>
            <p:cNvSpPr txBox="1"/>
            <p:nvPr/>
          </p:nvSpPr>
          <p:spPr>
            <a:xfrm>
              <a:off x="8277225" y="2128838"/>
              <a:ext cx="1623501"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NON-NEGOTIABLE TRUST LAYER</a:t>
              </a:r>
            </a:p>
          </p:txBody>
        </p:sp>
        <p:sp>
          <p:nvSpPr>
            <p:cNvPr id="39" name="TextBox 39"/>
            <p:cNvSpPr txBox="1"/>
            <p:nvPr/>
          </p:nvSpPr>
          <p:spPr>
            <a:xfrm>
              <a:off x="8260080" y="2535555"/>
              <a:ext cx="3273743" cy="426720"/>
            </a:xfrm>
            <a:prstGeom prst="rect">
              <a:avLst/>
            </a:prstGeom>
            <a:noFill/>
            <a:ln>
              <a:noFill/>
            </a:ln>
          </p:spPr>
          <p:txBody>
            <a:bodyPr wrap="none" lIns="0" tIns="0" rIns="0" bIns="0" anchor="t" anchorCtr="0">
              <a:spAutoFit/>
            </a:bodyPr>
            <a:lstStyle/>
            <a:p>
              <a:pPr algn="l"/>
              <a:r>
                <a:rPr lang="en-US" sz="2100" b="1" dirty="0">
                  <a:solidFill>
                    <a:srgbClr val="FFFFFF"/>
                  </a:solidFill>
                  <a:latin typeface="Georgia"/>
                  <a:ea typeface="SimSun"/>
                  <a:cs typeface="Georgia"/>
                </a:rPr>
                <a:t>Every key claim links</a:t>
              </a:r>
            </a:p>
          </p:txBody>
        </p:sp>
        <p:sp>
          <p:nvSpPr>
            <p:cNvPr id="40" name="TextBox 40"/>
            <p:cNvSpPr txBox="1"/>
            <p:nvPr/>
          </p:nvSpPr>
          <p:spPr>
            <a:xfrm>
              <a:off x="8260080" y="2878455"/>
              <a:ext cx="3096620" cy="426720"/>
            </a:xfrm>
            <a:prstGeom prst="rect">
              <a:avLst/>
            </a:prstGeom>
            <a:noFill/>
            <a:ln>
              <a:noFill/>
            </a:ln>
          </p:spPr>
          <p:txBody>
            <a:bodyPr wrap="none" lIns="0" tIns="0" rIns="0" bIns="0" anchor="t" anchorCtr="0">
              <a:spAutoFit/>
            </a:bodyPr>
            <a:lstStyle/>
            <a:p>
              <a:pPr algn="l"/>
              <a:r>
                <a:rPr lang="en-US" sz="2100" b="1" dirty="0">
                  <a:solidFill>
                    <a:srgbClr val="FFFFFF"/>
                  </a:solidFill>
                  <a:latin typeface="Georgia"/>
                  <a:ea typeface="SimSun"/>
                  <a:cs typeface="Georgia"/>
                </a:rPr>
                <a:t>back to its source.</a:t>
              </a:r>
            </a:p>
          </p:txBody>
        </p:sp>
        <p:sp>
          <p:nvSpPr>
            <p:cNvPr id="41" name="Rectangle 41"/>
            <p:cNvSpPr/>
            <p:nvPr/>
          </p:nvSpPr>
          <p:spPr>
            <a:xfrm>
              <a:off x="8286750" y="3505200"/>
              <a:ext cx="914400" cy="533400"/>
            </a:xfrm>
            <a:prstGeom prst="rect">
              <a:avLst/>
            </a:prstGeom>
            <a:solidFill>
              <a:srgbClr val="111A31"/>
            </a:solidFill>
            <a:ln w="9525">
              <a:solidFill>
                <a:srgbClr val="5E6675"/>
              </a:solidFill>
            </a:ln>
          </p:spPr>
        </p:sp>
        <p:sp>
          <p:nvSpPr>
            <p:cNvPr id="42" name="TextBox 42"/>
            <p:cNvSpPr txBox="1"/>
            <p:nvPr/>
          </p:nvSpPr>
          <p:spPr>
            <a:xfrm>
              <a:off x="8593263" y="3723799"/>
              <a:ext cx="301375"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CRM</a:t>
              </a:r>
            </a:p>
          </p:txBody>
        </p:sp>
        <p:sp>
          <p:nvSpPr>
            <p:cNvPr id="43" name="Rectangle 43"/>
            <p:cNvSpPr/>
            <p:nvPr/>
          </p:nvSpPr>
          <p:spPr>
            <a:xfrm>
              <a:off x="9315450" y="3505200"/>
              <a:ext cx="914400" cy="533400"/>
            </a:xfrm>
            <a:prstGeom prst="rect">
              <a:avLst/>
            </a:prstGeom>
            <a:solidFill>
              <a:srgbClr val="111A31"/>
            </a:solidFill>
            <a:ln w="9525">
              <a:solidFill>
                <a:srgbClr val="5E6675"/>
              </a:solidFill>
            </a:ln>
          </p:spPr>
        </p:sp>
        <p:sp>
          <p:nvSpPr>
            <p:cNvPr id="44" name="TextBox 44"/>
            <p:cNvSpPr txBox="1"/>
            <p:nvPr/>
          </p:nvSpPr>
          <p:spPr>
            <a:xfrm>
              <a:off x="9577107" y="3723799"/>
              <a:ext cx="391086"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Email</a:t>
              </a:r>
            </a:p>
          </p:txBody>
        </p:sp>
        <p:sp>
          <p:nvSpPr>
            <p:cNvPr id="45" name="Rectangle 45"/>
            <p:cNvSpPr/>
            <p:nvPr/>
          </p:nvSpPr>
          <p:spPr>
            <a:xfrm>
              <a:off x="10344150" y="3505200"/>
              <a:ext cx="1066800" cy="533400"/>
            </a:xfrm>
            <a:prstGeom prst="rect">
              <a:avLst/>
            </a:prstGeom>
            <a:solidFill>
              <a:srgbClr val="111A31"/>
            </a:solidFill>
            <a:ln w="9525">
              <a:solidFill>
                <a:srgbClr val="5E6675"/>
              </a:solidFill>
            </a:ln>
          </p:spPr>
        </p:sp>
        <p:sp>
          <p:nvSpPr>
            <p:cNvPr id="46" name="TextBox 46"/>
            <p:cNvSpPr txBox="1"/>
            <p:nvPr/>
          </p:nvSpPr>
          <p:spPr>
            <a:xfrm>
              <a:off x="10577344" y="3723799"/>
              <a:ext cx="600412"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Support</a:t>
              </a:r>
            </a:p>
          </p:txBody>
        </p:sp>
        <p:sp>
          <p:nvSpPr>
            <p:cNvPr id="47" name="TextBox 47"/>
            <p:cNvSpPr txBox="1"/>
            <p:nvPr/>
          </p:nvSpPr>
          <p:spPr>
            <a:xfrm>
              <a:off x="8273415" y="4420552"/>
              <a:ext cx="2242614"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Trust is part of the product,</a:t>
              </a:r>
            </a:p>
          </p:txBody>
        </p:sp>
        <p:sp>
          <p:nvSpPr>
            <p:cNvPr id="48" name="TextBox 48"/>
            <p:cNvSpPr txBox="1"/>
            <p:nvPr/>
          </p:nvSpPr>
          <p:spPr>
            <a:xfrm>
              <a:off x="8273415" y="4649152"/>
              <a:ext cx="2311622"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not a post-launch refinement.</a:t>
              </a:r>
            </a:p>
          </p:txBody>
        </p:sp>
        <p:sp>
          <p:nvSpPr>
            <p:cNvPr id="49" name="Rectangle 49"/>
            <p:cNvSpPr/>
            <p:nvPr/>
          </p:nvSpPr>
          <p:spPr>
            <a:xfrm>
              <a:off x="8286750" y="5010150"/>
              <a:ext cx="3124200" cy="400050"/>
            </a:xfrm>
            <a:prstGeom prst="rect">
              <a:avLst/>
            </a:prstGeom>
            <a:solidFill>
              <a:srgbClr val="D49B18"/>
            </a:solidFill>
            <a:ln>
              <a:noFill/>
            </a:ln>
          </p:spPr>
        </p:sp>
        <p:sp>
          <p:nvSpPr>
            <p:cNvPr id="50" name="TextBox 50"/>
            <p:cNvSpPr txBox="1"/>
            <p:nvPr/>
          </p:nvSpPr>
          <p:spPr>
            <a:xfrm>
              <a:off x="8498653" y="5170170"/>
              <a:ext cx="2700395" cy="182880"/>
            </a:xfrm>
            <a:prstGeom prst="rect">
              <a:avLst/>
            </a:prstGeom>
            <a:noFill/>
            <a:ln>
              <a:noFill/>
            </a:ln>
          </p:spPr>
          <p:txBody>
            <a:bodyPr wrap="none" lIns="0" tIns="0" rIns="0" bIns="0" anchor="t" anchorCtr="0">
              <a:spAutoFit/>
            </a:bodyPr>
            <a:lstStyle/>
            <a:p>
              <a:pPr algn="ctr"/>
              <a:r>
                <a:rPr lang="en-US" sz="900" b="1" dirty="0">
                  <a:solidFill>
                    <a:srgbClr val="0C142B"/>
                  </a:solidFill>
                  <a:latin typeface="Arial"/>
                  <a:ea typeface="Microsoft YaHei"/>
                  <a:cs typeface="Arial"/>
                </a:rPr>
                <a:t>ACTIVATION: FIRST TRUSTED BRIEF ≤ 10 MIN</a:t>
              </a:r>
            </a:p>
          </p:txBody>
        </p:sp>
      </p:grpSp>
      <p:grpSp>
        <p:nvGrpSpPr>
          <p:cNvPr id="55" name="Group 55"/>
          <p:cNvGrpSpPr/>
          <p:nvPr/>
        </p:nvGrpSpPr>
        <p:grpSpPr>
          <a:xfrm>
            <a:off x="486728" y="6343650"/>
            <a:ext cx="11218544" cy="209550"/>
            <a:chOff x="486728" y="6343650"/>
            <a:chExt cx="11218544" cy="209550"/>
          </a:xfrm>
        </p:grpSpPr>
        <p:sp>
          <p:nvSpPr>
            <p:cNvPr id="52" name="Rectangle 52"/>
            <p:cNvSpPr/>
            <p:nvPr/>
          </p:nvSpPr>
          <p:spPr>
            <a:xfrm>
              <a:off x="495300" y="6343650"/>
              <a:ext cx="11201400" cy="209550"/>
            </a:xfrm>
            <a:prstGeom prst="rect">
              <a:avLst/>
            </a:prstGeom>
            <a:noFill/>
            <a:ln>
              <a:noFill/>
            </a:ln>
          </p:spPr>
        </p:sp>
        <p:sp>
          <p:nvSpPr>
            <p:cNvPr id="53" name="TextBox 53"/>
            <p:cNvSpPr txBox="1"/>
            <p:nvPr/>
          </p:nvSpPr>
          <p:spPr>
            <a:xfrm>
              <a:off x="486728" y="6413659"/>
              <a:ext cx="3176754" cy="137160"/>
            </a:xfrm>
            <a:prstGeom prst="rect">
              <a:avLst/>
            </a:prstGeom>
            <a:noFill/>
            <a:ln>
              <a:noFill/>
            </a:ln>
          </p:spPr>
          <p:txBody>
            <a:bodyPr wrap="none" lIns="0" tIns="0" rIns="0" bIns="0" anchor="t" anchorCtr="0">
              <a:spAutoFit/>
            </a:bodyPr>
            <a:lstStyle/>
            <a:p>
              <a:pPr algn="l"/>
              <a:r>
                <a:rPr lang="en-US" sz="675" dirty="0">
                  <a:solidFill>
                    <a:srgbClr val="5E6675"/>
                  </a:solidFill>
                  <a:latin typeface="Arial"/>
                  <a:ea typeface="Microsoft YaHei"/>
                  <a:cs typeface="Arial"/>
                </a:rPr>
                <a:t>Pilot source categories: CRM · business email · customer support</a:t>
              </a:r>
            </a:p>
          </p:txBody>
        </p:sp>
        <p:sp>
          <p:nvSpPr>
            <p:cNvPr id="54" name="TextBox 54"/>
            <p:cNvSpPr txBox="1"/>
            <p:nvPr/>
          </p:nvSpPr>
          <p:spPr>
            <a:xfrm>
              <a:off x="9765744" y="6413659"/>
              <a:ext cx="1939528" cy="137160"/>
            </a:xfrm>
            <a:prstGeom prst="rect">
              <a:avLst/>
            </a:prstGeom>
            <a:noFill/>
            <a:ln>
              <a:noFill/>
            </a:ln>
          </p:spPr>
          <p:txBody>
            <a:bodyPr wrap="none" lIns="0" tIns="0" rIns="0" bIns="0" anchor="t" anchorCtr="0">
              <a:spAutoFit/>
            </a:bodyPr>
            <a:lstStyle/>
            <a:p>
              <a:pPr algn="r"/>
              <a:r>
                <a:rPr lang="en-US" sz="675" dirty="0">
                  <a:solidFill>
                    <a:srgbClr val="5E6675"/>
                  </a:solidFill>
                  <a:latin typeface="Arial"/>
                  <a:ea typeface="Microsoft YaHei"/>
                  <a:cs typeface="Arial"/>
                </a:rPr>
                <a:t>AVENLO BRIEF · PILOT PROPOSAL · 06 / 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400"/>
                                        <p:tgtEl>
                                          <p:spTgt spid="14"/>
                                        </p:tgtEl>
                                      </p:cBhvr>
                                    </p:animEffect>
                                  </p:childTnLst>
                                </p:cTn>
                              </p:par>
                            </p:childTnLst>
                          </p:cTn>
                        </p:par>
                        <p:par>
                          <p:cTn id="8" fill="hold">
                            <p:stCondLst>
                              <p:cond delay="900"/>
                            </p:stCondLst>
                            <p:childTnLst>
                              <p:par>
                                <p:cTn id="9" presetID="21"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heel(4)">
                                      <p:cBhvr>
                                        <p:cTn id="11" dur="400"/>
                                        <p:tgtEl>
                                          <p:spTgt spid="36"/>
                                        </p:tgtEl>
                                      </p:cBhvr>
                                    </p:animEffect>
                                  </p:childTnLst>
                                </p:cTn>
                              </p:par>
                            </p:childTnLst>
                          </p:cTn>
                        </p:par>
                        <p:par>
                          <p:cTn id="12" fill="hold">
                            <p:stCondLst>
                              <p:cond delay="1800"/>
                            </p:stCondLst>
                            <p:childTnLst>
                              <p:par>
                                <p:cTn id="13" presetID="22" presetClass="entr" presetSubtype="1"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left)">
                                      <p:cBhvr>
                                        <p:cTn id="15" dur="4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6" grpId="0"/>
      <p:bldP spid="5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FFFFF">
                <a:alpha val="96000"/>
              </a:srgbClr>
            </a:solidFill>
            <a:ln>
              <a:noFill/>
            </a:ln>
          </p:spPr>
        </p:sp>
      </p:grpSp>
      <p:grpSp>
        <p:nvGrpSpPr>
          <p:cNvPr id="10" name="Group 10"/>
          <p:cNvGrpSpPr/>
          <p:nvPr/>
        </p:nvGrpSpPr>
        <p:grpSpPr>
          <a:xfrm>
            <a:off x="485775" y="333375"/>
            <a:ext cx="11220450" cy="361950"/>
            <a:chOff x="485775" y="333375"/>
            <a:chExt cx="11220450" cy="361950"/>
          </a:xfrm>
        </p:grpSpPr>
        <p:sp>
          <p:nvSpPr>
            <p:cNvPr id="6" name="Rectangle 6"/>
            <p:cNvSpPr/>
            <p:nvPr/>
          </p:nvSpPr>
          <p:spPr>
            <a:xfrm>
              <a:off x="495300" y="333375"/>
              <a:ext cx="11201400" cy="361950"/>
            </a:xfrm>
            <a:prstGeom prst="rect">
              <a:avLst/>
            </a:prstGeom>
            <a:noFill/>
            <a:ln>
              <a:noFill/>
            </a:ln>
          </p:spPr>
        </p:sp>
        <p:sp>
          <p:nvSpPr>
            <p:cNvPr id="7" name="Line 7"/>
            <p:cNvSpPr/>
            <p:nvPr/>
          </p:nvSpPr>
          <p:spPr>
            <a:xfrm>
              <a:off x="495300" y="333375"/>
              <a:ext cx="11201400" cy="9525"/>
            </a:xfrm>
            <a:custGeom>
              <a:avLst/>
              <a:gdLst/>
              <a:ahLst/>
              <a:cxnLst/>
              <a:rect l="l" t="t" r="r" b="b"/>
              <a:pathLst>
                <a:path w="11201400" h="9525">
                  <a:moveTo>
                    <a:pt x="0" y="0"/>
                  </a:moveTo>
                  <a:lnTo>
                    <a:pt x="11201400" y="0"/>
                  </a:lnTo>
                </a:path>
              </a:pathLst>
            </a:custGeom>
            <a:noFill/>
            <a:ln w="9525">
              <a:solidFill>
                <a:srgbClr val="C8CDD6"/>
              </a:solidFill>
            </a:ln>
          </p:spPr>
        </p:sp>
        <p:sp>
          <p:nvSpPr>
            <p:cNvPr id="8" name="TextBox 8"/>
            <p:cNvSpPr txBox="1"/>
            <p:nvPr/>
          </p:nvSpPr>
          <p:spPr>
            <a:xfrm>
              <a:off x="485775" y="471488"/>
              <a:ext cx="1882283" cy="152400"/>
            </a:xfrm>
            <a:prstGeom prst="rect">
              <a:avLst/>
            </a:prstGeom>
            <a:noFill/>
            <a:ln>
              <a:noFill/>
            </a:ln>
          </p:spPr>
          <p:txBody>
            <a:bodyPr wrap="none" lIns="0" tIns="0" rIns="0" bIns="0" anchor="t" anchorCtr="0">
              <a:spAutoFit/>
            </a:bodyPr>
            <a:lstStyle/>
            <a:p>
              <a:pPr algn="l"/>
              <a:r>
                <a:rPr lang="en-US" sz="750" b="1" dirty="0">
                  <a:solidFill>
                    <a:srgbClr val="5E6675"/>
                  </a:solidFill>
                  <a:latin typeface="Arial"/>
                  <a:ea typeface="Microsoft YaHei"/>
                  <a:cs typeface="Arial"/>
                </a:rPr>
                <a:t>SLIDE 07 · GO-TO-MARKET MOTION</a:t>
              </a:r>
            </a:p>
          </p:txBody>
        </p:sp>
        <p:sp>
          <p:nvSpPr>
            <p:cNvPr id="9" name="TextBox 9"/>
            <p:cNvSpPr txBox="1"/>
            <p:nvPr/>
          </p:nvSpPr>
          <p:spPr>
            <a:xfrm>
              <a:off x="10583037" y="471488"/>
              <a:ext cx="1123188" cy="152400"/>
            </a:xfrm>
            <a:prstGeom prst="rect">
              <a:avLst/>
            </a:prstGeom>
            <a:noFill/>
            <a:ln>
              <a:noFill/>
            </a:ln>
          </p:spPr>
          <p:txBody>
            <a:bodyPr wrap="none" lIns="0" tIns="0" rIns="0" bIns="0" anchor="t" anchorCtr="0">
              <a:spAutoFit/>
            </a:bodyPr>
            <a:lstStyle/>
            <a:p>
              <a:pPr algn="r"/>
              <a:r>
                <a:rPr lang="en-US" sz="750" b="1" dirty="0">
                  <a:solidFill>
                    <a:srgbClr val="D49B18"/>
                  </a:solidFill>
                  <a:latin typeface="Arial"/>
                  <a:ea typeface="Microsoft YaHei"/>
                  <a:cs typeface="Arial"/>
                </a:rPr>
                <a:t>CHANNELS · MESSAGE</a:t>
              </a:r>
            </a:p>
          </p:txBody>
        </p:sp>
      </p:grpSp>
      <p:grpSp>
        <p:nvGrpSpPr>
          <p:cNvPr id="14" name="Group 14"/>
          <p:cNvGrpSpPr/>
          <p:nvPr/>
        </p:nvGrpSpPr>
        <p:grpSpPr>
          <a:xfrm>
            <a:off x="361950" y="781050"/>
            <a:ext cx="11334750" cy="914400"/>
            <a:chOff x="361950" y="781050"/>
            <a:chExt cx="11334750" cy="914400"/>
          </a:xfrm>
        </p:grpSpPr>
        <p:sp>
          <p:nvSpPr>
            <p:cNvPr id="11" name="Rectangle 11"/>
            <p:cNvSpPr/>
            <p:nvPr/>
          </p:nvSpPr>
          <p:spPr>
            <a:xfrm>
              <a:off x="361950" y="781050"/>
              <a:ext cx="11334750" cy="914400"/>
            </a:xfrm>
            <a:prstGeom prst="rect">
              <a:avLst/>
            </a:prstGeom>
            <a:noFill/>
            <a:ln>
              <a:noFill/>
            </a:ln>
          </p:spPr>
        </p:sp>
        <p:sp>
          <p:nvSpPr>
            <p:cNvPr id="12" name="TextBox 12"/>
            <p:cNvSpPr txBox="1"/>
            <p:nvPr/>
          </p:nvSpPr>
          <p:spPr>
            <a:xfrm>
              <a:off x="469582" y="933926"/>
              <a:ext cx="10376851" cy="411480"/>
            </a:xfrm>
            <a:prstGeom prst="rect">
              <a:avLst/>
            </a:prstGeom>
            <a:noFill/>
            <a:ln>
              <a:noFill/>
            </a:ln>
          </p:spPr>
          <p:txBody>
            <a:bodyPr wrap="none" lIns="0" tIns="0" rIns="0" bIns="0" anchor="t" anchorCtr="0">
              <a:spAutoFit/>
            </a:bodyPr>
            <a:lstStyle/>
            <a:p>
              <a:pPr algn="l"/>
              <a:r>
                <a:rPr lang="en-US" sz="2025" b="1" dirty="0">
                  <a:solidFill>
                    <a:srgbClr val="111A31"/>
                  </a:solidFill>
                  <a:latin typeface="Georgia"/>
                  <a:ea typeface="SimSun"/>
                  <a:cs typeface="Georgia"/>
                </a:rPr>
                <a:t>Recruit 15 design partners through three channels and one message.</a:t>
              </a:r>
            </a:p>
          </p:txBody>
        </p:sp>
        <p:sp>
          <p:nvSpPr>
            <p:cNvPr id="13" name="TextBox 13"/>
            <p:cNvSpPr txBox="1"/>
            <p:nvPr/>
          </p:nvSpPr>
          <p:spPr>
            <a:xfrm>
              <a:off x="481965" y="1343978"/>
              <a:ext cx="4887944" cy="213360"/>
            </a:xfrm>
            <a:prstGeom prst="rect">
              <a:avLst/>
            </a:prstGeom>
            <a:noFill/>
            <a:ln>
              <a:noFill/>
            </a:ln>
          </p:spPr>
          <p:txBody>
            <a:bodyPr wrap="none" lIns="0" tIns="0" rIns="0" bIns="0" anchor="t" anchorCtr="0">
              <a:spAutoFit/>
            </a:bodyPr>
            <a:lstStyle/>
            <a:p>
              <a:pPr algn="l"/>
              <a:r>
                <a:rPr lang="en-US" sz="1050" dirty="0">
                  <a:solidFill>
                    <a:srgbClr val="5E6675"/>
                  </a:solidFill>
                  <a:latin typeface="Arial"/>
                  <a:ea typeface="Microsoft YaHei"/>
                  <a:cs typeface="Arial"/>
                </a:rPr>
                <a:t>The pilot is a learning program, not a scale acquisition campaign.</a:t>
              </a:r>
            </a:p>
          </p:txBody>
        </p:sp>
      </p:grpSp>
      <p:grpSp>
        <p:nvGrpSpPr>
          <p:cNvPr id="34" name="Group 34"/>
          <p:cNvGrpSpPr/>
          <p:nvPr/>
        </p:nvGrpSpPr>
        <p:grpSpPr>
          <a:xfrm>
            <a:off x="495300" y="1885950"/>
            <a:ext cx="11201400" cy="2714625"/>
            <a:chOff x="495300" y="1885950"/>
            <a:chExt cx="11201400" cy="2714625"/>
          </a:xfrm>
        </p:grpSpPr>
        <p:sp>
          <p:nvSpPr>
            <p:cNvPr id="15" name="Rectangle 15"/>
            <p:cNvSpPr/>
            <p:nvPr/>
          </p:nvSpPr>
          <p:spPr>
            <a:xfrm>
              <a:off x="495300" y="1885950"/>
              <a:ext cx="11201400" cy="2714625"/>
            </a:xfrm>
            <a:prstGeom prst="rect">
              <a:avLst/>
            </a:prstGeom>
            <a:solidFill>
              <a:srgbClr val="FFFFFF"/>
            </a:solidFill>
            <a:ln w="9525">
              <a:solidFill>
                <a:srgbClr val="C8CDD6"/>
              </a:solidFill>
            </a:ln>
          </p:spPr>
        </p:sp>
        <p:sp>
          <p:nvSpPr>
            <p:cNvPr id="16" name="Rectangle 16"/>
            <p:cNvSpPr/>
            <p:nvPr/>
          </p:nvSpPr>
          <p:spPr>
            <a:xfrm>
              <a:off x="685800" y="2133600"/>
              <a:ext cx="3333750" cy="2143125"/>
            </a:xfrm>
            <a:prstGeom prst="rect">
              <a:avLst/>
            </a:prstGeom>
            <a:solidFill>
              <a:srgbClr val="F3F4F6"/>
            </a:solidFill>
            <a:ln>
              <a:noFill/>
            </a:ln>
          </p:spPr>
        </p:sp>
        <p:sp>
          <p:nvSpPr>
            <p:cNvPr id="17" name="TextBox 17"/>
            <p:cNvSpPr txBox="1"/>
            <p:nvPr/>
          </p:nvSpPr>
          <p:spPr>
            <a:xfrm>
              <a:off x="885825" y="2338388"/>
              <a:ext cx="1376220"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CHANNEL 01 · WARM TRUST</a:t>
              </a:r>
            </a:p>
          </p:txBody>
        </p:sp>
        <p:sp>
          <p:nvSpPr>
            <p:cNvPr id="18" name="TextBox 18"/>
            <p:cNvSpPr txBox="1"/>
            <p:nvPr/>
          </p:nvSpPr>
          <p:spPr>
            <a:xfrm>
              <a:off x="869632" y="2619851"/>
              <a:ext cx="3063661" cy="411480"/>
            </a:xfrm>
            <a:prstGeom prst="rect">
              <a:avLst/>
            </a:prstGeom>
            <a:noFill/>
            <a:ln>
              <a:noFill/>
            </a:ln>
          </p:spPr>
          <p:txBody>
            <a:bodyPr wrap="none" lIns="0" tIns="0" rIns="0" bIns="0" anchor="t" anchorCtr="0">
              <a:spAutoFit/>
            </a:bodyPr>
            <a:lstStyle/>
            <a:p>
              <a:pPr algn="l"/>
              <a:r>
                <a:rPr lang="en-US" sz="2025" b="1" dirty="0">
                  <a:solidFill>
                    <a:srgbClr val="111A31"/>
                  </a:solidFill>
                  <a:latin typeface="Georgia"/>
                  <a:ea typeface="SimSun"/>
                  <a:cs typeface="Georgia"/>
                </a:rPr>
                <a:t>5 partner referrals</a:t>
              </a:r>
            </a:p>
          </p:txBody>
        </p:sp>
        <p:sp>
          <p:nvSpPr>
            <p:cNvPr id="19" name="TextBox 19"/>
            <p:cNvSpPr txBox="1"/>
            <p:nvPr/>
          </p:nvSpPr>
          <p:spPr>
            <a:xfrm>
              <a:off x="882015" y="3125152"/>
              <a:ext cx="2487978" cy="213360"/>
            </a:xfrm>
            <a:prstGeom prst="rect">
              <a:avLst/>
            </a:prstGeom>
            <a:noFill/>
            <a:ln>
              <a:noFill/>
            </a:ln>
          </p:spPr>
          <p:txBody>
            <a:bodyPr wrap="none" lIns="0" tIns="0" rIns="0" bIns="0" anchor="t" anchorCtr="0">
              <a:spAutoFit/>
            </a:bodyPr>
            <a:lstStyle/>
            <a:p>
              <a:pPr algn="l"/>
              <a:r>
                <a:rPr lang="en-US" sz="1050" dirty="0">
                  <a:solidFill>
                    <a:srgbClr val="5E6675"/>
                  </a:solidFill>
                  <a:latin typeface="Arial"/>
                  <a:ea typeface="Microsoft YaHei"/>
                  <a:cs typeface="Arial"/>
                </a:rPr>
                <a:t>Fastest route to qualified teams</a:t>
              </a:r>
            </a:p>
          </p:txBody>
        </p:sp>
        <p:sp>
          <p:nvSpPr>
            <p:cNvPr id="20" name="TextBox 20"/>
            <p:cNvSpPr txBox="1"/>
            <p:nvPr/>
          </p:nvSpPr>
          <p:spPr>
            <a:xfrm>
              <a:off x="882015" y="3344228"/>
              <a:ext cx="2771680" cy="213360"/>
            </a:xfrm>
            <a:prstGeom prst="rect">
              <a:avLst/>
            </a:prstGeom>
            <a:noFill/>
            <a:ln>
              <a:noFill/>
            </a:ln>
          </p:spPr>
          <p:txBody>
            <a:bodyPr wrap="none" lIns="0" tIns="0" rIns="0" bIns="0" anchor="t" anchorCtr="0">
              <a:spAutoFit/>
            </a:bodyPr>
            <a:lstStyle/>
            <a:p>
              <a:pPr algn="l"/>
              <a:r>
                <a:rPr lang="en-US" sz="1050" dirty="0">
                  <a:solidFill>
                    <a:srgbClr val="5E6675"/>
                  </a:solidFill>
                  <a:latin typeface="Arial"/>
                  <a:ea typeface="Microsoft YaHei"/>
                  <a:cs typeface="Arial"/>
                </a:rPr>
                <a:t>and candid implementation feedback.</a:t>
              </a:r>
            </a:p>
          </p:txBody>
        </p:sp>
        <p:sp>
          <p:nvSpPr>
            <p:cNvPr id="21" name="TextBox 21"/>
            <p:cNvSpPr txBox="1"/>
            <p:nvPr/>
          </p:nvSpPr>
          <p:spPr>
            <a:xfrm>
              <a:off x="883920" y="3836670"/>
              <a:ext cx="1962002" cy="182880"/>
            </a:xfrm>
            <a:prstGeom prst="rect">
              <a:avLst/>
            </a:prstGeom>
            <a:noFill/>
            <a:ln>
              <a:noFill/>
            </a:ln>
          </p:spPr>
          <p:txBody>
            <a:bodyPr wrap="none" lIns="0" tIns="0" rIns="0" bIns="0" anchor="t" anchorCtr="0">
              <a:spAutoFit/>
            </a:bodyPr>
            <a:lstStyle/>
            <a:p>
              <a:pPr algn="l"/>
              <a:r>
                <a:rPr lang="en-US" sz="900" b="1" dirty="0">
                  <a:solidFill>
                    <a:srgbClr val="34715B"/>
                  </a:solidFill>
                  <a:latin typeface="Arial"/>
                  <a:ea typeface="Microsoft YaHei"/>
                  <a:cs typeface="Arial"/>
                </a:rPr>
                <a:t>ROLE: EARLY DESIGN PARTNERS</a:t>
              </a:r>
            </a:p>
          </p:txBody>
        </p:sp>
        <p:sp>
          <p:nvSpPr>
            <p:cNvPr id="22" name="Rectangle 22"/>
            <p:cNvSpPr/>
            <p:nvPr/>
          </p:nvSpPr>
          <p:spPr>
            <a:xfrm>
              <a:off x="4429125" y="2133600"/>
              <a:ext cx="3333750" cy="2143125"/>
            </a:xfrm>
            <a:prstGeom prst="rect">
              <a:avLst/>
            </a:prstGeom>
            <a:solidFill>
              <a:srgbClr val="0C142B"/>
            </a:solidFill>
            <a:ln>
              <a:noFill/>
            </a:ln>
          </p:spPr>
        </p:sp>
        <p:sp>
          <p:nvSpPr>
            <p:cNvPr id="23" name="TextBox 23"/>
            <p:cNvSpPr txBox="1"/>
            <p:nvPr/>
          </p:nvSpPr>
          <p:spPr>
            <a:xfrm>
              <a:off x="4629150" y="2338388"/>
              <a:ext cx="1364718"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CHANNEL 02 · COMMUNITY</a:t>
              </a:r>
            </a:p>
          </p:txBody>
        </p:sp>
        <p:sp>
          <p:nvSpPr>
            <p:cNvPr id="24" name="TextBox 24"/>
            <p:cNvSpPr txBox="1"/>
            <p:nvPr/>
          </p:nvSpPr>
          <p:spPr>
            <a:xfrm>
              <a:off x="4612958" y="2619851"/>
              <a:ext cx="3203404" cy="411480"/>
            </a:xfrm>
            <a:prstGeom prst="rect">
              <a:avLst/>
            </a:prstGeom>
            <a:noFill/>
            <a:ln>
              <a:noFill/>
            </a:ln>
          </p:spPr>
          <p:txBody>
            <a:bodyPr wrap="none" lIns="0" tIns="0" rIns="0" bIns="0" anchor="t" anchorCtr="0">
              <a:spAutoFit/>
            </a:bodyPr>
            <a:lstStyle/>
            <a:p>
              <a:pPr algn="l"/>
              <a:r>
                <a:rPr lang="en-US" sz="2025" b="1" dirty="0">
                  <a:solidFill>
                    <a:srgbClr val="FFFFFF"/>
                  </a:solidFill>
                  <a:latin typeface="Georgia"/>
                  <a:ea typeface="SimSun"/>
                  <a:cs typeface="Georgia"/>
                </a:rPr>
                <a:t>5 CS community leads</a:t>
              </a:r>
            </a:p>
          </p:txBody>
        </p:sp>
        <p:sp>
          <p:nvSpPr>
            <p:cNvPr id="25" name="TextBox 25"/>
            <p:cNvSpPr txBox="1"/>
            <p:nvPr/>
          </p:nvSpPr>
          <p:spPr>
            <a:xfrm>
              <a:off x="4625340" y="3125152"/>
              <a:ext cx="2595324"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Communities, events, and partner</a:t>
              </a:r>
            </a:p>
          </p:txBody>
        </p:sp>
        <p:sp>
          <p:nvSpPr>
            <p:cNvPr id="26" name="TextBox 26"/>
            <p:cNvSpPr txBox="1"/>
            <p:nvPr/>
          </p:nvSpPr>
          <p:spPr>
            <a:xfrm>
              <a:off x="4625340" y="3344228"/>
              <a:ext cx="2794683"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webinars create problem awareness.</a:t>
              </a:r>
            </a:p>
          </p:txBody>
        </p:sp>
        <p:sp>
          <p:nvSpPr>
            <p:cNvPr id="27" name="TextBox 27"/>
            <p:cNvSpPr txBox="1"/>
            <p:nvPr/>
          </p:nvSpPr>
          <p:spPr>
            <a:xfrm>
              <a:off x="4627245" y="3836670"/>
              <a:ext cx="1789481" cy="182880"/>
            </a:xfrm>
            <a:prstGeom prst="rect">
              <a:avLst/>
            </a:prstGeom>
            <a:noFill/>
            <a:ln>
              <a:noFill/>
            </a:ln>
          </p:spPr>
          <p:txBody>
            <a:bodyPr wrap="none" lIns="0" tIns="0" rIns="0" bIns="0" anchor="t" anchorCtr="0">
              <a:spAutoFit/>
            </a:bodyPr>
            <a:lstStyle/>
            <a:p>
              <a:pPr algn="l"/>
              <a:r>
                <a:rPr lang="en-US" sz="900" b="1" dirty="0">
                  <a:solidFill>
                    <a:srgbClr val="D49B18"/>
                  </a:solidFill>
                  <a:latin typeface="Arial"/>
                  <a:ea typeface="Microsoft YaHei"/>
                  <a:cs typeface="Arial"/>
                </a:rPr>
                <a:t>ROLE: MESSAGE VALIDATION</a:t>
              </a:r>
            </a:p>
          </p:txBody>
        </p:sp>
        <p:sp>
          <p:nvSpPr>
            <p:cNvPr id="28" name="Rectangle 28"/>
            <p:cNvSpPr/>
            <p:nvPr/>
          </p:nvSpPr>
          <p:spPr>
            <a:xfrm>
              <a:off x="8172450" y="2133600"/>
              <a:ext cx="3333750" cy="2143125"/>
            </a:xfrm>
            <a:prstGeom prst="rect">
              <a:avLst/>
            </a:prstGeom>
            <a:solidFill>
              <a:srgbClr val="FFFFFF"/>
            </a:solidFill>
            <a:ln w="9525">
              <a:solidFill>
                <a:srgbClr val="C8CDD6"/>
              </a:solidFill>
            </a:ln>
          </p:spPr>
        </p:sp>
        <p:sp>
          <p:nvSpPr>
            <p:cNvPr id="29" name="TextBox 29"/>
            <p:cNvSpPr txBox="1"/>
            <p:nvPr/>
          </p:nvSpPr>
          <p:spPr>
            <a:xfrm>
              <a:off x="8372475" y="2338388"/>
              <a:ext cx="2020300"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CHANNEL 03 · CONTROLLED OUTBOUND</a:t>
              </a:r>
            </a:p>
          </p:txBody>
        </p:sp>
        <p:sp>
          <p:nvSpPr>
            <p:cNvPr id="30" name="TextBox 30"/>
            <p:cNvSpPr txBox="1"/>
            <p:nvPr/>
          </p:nvSpPr>
          <p:spPr>
            <a:xfrm>
              <a:off x="8356282" y="2619851"/>
              <a:ext cx="3141296" cy="411480"/>
            </a:xfrm>
            <a:prstGeom prst="rect">
              <a:avLst/>
            </a:prstGeom>
            <a:noFill/>
            <a:ln>
              <a:noFill/>
            </a:ln>
          </p:spPr>
          <p:txBody>
            <a:bodyPr wrap="none" lIns="0" tIns="0" rIns="0" bIns="0" anchor="t" anchorCtr="0">
              <a:spAutoFit/>
            </a:bodyPr>
            <a:lstStyle/>
            <a:p>
              <a:pPr algn="l"/>
              <a:r>
                <a:rPr lang="en-US" sz="2025" b="1" dirty="0">
                  <a:solidFill>
                    <a:srgbClr val="111A31"/>
                  </a:solidFill>
                  <a:latin typeface="Georgia"/>
                  <a:ea typeface="SimSun"/>
                  <a:cs typeface="Georgia"/>
                </a:rPr>
                <a:t>5 targeted accounts</a:t>
              </a:r>
            </a:p>
          </p:txBody>
        </p:sp>
        <p:sp>
          <p:nvSpPr>
            <p:cNvPr id="31" name="TextBox 31"/>
            <p:cNvSpPr txBox="1"/>
            <p:nvPr/>
          </p:nvSpPr>
          <p:spPr>
            <a:xfrm>
              <a:off x="8368665" y="3125152"/>
              <a:ext cx="2449639" cy="213360"/>
            </a:xfrm>
            <a:prstGeom prst="rect">
              <a:avLst/>
            </a:prstGeom>
            <a:noFill/>
            <a:ln>
              <a:noFill/>
            </a:ln>
          </p:spPr>
          <p:txBody>
            <a:bodyPr wrap="none" lIns="0" tIns="0" rIns="0" bIns="0" anchor="t" anchorCtr="0">
              <a:spAutoFit/>
            </a:bodyPr>
            <a:lstStyle/>
            <a:p>
              <a:pPr algn="l"/>
              <a:r>
                <a:rPr lang="en-US" sz="1050" dirty="0">
                  <a:solidFill>
                    <a:srgbClr val="5E6675"/>
                  </a:solidFill>
                  <a:latin typeface="Arial"/>
                  <a:ea typeface="Microsoft YaHei"/>
                  <a:cs typeface="Arial"/>
                </a:rPr>
                <a:t>Sales tests buyer resonance and</a:t>
              </a:r>
            </a:p>
          </p:txBody>
        </p:sp>
        <p:sp>
          <p:nvSpPr>
            <p:cNvPr id="32" name="TextBox 32"/>
            <p:cNvSpPr txBox="1"/>
            <p:nvPr/>
          </p:nvSpPr>
          <p:spPr>
            <a:xfrm>
              <a:off x="8368665" y="3344228"/>
              <a:ext cx="1943576" cy="213360"/>
            </a:xfrm>
            <a:prstGeom prst="rect">
              <a:avLst/>
            </a:prstGeom>
            <a:noFill/>
            <a:ln>
              <a:noFill/>
            </a:ln>
          </p:spPr>
          <p:txBody>
            <a:bodyPr wrap="none" lIns="0" tIns="0" rIns="0" bIns="0" anchor="t" anchorCtr="0">
              <a:spAutoFit/>
            </a:bodyPr>
            <a:lstStyle/>
            <a:p>
              <a:pPr algn="l"/>
              <a:r>
                <a:rPr lang="en-US" sz="1050" dirty="0">
                  <a:solidFill>
                    <a:srgbClr val="5E6675"/>
                  </a:solidFill>
                  <a:latin typeface="Arial"/>
                  <a:ea typeface="Microsoft YaHei"/>
                  <a:cs typeface="Arial"/>
                </a:rPr>
                <a:t>budget language directly.</a:t>
              </a:r>
            </a:p>
          </p:txBody>
        </p:sp>
        <p:sp>
          <p:nvSpPr>
            <p:cNvPr id="33" name="TextBox 33"/>
            <p:cNvSpPr txBox="1"/>
            <p:nvPr/>
          </p:nvSpPr>
          <p:spPr>
            <a:xfrm>
              <a:off x="8370570" y="3836670"/>
              <a:ext cx="1741175" cy="182880"/>
            </a:xfrm>
            <a:prstGeom prst="rect">
              <a:avLst/>
            </a:prstGeom>
            <a:noFill/>
            <a:ln>
              <a:noFill/>
            </a:ln>
          </p:spPr>
          <p:txBody>
            <a:bodyPr wrap="none" lIns="0" tIns="0" rIns="0" bIns="0" anchor="t" anchorCtr="0">
              <a:spAutoFit/>
            </a:bodyPr>
            <a:lstStyle/>
            <a:p>
              <a:pPr algn="l"/>
              <a:r>
                <a:rPr lang="en-US" sz="900" b="1" dirty="0">
                  <a:solidFill>
                    <a:srgbClr val="34715B"/>
                  </a:solidFill>
                  <a:latin typeface="Arial"/>
                  <a:ea typeface="Microsoft YaHei"/>
                  <a:cs typeface="Arial"/>
                </a:rPr>
                <a:t>ROLE: COMMERCIAL SIGNAL</a:t>
              </a:r>
            </a:p>
          </p:txBody>
        </p:sp>
      </p:grpSp>
      <p:grpSp>
        <p:nvGrpSpPr>
          <p:cNvPr id="39" name="Group 39"/>
          <p:cNvGrpSpPr/>
          <p:nvPr/>
        </p:nvGrpSpPr>
        <p:grpSpPr>
          <a:xfrm>
            <a:off x="495300" y="4876800"/>
            <a:ext cx="6858000" cy="1143000"/>
            <a:chOff x="495300" y="4876800"/>
            <a:chExt cx="6858000" cy="1143000"/>
          </a:xfrm>
        </p:grpSpPr>
        <p:sp>
          <p:nvSpPr>
            <p:cNvPr id="35" name="Rectangle 35"/>
            <p:cNvSpPr/>
            <p:nvPr/>
          </p:nvSpPr>
          <p:spPr>
            <a:xfrm>
              <a:off x="495300" y="4876800"/>
              <a:ext cx="6858000" cy="1143000"/>
            </a:xfrm>
            <a:prstGeom prst="rect">
              <a:avLst/>
            </a:prstGeom>
            <a:solidFill>
              <a:srgbClr val="0C142B"/>
            </a:solidFill>
            <a:ln>
              <a:noFill/>
            </a:ln>
          </p:spPr>
        </p:sp>
        <p:sp>
          <p:nvSpPr>
            <p:cNvPr id="36" name="TextBox 36"/>
            <p:cNvSpPr txBox="1"/>
            <p:nvPr/>
          </p:nvSpPr>
          <p:spPr>
            <a:xfrm>
              <a:off x="733425" y="5081588"/>
              <a:ext cx="778145"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CAMPAIGN IDEA</a:t>
              </a:r>
            </a:p>
          </p:txBody>
        </p:sp>
        <p:sp>
          <p:nvSpPr>
            <p:cNvPr id="37" name="TextBox 37"/>
            <p:cNvSpPr txBox="1"/>
            <p:nvPr/>
          </p:nvSpPr>
          <p:spPr>
            <a:xfrm>
              <a:off x="725805" y="5397818"/>
              <a:ext cx="5975933" cy="274320"/>
            </a:xfrm>
            <a:prstGeom prst="rect">
              <a:avLst/>
            </a:prstGeom>
            <a:noFill/>
            <a:ln>
              <a:noFill/>
            </a:ln>
          </p:spPr>
          <p:txBody>
            <a:bodyPr wrap="none" lIns="0" tIns="0" rIns="0" bIns="0" anchor="t" anchorCtr="0">
              <a:spAutoFit/>
            </a:bodyPr>
            <a:lstStyle/>
            <a:p>
              <a:pPr algn="l"/>
              <a:r>
                <a:rPr lang="en-US" sz="1350" b="1" dirty="0">
                  <a:solidFill>
                    <a:srgbClr val="FFFFFF"/>
                  </a:solidFill>
                  <a:latin typeface="Georgia"/>
                  <a:ea typeface="SimSun"/>
                  <a:cs typeface="Georgia"/>
                </a:rPr>
                <a:t>“Stop rebuilding customer context before every meeting.”</a:t>
              </a:r>
            </a:p>
          </p:txBody>
        </p:sp>
        <p:sp>
          <p:nvSpPr>
            <p:cNvPr id="38" name="TextBox 38"/>
            <p:cNvSpPr txBox="1"/>
            <p:nvPr/>
          </p:nvSpPr>
          <p:spPr>
            <a:xfrm>
              <a:off x="730568" y="5724049"/>
              <a:ext cx="4645604" cy="198120"/>
            </a:xfrm>
            <a:prstGeom prst="rect">
              <a:avLst/>
            </a:prstGeom>
            <a:noFill/>
            <a:ln>
              <a:noFill/>
            </a:ln>
          </p:spPr>
          <p:txBody>
            <a:bodyPr wrap="none" lIns="0" tIns="0" rIns="0" bIns="0" anchor="t" anchorCtr="0">
              <a:spAutoFit/>
            </a:bodyPr>
            <a:lstStyle/>
            <a:p>
              <a:pPr algn="l"/>
              <a:r>
                <a:rPr lang="en-US" sz="975" dirty="0">
                  <a:solidFill>
                    <a:srgbClr val="FFFFFF"/>
                  </a:solidFill>
                  <a:latin typeface="Arial"/>
                  <a:ea typeface="Microsoft YaHei"/>
                  <a:cs typeface="Arial"/>
                </a:rPr>
                <a:t>LinkedIn thought leadership amplifies the same pain-led narrative.</a:t>
              </a:r>
            </a:p>
          </p:txBody>
        </p:sp>
      </p:grpSp>
      <p:grpSp>
        <p:nvGrpSpPr>
          <p:cNvPr id="44" name="Group 44"/>
          <p:cNvGrpSpPr/>
          <p:nvPr/>
        </p:nvGrpSpPr>
        <p:grpSpPr>
          <a:xfrm>
            <a:off x="7562850" y="4876800"/>
            <a:ext cx="4133850" cy="1143000"/>
            <a:chOff x="7562850" y="4876800"/>
            <a:chExt cx="4133850" cy="1143000"/>
          </a:xfrm>
        </p:grpSpPr>
        <p:sp>
          <p:nvSpPr>
            <p:cNvPr id="40" name="Rectangle 40"/>
            <p:cNvSpPr/>
            <p:nvPr/>
          </p:nvSpPr>
          <p:spPr>
            <a:xfrm>
              <a:off x="7562850" y="4876800"/>
              <a:ext cx="4133850" cy="1143000"/>
            </a:xfrm>
            <a:prstGeom prst="rect">
              <a:avLst/>
            </a:prstGeom>
            <a:solidFill>
              <a:srgbClr val="F3E7C2"/>
            </a:solidFill>
            <a:ln>
              <a:noFill/>
            </a:ln>
          </p:spPr>
        </p:sp>
        <p:sp>
          <p:nvSpPr>
            <p:cNvPr id="41" name="TextBox 41"/>
            <p:cNvSpPr txBox="1"/>
            <p:nvPr/>
          </p:nvSpPr>
          <p:spPr>
            <a:xfrm>
              <a:off x="7762875" y="5081588"/>
              <a:ext cx="921913" cy="152400"/>
            </a:xfrm>
            <a:prstGeom prst="rect">
              <a:avLst/>
            </a:prstGeom>
            <a:noFill/>
            <a:ln>
              <a:noFill/>
            </a:ln>
          </p:spPr>
          <p:txBody>
            <a:bodyPr wrap="none" lIns="0" tIns="0" rIns="0" bIns="0" anchor="t" anchorCtr="0">
              <a:spAutoFit/>
            </a:bodyPr>
            <a:lstStyle/>
            <a:p>
              <a:pPr algn="l"/>
              <a:r>
                <a:rPr lang="en-US" sz="750" b="1" dirty="0">
                  <a:solidFill>
                    <a:srgbClr val="111A31"/>
                  </a:solidFill>
                  <a:latin typeface="Arial"/>
                  <a:ea typeface="Microsoft YaHei"/>
                  <a:cs typeface="Arial"/>
                </a:rPr>
                <a:t>CONTENT OFFERS</a:t>
              </a:r>
            </a:p>
          </p:txBody>
        </p:sp>
        <p:sp>
          <p:nvSpPr>
            <p:cNvPr id="42" name="TextBox 42"/>
            <p:cNvSpPr txBox="1"/>
            <p:nvPr/>
          </p:nvSpPr>
          <p:spPr>
            <a:xfrm>
              <a:off x="7760018" y="5343049"/>
              <a:ext cx="3079218" cy="198120"/>
            </a:xfrm>
            <a:prstGeom prst="rect">
              <a:avLst/>
            </a:prstGeom>
            <a:noFill/>
            <a:ln>
              <a:noFill/>
            </a:ln>
          </p:spPr>
          <p:txBody>
            <a:bodyPr wrap="none" lIns="0" tIns="0" rIns="0" bIns="0" anchor="t" anchorCtr="0">
              <a:spAutoFit/>
            </a:bodyPr>
            <a:lstStyle/>
            <a:p>
              <a:pPr algn="l"/>
              <a:r>
                <a:rPr lang="en-US" sz="975" dirty="0">
                  <a:solidFill>
                    <a:srgbClr val="111A31"/>
                  </a:solidFill>
                  <a:latin typeface="Arial"/>
                  <a:ea typeface="Microsoft YaHei"/>
                  <a:cs typeface="Arial"/>
                </a:rPr>
                <a:t>Preparation-time calculator · QBR template</a:t>
              </a:r>
            </a:p>
          </p:txBody>
        </p:sp>
        <p:sp>
          <p:nvSpPr>
            <p:cNvPr id="43" name="TextBox 43"/>
            <p:cNvSpPr txBox="1"/>
            <p:nvPr/>
          </p:nvSpPr>
          <p:spPr>
            <a:xfrm>
              <a:off x="7760018" y="5600224"/>
              <a:ext cx="2146506" cy="198120"/>
            </a:xfrm>
            <a:prstGeom prst="rect">
              <a:avLst/>
            </a:prstGeom>
            <a:noFill/>
            <a:ln>
              <a:noFill/>
            </a:ln>
          </p:spPr>
          <p:txBody>
            <a:bodyPr wrap="none" lIns="0" tIns="0" rIns="0" bIns="0" anchor="t" anchorCtr="0">
              <a:spAutoFit/>
            </a:bodyPr>
            <a:lstStyle/>
            <a:p>
              <a:pPr algn="l"/>
              <a:r>
                <a:rPr lang="en-US" sz="975" dirty="0">
                  <a:solidFill>
                    <a:srgbClr val="111A31"/>
                  </a:solidFill>
                  <a:latin typeface="Arial"/>
                  <a:ea typeface="Microsoft YaHei"/>
                  <a:cs typeface="Arial"/>
                </a:rPr>
                <a:t>Customer churn-risk checklist</a:t>
              </a:r>
            </a:p>
          </p:txBody>
        </p:sp>
      </p:grpSp>
      <p:grpSp>
        <p:nvGrpSpPr>
          <p:cNvPr id="48" name="Group 48"/>
          <p:cNvGrpSpPr/>
          <p:nvPr/>
        </p:nvGrpSpPr>
        <p:grpSpPr>
          <a:xfrm>
            <a:off x="486728" y="6343650"/>
            <a:ext cx="11218544" cy="209550"/>
            <a:chOff x="486728" y="6343650"/>
            <a:chExt cx="11218544" cy="209550"/>
          </a:xfrm>
        </p:grpSpPr>
        <p:sp>
          <p:nvSpPr>
            <p:cNvPr id="45" name="Rectangle 45"/>
            <p:cNvSpPr/>
            <p:nvPr/>
          </p:nvSpPr>
          <p:spPr>
            <a:xfrm>
              <a:off x="495300" y="6343650"/>
              <a:ext cx="11201400" cy="209550"/>
            </a:xfrm>
            <a:prstGeom prst="rect">
              <a:avLst/>
            </a:prstGeom>
            <a:noFill/>
            <a:ln>
              <a:noFill/>
            </a:ln>
          </p:spPr>
        </p:sp>
        <p:sp>
          <p:nvSpPr>
            <p:cNvPr id="46" name="TextBox 46"/>
            <p:cNvSpPr txBox="1"/>
            <p:nvPr/>
          </p:nvSpPr>
          <p:spPr>
            <a:xfrm>
              <a:off x="486728" y="6413659"/>
              <a:ext cx="3053524" cy="137160"/>
            </a:xfrm>
            <a:prstGeom prst="rect">
              <a:avLst/>
            </a:prstGeom>
            <a:noFill/>
            <a:ln>
              <a:noFill/>
            </a:ln>
          </p:spPr>
          <p:txBody>
            <a:bodyPr wrap="none" lIns="0" tIns="0" rIns="0" bIns="0" anchor="t" anchorCtr="0">
              <a:spAutoFit/>
            </a:bodyPr>
            <a:lstStyle/>
            <a:p>
              <a:pPr algn="l"/>
              <a:r>
                <a:rPr lang="en-US" sz="675" dirty="0">
                  <a:solidFill>
                    <a:srgbClr val="5E6675"/>
                  </a:solidFill>
                  <a:latin typeface="Arial"/>
                  <a:ea typeface="Microsoft YaHei"/>
                  <a:cs typeface="Arial"/>
                </a:rPr>
                <a:t>Pilot recruitment target: 15 companies · 5 per acquisition path</a:t>
              </a:r>
            </a:p>
          </p:txBody>
        </p:sp>
        <p:sp>
          <p:nvSpPr>
            <p:cNvPr id="47" name="TextBox 47"/>
            <p:cNvSpPr txBox="1"/>
            <p:nvPr/>
          </p:nvSpPr>
          <p:spPr>
            <a:xfrm>
              <a:off x="9765744" y="6413659"/>
              <a:ext cx="1939528" cy="137160"/>
            </a:xfrm>
            <a:prstGeom prst="rect">
              <a:avLst/>
            </a:prstGeom>
            <a:noFill/>
            <a:ln>
              <a:noFill/>
            </a:ln>
          </p:spPr>
          <p:txBody>
            <a:bodyPr wrap="none" lIns="0" tIns="0" rIns="0" bIns="0" anchor="t" anchorCtr="0">
              <a:spAutoFit/>
            </a:bodyPr>
            <a:lstStyle/>
            <a:p>
              <a:pPr algn="r"/>
              <a:r>
                <a:rPr lang="en-US" sz="675" dirty="0">
                  <a:solidFill>
                    <a:srgbClr val="5E6675"/>
                  </a:solidFill>
                  <a:latin typeface="Arial"/>
                  <a:ea typeface="Microsoft YaHei"/>
                  <a:cs typeface="Arial"/>
                </a:rPr>
                <a:t>AVENLO BRIEF · PILOT PROPOSAL · 07 / 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400"/>
                                        <p:tgtEl>
                                          <p:spTgt spid="14"/>
                                        </p:tgtEl>
                                      </p:cBhvr>
                                    </p:animEffect>
                                  </p:childTnLst>
                                </p:cTn>
                              </p:par>
                            </p:childTnLst>
                          </p:cTn>
                        </p:par>
                        <p:par>
                          <p:cTn id="8" fill="hold">
                            <p:stCondLst>
                              <p:cond delay="900"/>
                            </p:stCondLst>
                            <p:childTnLst>
                              <p:par>
                                <p:cTn id="9" presetID="50"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stretch(across)">
                                      <p:cBhvr>
                                        <p:cTn id="11" dur="400"/>
                                        <p:tgtEl>
                                          <p:spTgt spid="34"/>
                                        </p:tgtEl>
                                      </p:cBhvr>
                                    </p:animEffect>
                                  </p:childTnLst>
                                </p:cTn>
                              </p:par>
                            </p:childTnLst>
                          </p:cTn>
                        </p:par>
                        <p:par>
                          <p:cTn id="12" fill="hold">
                            <p:stCondLst>
                              <p:cond delay="1800"/>
                            </p:stCondLst>
                            <p:childTnLst>
                              <p:par>
                                <p:cTn id="13" presetID="10" presetClass="entr" presetSubtype="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400"/>
                                        <p:tgtEl>
                                          <p:spTgt spid="39"/>
                                        </p:tgtEl>
                                      </p:cBhvr>
                                    </p:animEffect>
                                  </p:childTnLst>
                                </p:cTn>
                              </p:par>
                            </p:childTnLst>
                          </p:cTn>
                        </p:par>
                        <p:par>
                          <p:cTn id="16" fill="hold">
                            <p:stCondLst>
                              <p:cond delay="2700"/>
                            </p:stCondLst>
                            <p:childTnLst>
                              <p:par>
                                <p:cTn id="17" presetID="19" presetClass="entr" presetSubtype="0"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heel(1)">
                                      <p:cBhvr>
                                        <p:cTn id="19" dur="4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4" grpId="0"/>
      <p:bldP spid="39"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FFFFF">
                <a:alpha val="96000"/>
              </a:srgbClr>
            </a:solidFill>
            <a:ln>
              <a:noFill/>
            </a:ln>
          </p:spPr>
        </p:sp>
      </p:grpSp>
      <p:grpSp>
        <p:nvGrpSpPr>
          <p:cNvPr id="10" name="Group 10"/>
          <p:cNvGrpSpPr/>
          <p:nvPr/>
        </p:nvGrpSpPr>
        <p:grpSpPr>
          <a:xfrm>
            <a:off x="485775" y="333375"/>
            <a:ext cx="11220450" cy="361950"/>
            <a:chOff x="485775" y="333375"/>
            <a:chExt cx="11220450" cy="361950"/>
          </a:xfrm>
        </p:grpSpPr>
        <p:sp>
          <p:nvSpPr>
            <p:cNvPr id="6" name="Rectangle 6"/>
            <p:cNvSpPr/>
            <p:nvPr/>
          </p:nvSpPr>
          <p:spPr>
            <a:xfrm>
              <a:off x="495300" y="333375"/>
              <a:ext cx="11201400" cy="361950"/>
            </a:xfrm>
            <a:prstGeom prst="rect">
              <a:avLst/>
            </a:prstGeom>
            <a:noFill/>
            <a:ln>
              <a:noFill/>
            </a:ln>
          </p:spPr>
        </p:sp>
        <p:sp>
          <p:nvSpPr>
            <p:cNvPr id="7" name="Line 7"/>
            <p:cNvSpPr/>
            <p:nvPr/>
          </p:nvSpPr>
          <p:spPr>
            <a:xfrm>
              <a:off x="495300" y="333375"/>
              <a:ext cx="11201400" cy="9525"/>
            </a:xfrm>
            <a:custGeom>
              <a:avLst/>
              <a:gdLst/>
              <a:ahLst/>
              <a:cxnLst/>
              <a:rect l="l" t="t" r="r" b="b"/>
              <a:pathLst>
                <a:path w="11201400" h="9525">
                  <a:moveTo>
                    <a:pt x="0" y="0"/>
                  </a:moveTo>
                  <a:lnTo>
                    <a:pt x="11201400" y="0"/>
                  </a:lnTo>
                </a:path>
              </a:pathLst>
            </a:custGeom>
            <a:noFill/>
            <a:ln w="9525">
              <a:solidFill>
                <a:srgbClr val="C8CDD6"/>
              </a:solidFill>
            </a:ln>
          </p:spPr>
        </p:sp>
        <p:sp>
          <p:nvSpPr>
            <p:cNvPr id="8" name="TextBox 8"/>
            <p:cNvSpPr txBox="1"/>
            <p:nvPr/>
          </p:nvSpPr>
          <p:spPr>
            <a:xfrm>
              <a:off x="485775" y="471488"/>
              <a:ext cx="1646503" cy="152400"/>
            </a:xfrm>
            <a:prstGeom prst="rect">
              <a:avLst/>
            </a:prstGeom>
            <a:noFill/>
            <a:ln>
              <a:noFill/>
            </a:ln>
          </p:spPr>
          <p:txBody>
            <a:bodyPr wrap="none" lIns="0" tIns="0" rIns="0" bIns="0" anchor="t" anchorCtr="0">
              <a:spAutoFit/>
            </a:bodyPr>
            <a:lstStyle/>
            <a:p>
              <a:pPr algn="l"/>
              <a:r>
                <a:rPr lang="en-US" sz="750" b="1" dirty="0">
                  <a:solidFill>
                    <a:srgbClr val="5E6675"/>
                  </a:solidFill>
                  <a:latin typeface="Arial"/>
                  <a:ea typeface="Microsoft YaHei"/>
                  <a:cs typeface="Arial"/>
                </a:rPr>
                <a:t>SLIDE 08 · PRICING HYPOTHESIS</a:t>
              </a:r>
            </a:p>
          </p:txBody>
        </p:sp>
        <p:sp>
          <p:nvSpPr>
            <p:cNvPr id="9" name="TextBox 9"/>
            <p:cNvSpPr txBox="1"/>
            <p:nvPr/>
          </p:nvSpPr>
          <p:spPr>
            <a:xfrm>
              <a:off x="9973461" y="471488"/>
              <a:ext cx="1732764" cy="152400"/>
            </a:xfrm>
            <a:prstGeom prst="rect">
              <a:avLst/>
            </a:prstGeom>
            <a:noFill/>
            <a:ln>
              <a:noFill/>
            </a:ln>
          </p:spPr>
          <p:txBody>
            <a:bodyPr wrap="none" lIns="0" tIns="0" rIns="0" bIns="0" anchor="t" anchorCtr="0">
              <a:spAutoFit/>
            </a:bodyPr>
            <a:lstStyle/>
            <a:p>
              <a:pPr algn="r"/>
              <a:r>
                <a:rPr lang="en-US" sz="750" b="1" dirty="0">
                  <a:solidFill>
                    <a:srgbClr val="D49B18"/>
                  </a:solidFill>
                  <a:latin typeface="Arial"/>
                  <a:ea typeface="Microsoft YaHei"/>
                  <a:cs typeface="Arial"/>
                </a:rPr>
                <a:t>BUYER FIT · WILLINGNESS TO PAY</a:t>
              </a:r>
            </a:p>
          </p:txBody>
        </p:sp>
      </p:grpSp>
      <p:grpSp>
        <p:nvGrpSpPr>
          <p:cNvPr id="14" name="Group 14"/>
          <p:cNvGrpSpPr/>
          <p:nvPr/>
        </p:nvGrpSpPr>
        <p:grpSpPr>
          <a:xfrm>
            <a:off x="361950" y="781050"/>
            <a:ext cx="11334750" cy="914400"/>
            <a:chOff x="361950" y="781050"/>
            <a:chExt cx="11334750" cy="914400"/>
          </a:xfrm>
        </p:grpSpPr>
        <p:sp>
          <p:nvSpPr>
            <p:cNvPr id="11" name="Rectangle 11"/>
            <p:cNvSpPr/>
            <p:nvPr/>
          </p:nvSpPr>
          <p:spPr>
            <a:xfrm>
              <a:off x="361950" y="781050"/>
              <a:ext cx="11334750" cy="914400"/>
            </a:xfrm>
            <a:prstGeom prst="rect">
              <a:avLst/>
            </a:prstGeom>
            <a:noFill/>
            <a:ln>
              <a:noFill/>
            </a:ln>
          </p:spPr>
        </p:sp>
        <p:sp>
          <p:nvSpPr>
            <p:cNvPr id="12" name="TextBox 12"/>
            <p:cNvSpPr txBox="1"/>
            <p:nvPr/>
          </p:nvSpPr>
          <p:spPr>
            <a:xfrm>
              <a:off x="468630" y="925830"/>
              <a:ext cx="10374730" cy="426720"/>
            </a:xfrm>
            <a:prstGeom prst="rect">
              <a:avLst/>
            </a:prstGeom>
            <a:noFill/>
            <a:ln>
              <a:noFill/>
            </a:ln>
          </p:spPr>
          <p:txBody>
            <a:bodyPr wrap="none" lIns="0" tIns="0" rIns="0" bIns="0" anchor="t" anchorCtr="0">
              <a:spAutoFit/>
            </a:bodyPr>
            <a:lstStyle/>
            <a:p>
              <a:pPr algn="l"/>
              <a:r>
                <a:rPr lang="en-US" sz="2100" b="1" dirty="0">
                  <a:solidFill>
                    <a:srgbClr val="111A31"/>
                  </a:solidFill>
                  <a:latin typeface="Georgia"/>
                  <a:ea typeface="SimSun"/>
                  <a:cs typeface="Georgia"/>
                </a:rPr>
                <a:t>Anchor on team pricing; test per-seat pricing for smaller teams.</a:t>
              </a:r>
            </a:p>
          </p:txBody>
        </p:sp>
        <p:sp>
          <p:nvSpPr>
            <p:cNvPr id="13" name="TextBox 13"/>
            <p:cNvSpPr txBox="1"/>
            <p:nvPr/>
          </p:nvSpPr>
          <p:spPr>
            <a:xfrm>
              <a:off x="481965" y="1343978"/>
              <a:ext cx="6091761" cy="213360"/>
            </a:xfrm>
            <a:prstGeom prst="rect">
              <a:avLst/>
            </a:prstGeom>
            <a:noFill/>
            <a:ln>
              <a:noFill/>
            </a:ln>
          </p:spPr>
          <p:txBody>
            <a:bodyPr wrap="none" lIns="0" tIns="0" rIns="0" bIns="0" anchor="t" anchorCtr="0">
              <a:spAutoFit/>
            </a:bodyPr>
            <a:lstStyle/>
            <a:p>
              <a:pPr algn="l"/>
              <a:r>
                <a:rPr lang="en-US" sz="1050" dirty="0">
                  <a:solidFill>
                    <a:srgbClr val="5E6675"/>
                  </a:solidFill>
                  <a:latin typeface="Arial"/>
                  <a:ea typeface="Microsoft YaHei"/>
                  <a:cs typeface="Arial"/>
                </a:rPr>
                <a:t>The pilot should validate buying behavior—not lock a permanent commercial model.</a:t>
              </a:r>
            </a:p>
          </p:txBody>
        </p:sp>
      </p:grpSp>
      <p:grpSp>
        <p:nvGrpSpPr>
          <p:cNvPr id="26" name="Group 26"/>
          <p:cNvGrpSpPr/>
          <p:nvPr/>
        </p:nvGrpSpPr>
        <p:grpSpPr>
          <a:xfrm>
            <a:off x="876300" y="1952625"/>
            <a:ext cx="4572000" cy="3333750"/>
            <a:chOff x="876300" y="1952625"/>
            <a:chExt cx="4572000" cy="3333750"/>
          </a:xfrm>
        </p:grpSpPr>
        <p:sp>
          <p:nvSpPr>
            <p:cNvPr id="15" name="Rectangle 15"/>
            <p:cNvSpPr/>
            <p:nvPr/>
          </p:nvSpPr>
          <p:spPr>
            <a:xfrm>
              <a:off x="876300" y="1952625"/>
              <a:ext cx="4572000" cy="3333750"/>
            </a:xfrm>
            <a:prstGeom prst="rect">
              <a:avLst/>
            </a:prstGeom>
            <a:solidFill>
              <a:srgbClr val="FFFFFF"/>
            </a:solidFill>
            <a:ln w="9525">
              <a:solidFill>
                <a:srgbClr val="C8CDD6"/>
              </a:solidFill>
            </a:ln>
          </p:spPr>
        </p:sp>
        <p:sp>
          <p:nvSpPr>
            <p:cNvPr id="16" name="Rectangle 16"/>
            <p:cNvSpPr/>
            <p:nvPr/>
          </p:nvSpPr>
          <p:spPr>
            <a:xfrm>
              <a:off x="876300" y="1952625"/>
              <a:ext cx="4572000" cy="76200"/>
            </a:xfrm>
            <a:prstGeom prst="rect">
              <a:avLst/>
            </a:prstGeom>
            <a:solidFill>
              <a:srgbClr val="C8CDD6"/>
            </a:solidFill>
            <a:ln>
              <a:noFill/>
            </a:ln>
          </p:spPr>
        </p:sp>
        <p:sp>
          <p:nvSpPr>
            <p:cNvPr id="17" name="TextBox 17"/>
            <p:cNvSpPr txBox="1"/>
            <p:nvPr/>
          </p:nvSpPr>
          <p:spPr>
            <a:xfrm>
              <a:off x="1152525" y="2300288"/>
              <a:ext cx="1123188" cy="152400"/>
            </a:xfrm>
            <a:prstGeom prst="rect">
              <a:avLst/>
            </a:prstGeom>
            <a:noFill/>
            <a:ln>
              <a:noFill/>
            </a:ln>
          </p:spPr>
          <p:txBody>
            <a:bodyPr wrap="none" lIns="0" tIns="0" rIns="0" bIns="0" anchor="t" anchorCtr="0">
              <a:spAutoFit/>
            </a:bodyPr>
            <a:lstStyle/>
            <a:p>
              <a:pPr algn="l"/>
              <a:r>
                <a:rPr lang="en-US" sz="750" b="1" dirty="0">
                  <a:solidFill>
                    <a:srgbClr val="5E6675"/>
                  </a:solidFill>
                  <a:latin typeface="Arial"/>
                  <a:ea typeface="Microsoft YaHei"/>
                  <a:cs typeface="Arial"/>
                </a:rPr>
                <a:t>OPTION A · PER USER</a:t>
              </a:r>
            </a:p>
          </p:txBody>
        </p:sp>
        <p:sp>
          <p:nvSpPr>
            <p:cNvPr id="18" name="TextBox 18"/>
            <p:cNvSpPr txBox="1"/>
            <p:nvPr/>
          </p:nvSpPr>
          <p:spPr>
            <a:xfrm>
              <a:off x="1118235" y="2599372"/>
              <a:ext cx="960589" cy="701040"/>
            </a:xfrm>
            <a:prstGeom prst="rect">
              <a:avLst/>
            </a:prstGeom>
            <a:noFill/>
            <a:ln>
              <a:noFill/>
            </a:ln>
          </p:spPr>
          <p:txBody>
            <a:bodyPr wrap="none" lIns="0" tIns="0" rIns="0" bIns="0" anchor="t" anchorCtr="0">
              <a:spAutoFit/>
            </a:bodyPr>
            <a:lstStyle/>
            <a:p>
              <a:pPr algn="l"/>
              <a:r>
                <a:rPr lang="en-US" sz="3450" b="1" dirty="0">
                  <a:solidFill>
                    <a:srgbClr val="111A31"/>
                  </a:solidFill>
                  <a:latin typeface="Georgia"/>
                  <a:ea typeface="SimSun"/>
                  <a:cs typeface="Georgia"/>
                </a:rPr>
                <a:t>$29</a:t>
              </a:r>
            </a:p>
          </p:txBody>
        </p:sp>
        <p:sp>
          <p:nvSpPr>
            <p:cNvPr id="19" name="TextBox 19"/>
            <p:cNvSpPr txBox="1"/>
            <p:nvPr/>
          </p:nvSpPr>
          <p:spPr>
            <a:xfrm>
              <a:off x="2262188" y="2850356"/>
              <a:ext cx="1384102" cy="228600"/>
            </a:xfrm>
            <a:prstGeom prst="rect">
              <a:avLst/>
            </a:prstGeom>
            <a:noFill/>
            <a:ln>
              <a:noFill/>
            </a:ln>
          </p:spPr>
          <p:txBody>
            <a:bodyPr wrap="none" lIns="0" tIns="0" rIns="0" bIns="0" anchor="t" anchorCtr="0">
              <a:spAutoFit/>
            </a:bodyPr>
            <a:lstStyle/>
            <a:p>
              <a:pPr algn="l"/>
              <a:r>
                <a:rPr lang="en-US" sz="1125" dirty="0">
                  <a:solidFill>
                    <a:srgbClr val="5E6675"/>
                  </a:solidFill>
                  <a:latin typeface="Arial"/>
                  <a:ea typeface="Microsoft YaHei"/>
                  <a:cs typeface="Arial"/>
                </a:rPr>
                <a:t>per user / month</a:t>
              </a:r>
            </a:p>
          </p:txBody>
        </p:sp>
        <p:sp>
          <p:nvSpPr>
            <p:cNvPr id="20" name="Line 20"/>
            <p:cNvSpPr/>
            <p:nvPr/>
          </p:nvSpPr>
          <p:spPr>
            <a:xfrm>
              <a:off x="1162050" y="3238500"/>
              <a:ext cx="4000500" cy="9525"/>
            </a:xfrm>
            <a:custGeom>
              <a:avLst/>
              <a:gdLst/>
              <a:ahLst/>
              <a:cxnLst/>
              <a:rect l="l" t="t" r="r" b="b"/>
              <a:pathLst>
                <a:path w="4000500" h="9525">
                  <a:moveTo>
                    <a:pt x="0" y="0"/>
                  </a:moveTo>
                  <a:lnTo>
                    <a:pt x="4000500" y="0"/>
                  </a:lnTo>
                </a:path>
              </a:pathLst>
            </a:custGeom>
            <a:noFill/>
            <a:ln w="9525">
              <a:solidFill>
                <a:srgbClr val="C8CDD6"/>
              </a:solidFill>
            </a:ln>
          </p:spPr>
        </p:sp>
        <p:sp>
          <p:nvSpPr>
            <p:cNvPr id="21" name="TextBox 21"/>
            <p:cNvSpPr txBox="1"/>
            <p:nvPr/>
          </p:nvSpPr>
          <p:spPr>
            <a:xfrm>
              <a:off x="1148715" y="3525202"/>
              <a:ext cx="2725674" cy="213360"/>
            </a:xfrm>
            <a:prstGeom prst="rect">
              <a:avLst/>
            </a:prstGeom>
            <a:noFill/>
            <a:ln>
              <a:noFill/>
            </a:ln>
          </p:spPr>
          <p:txBody>
            <a:bodyPr wrap="none" lIns="0" tIns="0" rIns="0" bIns="0" anchor="t" anchorCtr="0">
              <a:spAutoFit/>
            </a:bodyPr>
            <a:lstStyle/>
            <a:p>
              <a:pPr algn="l"/>
              <a:r>
                <a:rPr lang="en-US" sz="1050" dirty="0">
                  <a:solidFill>
                    <a:srgbClr val="111A31"/>
                  </a:solidFill>
                  <a:latin typeface="Arial"/>
                  <a:ea typeface="Microsoft YaHei"/>
                  <a:cs typeface="Arial"/>
                </a:rPr>
                <a:t>✓ Lower entry point for small teams</a:t>
              </a:r>
            </a:p>
          </p:txBody>
        </p:sp>
        <p:sp>
          <p:nvSpPr>
            <p:cNvPr id="22" name="TextBox 22"/>
            <p:cNvSpPr txBox="1"/>
            <p:nvPr/>
          </p:nvSpPr>
          <p:spPr>
            <a:xfrm>
              <a:off x="1148715" y="3868102"/>
              <a:ext cx="2112264" cy="213360"/>
            </a:xfrm>
            <a:prstGeom prst="rect">
              <a:avLst/>
            </a:prstGeom>
            <a:noFill/>
            <a:ln>
              <a:noFill/>
            </a:ln>
          </p:spPr>
          <p:txBody>
            <a:bodyPr wrap="none" lIns="0" tIns="0" rIns="0" bIns="0" anchor="t" anchorCtr="0">
              <a:spAutoFit/>
            </a:bodyPr>
            <a:lstStyle/>
            <a:p>
              <a:pPr algn="l"/>
              <a:r>
                <a:rPr lang="en-US" sz="1050" dirty="0">
                  <a:solidFill>
                    <a:srgbClr val="111A31"/>
                  </a:solidFill>
                  <a:latin typeface="Arial"/>
                  <a:ea typeface="Microsoft YaHei"/>
                  <a:cs typeface="Arial"/>
                </a:rPr>
                <a:t>✓ Price scales with adoption</a:t>
              </a:r>
            </a:p>
          </p:txBody>
        </p:sp>
        <p:sp>
          <p:nvSpPr>
            <p:cNvPr id="23" name="TextBox 23"/>
            <p:cNvSpPr txBox="1"/>
            <p:nvPr/>
          </p:nvSpPr>
          <p:spPr>
            <a:xfrm>
              <a:off x="1148715" y="4211002"/>
              <a:ext cx="2733342" cy="213360"/>
            </a:xfrm>
            <a:prstGeom prst="rect">
              <a:avLst/>
            </a:prstGeom>
            <a:noFill/>
            <a:ln>
              <a:noFill/>
            </a:ln>
          </p:spPr>
          <p:txBody>
            <a:bodyPr wrap="none" lIns="0" tIns="0" rIns="0" bIns="0" anchor="t" anchorCtr="0">
              <a:spAutoFit/>
            </a:bodyPr>
            <a:lstStyle/>
            <a:p>
              <a:pPr algn="l"/>
              <a:r>
                <a:rPr lang="en-US" sz="1050" dirty="0">
                  <a:solidFill>
                    <a:srgbClr val="111A31"/>
                  </a:solidFill>
                  <a:latin typeface="Arial"/>
                  <a:ea typeface="Microsoft YaHei"/>
                  <a:cs typeface="Arial"/>
                </a:rPr>
                <a:t>△ Harder departmental budget story</a:t>
              </a:r>
            </a:p>
          </p:txBody>
        </p:sp>
        <p:sp>
          <p:nvSpPr>
            <p:cNvPr id="24" name="TextBox 24"/>
            <p:cNvSpPr txBox="1"/>
            <p:nvPr/>
          </p:nvSpPr>
          <p:spPr>
            <a:xfrm>
              <a:off x="1148715" y="4553902"/>
              <a:ext cx="2579989" cy="213360"/>
            </a:xfrm>
            <a:prstGeom prst="rect">
              <a:avLst/>
            </a:prstGeom>
            <a:noFill/>
            <a:ln>
              <a:noFill/>
            </a:ln>
          </p:spPr>
          <p:txBody>
            <a:bodyPr wrap="none" lIns="0" tIns="0" rIns="0" bIns="0" anchor="t" anchorCtr="0">
              <a:spAutoFit/>
            </a:bodyPr>
            <a:lstStyle/>
            <a:p>
              <a:pPr algn="l"/>
              <a:r>
                <a:rPr lang="en-US" sz="1050" dirty="0">
                  <a:solidFill>
                    <a:srgbClr val="111A31"/>
                  </a:solidFill>
                  <a:latin typeface="Arial"/>
                  <a:ea typeface="Microsoft YaHei"/>
                  <a:cs typeface="Arial"/>
                </a:rPr>
                <a:t>△ Revenue varies with seat rollout</a:t>
              </a:r>
            </a:p>
          </p:txBody>
        </p:sp>
        <p:sp>
          <p:nvSpPr>
            <p:cNvPr id="25" name="TextBox 25"/>
            <p:cNvSpPr txBox="1"/>
            <p:nvPr/>
          </p:nvSpPr>
          <p:spPr>
            <a:xfrm>
              <a:off x="1151572" y="4959191"/>
              <a:ext cx="2329869" cy="167640"/>
            </a:xfrm>
            <a:prstGeom prst="rect">
              <a:avLst/>
            </a:prstGeom>
            <a:noFill/>
            <a:ln>
              <a:noFill/>
            </a:ln>
          </p:spPr>
          <p:txBody>
            <a:bodyPr wrap="none" lIns="0" tIns="0" rIns="0" bIns="0" anchor="t" anchorCtr="0">
              <a:spAutoFit/>
            </a:bodyPr>
            <a:lstStyle/>
            <a:p>
              <a:pPr algn="l"/>
              <a:r>
                <a:rPr lang="en-US" sz="825" b="1" dirty="0">
                  <a:solidFill>
                    <a:srgbClr val="5E6675"/>
                  </a:solidFill>
                  <a:latin typeface="Arial"/>
                  <a:ea typeface="Microsoft YaHei"/>
                  <a:cs typeface="Arial"/>
                </a:rPr>
                <a:t>PILOT ROLE: CONTROLLED ALTERNATIVE</a:t>
              </a:r>
            </a:p>
          </p:txBody>
        </p:sp>
      </p:grpSp>
      <p:grpSp>
        <p:nvGrpSpPr>
          <p:cNvPr id="40" name="Group 40"/>
          <p:cNvGrpSpPr/>
          <p:nvPr/>
        </p:nvGrpSpPr>
        <p:grpSpPr>
          <a:xfrm>
            <a:off x="5905500" y="1809750"/>
            <a:ext cx="5410200" cy="3619500"/>
            <a:chOff x="5905500" y="1809750"/>
            <a:chExt cx="5410200" cy="3619500"/>
          </a:xfrm>
        </p:grpSpPr>
        <p:sp>
          <p:nvSpPr>
            <p:cNvPr id="27" name="Rectangle 27"/>
            <p:cNvSpPr/>
            <p:nvPr/>
          </p:nvSpPr>
          <p:spPr>
            <a:xfrm>
              <a:off x="5905500" y="1809750"/>
              <a:ext cx="5410200" cy="3619500"/>
            </a:xfrm>
            <a:prstGeom prst="rect">
              <a:avLst/>
            </a:prstGeom>
            <a:solidFill>
              <a:srgbClr val="0C142B"/>
            </a:solidFill>
            <a:ln>
              <a:noFill/>
            </a:ln>
          </p:spPr>
        </p:sp>
        <p:sp>
          <p:nvSpPr>
            <p:cNvPr id="28" name="Rectangle 28"/>
            <p:cNvSpPr/>
            <p:nvPr/>
          </p:nvSpPr>
          <p:spPr>
            <a:xfrm>
              <a:off x="5905500" y="1809750"/>
              <a:ext cx="5410200" cy="76200"/>
            </a:xfrm>
            <a:prstGeom prst="rect">
              <a:avLst/>
            </a:prstGeom>
            <a:solidFill>
              <a:srgbClr val="D49B18"/>
            </a:solidFill>
            <a:ln>
              <a:noFill/>
            </a:ln>
          </p:spPr>
        </p:sp>
        <p:sp>
          <p:nvSpPr>
            <p:cNvPr id="29" name="Rectangle 29"/>
            <p:cNvSpPr/>
            <p:nvPr/>
          </p:nvSpPr>
          <p:spPr>
            <a:xfrm>
              <a:off x="9525000" y="2047875"/>
              <a:ext cx="1466850" cy="266700"/>
            </a:xfrm>
            <a:prstGeom prst="rect">
              <a:avLst/>
            </a:prstGeom>
            <a:solidFill>
              <a:srgbClr val="D49B18"/>
            </a:solidFill>
            <a:ln>
              <a:noFill/>
            </a:ln>
          </p:spPr>
        </p:sp>
        <p:sp>
          <p:nvSpPr>
            <p:cNvPr id="30" name="TextBox 30"/>
            <p:cNvSpPr txBox="1"/>
            <p:nvPr/>
          </p:nvSpPr>
          <p:spPr>
            <a:xfrm>
              <a:off x="9647950" y="2147888"/>
              <a:ext cx="1220950" cy="152400"/>
            </a:xfrm>
            <a:prstGeom prst="rect">
              <a:avLst/>
            </a:prstGeom>
            <a:noFill/>
            <a:ln>
              <a:noFill/>
            </a:ln>
          </p:spPr>
          <p:txBody>
            <a:bodyPr wrap="none" lIns="0" tIns="0" rIns="0" bIns="0" anchor="t" anchorCtr="0">
              <a:spAutoFit/>
            </a:bodyPr>
            <a:lstStyle/>
            <a:p>
              <a:pPr algn="ctr"/>
              <a:r>
                <a:rPr lang="en-US" sz="750" b="1" dirty="0">
                  <a:solidFill>
                    <a:srgbClr val="0C142B"/>
                  </a:solidFill>
                  <a:latin typeface="Arial"/>
                  <a:ea typeface="Microsoft YaHei"/>
                  <a:cs typeface="Arial"/>
                </a:rPr>
                <a:t>RECOMMENDED ANCHOR</a:t>
              </a:r>
            </a:p>
          </p:txBody>
        </p:sp>
        <p:sp>
          <p:nvSpPr>
            <p:cNvPr id="31" name="TextBox 31"/>
            <p:cNvSpPr txBox="1"/>
            <p:nvPr/>
          </p:nvSpPr>
          <p:spPr>
            <a:xfrm>
              <a:off x="6200775" y="2300288"/>
              <a:ext cx="921913"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OPTION B · TEAM</a:t>
              </a:r>
            </a:p>
          </p:txBody>
        </p:sp>
        <p:sp>
          <p:nvSpPr>
            <p:cNvPr id="32" name="TextBox 32"/>
            <p:cNvSpPr txBox="1"/>
            <p:nvPr/>
          </p:nvSpPr>
          <p:spPr>
            <a:xfrm>
              <a:off x="6166485" y="2599372"/>
              <a:ext cx="1251575" cy="701040"/>
            </a:xfrm>
            <a:prstGeom prst="rect">
              <a:avLst/>
            </a:prstGeom>
            <a:noFill/>
            <a:ln>
              <a:noFill/>
            </a:ln>
          </p:spPr>
          <p:txBody>
            <a:bodyPr wrap="none" lIns="0" tIns="0" rIns="0" bIns="0" anchor="t" anchorCtr="0">
              <a:spAutoFit/>
            </a:bodyPr>
            <a:lstStyle/>
            <a:p>
              <a:pPr algn="l"/>
              <a:r>
                <a:rPr lang="en-US" sz="3450" b="1" dirty="0">
                  <a:solidFill>
                    <a:srgbClr val="FFFFFF"/>
                  </a:solidFill>
                  <a:latin typeface="Georgia"/>
                  <a:ea typeface="SimSun"/>
                  <a:cs typeface="Georgia"/>
                </a:rPr>
                <a:t>$399</a:t>
              </a:r>
            </a:p>
          </p:txBody>
        </p:sp>
        <p:sp>
          <p:nvSpPr>
            <p:cNvPr id="33" name="TextBox 33"/>
            <p:cNvSpPr txBox="1"/>
            <p:nvPr/>
          </p:nvSpPr>
          <p:spPr>
            <a:xfrm>
              <a:off x="7539038" y="2850356"/>
              <a:ext cx="2164556" cy="228600"/>
            </a:xfrm>
            <a:prstGeom prst="rect">
              <a:avLst/>
            </a:prstGeom>
            <a:noFill/>
            <a:ln>
              <a:noFill/>
            </a:ln>
          </p:spPr>
          <p:txBody>
            <a:bodyPr wrap="none" lIns="0" tIns="0" rIns="0" bIns="0" anchor="t" anchorCtr="0">
              <a:spAutoFit/>
            </a:bodyPr>
            <a:lstStyle/>
            <a:p>
              <a:pPr algn="l"/>
              <a:r>
                <a:rPr lang="en-US" sz="1125" dirty="0">
                  <a:solidFill>
                    <a:srgbClr val="FFFFFF"/>
                  </a:solidFill>
                  <a:latin typeface="Arial"/>
                  <a:ea typeface="Microsoft YaHei"/>
                  <a:cs typeface="Arial"/>
                </a:rPr>
                <a:t>per month · up to 20 users</a:t>
              </a:r>
            </a:p>
          </p:txBody>
        </p:sp>
        <p:sp>
          <p:nvSpPr>
            <p:cNvPr id="34" name="Line 34"/>
            <p:cNvSpPr/>
            <p:nvPr/>
          </p:nvSpPr>
          <p:spPr>
            <a:xfrm>
              <a:off x="6210300" y="3238500"/>
              <a:ext cx="4800600" cy="9525"/>
            </a:xfrm>
            <a:custGeom>
              <a:avLst/>
              <a:gdLst/>
              <a:ahLst/>
              <a:cxnLst/>
              <a:rect l="l" t="t" r="r" b="b"/>
              <a:pathLst>
                <a:path w="4800600" h="9525">
                  <a:moveTo>
                    <a:pt x="0" y="0"/>
                  </a:moveTo>
                  <a:lnTo>
                    <a:pt x="4800600" y="0"/>
                  </a:lnTo>
                </a:path>
              </a:pathLst>
            </a:custGeom>
            <a:noFill/>
            <a:ln w="9525">
              <a:solidFill>
                <a:srgbClr val="5E6675"/>
              </a:solidFill>
            </a:ln>
          </p:spPr>
        </p:sp>
        <p:sp>
          <p:nvSpPr>
            <p:cNvPr id="35" name="TextBox 35"/>
            <p:cNvSpPr txBox="1"/>
            <p:nvPr/>
          </p:nvSpPr>
          <p:spPr>
            <a:xfrm>
              <a:off x="6196965" y="3525202"/>
              <a:ext cx="3300746"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 Easier to position as a department budget</a:t>
              </a:r>
            </a:p>
          </p:txBody>
        </p:sp>
        <p:sp>
          <p:nvSpPr>
            <p:cNvPr id="36" name="TextBox 36"/>
            <p:cNvSpPr txBox="1"/>
            <p:nvPr/>
          </p:nvSpPr>
          <p:spPr>
            <a:xfrm>
              <a:off x="6196965" y="3868102"/>
              <a:ext cx="2296287"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 Encourages team-wide usage</a:t>
              </a:r>
            </a:p>
          </p:txBody>
        </p:sp>
        <p:sp>
          <p:nvSpPr>
            <p:cNvPr id="37" name="TextBox 37"/>
            <p:cNvSpPr txBox="1"/>
            <p:nvPr/>
          </p:nvSpPr>
          <p:spPr>
            <a:xfrm>
              <a:off x="6196965" y="4211002"/>
              <a:ext cx="3231737"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 Equivalent to $19.95 per user at 20 seats</a:t>
              </a:r>
            </a:p>
          </p:txBody>
        </p:sp>
        <p:sp>
          <p:nvSpPr>
            <p:cNvPr id="38" name="TextBox 38"/>
            <p:cNvSpPr txBox="1"/>
            <p:nvPr/>
          </p:nvSpPr>
          <p:spPr>
            <a:xfrm>
              <a:off x="6196965" y="4553902"/>
              <a:ext cx="2986373"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 May feel high to unproven small teams</a:t>
              </a:r>
            </a:p>
          </p:txBody>
        </p:sp>
        <p:sp>
          <p:nvSpPr>
            <p:cNvPr id="39" name="TextBox 39"/>
            <p:cNvSpPr txBox="1"/>
            <p:nvPr/>
          </p:nvSpPr>
          <p:spPr>
            <a:xfrm>
              <a:off x="6199822" y="4959191"/>
              <a:ext cx="3955597" cy="167640"/>
            </a:xfrm>
            <a:prstGeom prst="rect">
              <a:avLst/>
            </a:prstGeom>
            <a:noFill/>
            <a:ln>
              <a:noFill/>
            </a:ln>
          </p:spPr>
          <p:txBody>
            <a:bodyPr wrap="none" lIns="0" tIns="0" rIns="0" bIns="0" anchor="t" anchorCtr="0">
              <a:spAutoFit/>
            </a:bodyPr>
            <a:lstStyle/>
            <a:p>
              <a:pPr algn="l"/>
              <a:r>
                <a:rPr lang="en-US" sz="825" b="1" dirty="0">
                  <a:solidFill>
                    <a:srgbClr val="D49B18"/>
                  </a:solidFill>
                  <a:latin typeface="Arial"/>
                  <a:ea typeface="Microsoft YaHei"/>
                  <a:cs typeface="Arial"/>
                </a:rPr>
                <a:t>PILOT QUESTION: DOES SIMPLER BUYING OUTWEIGH ENTRY FRICTION?</a:t>
              </a:r>
            </a:p>
          </p:txBody>
        </p:sp>
      </p:grpSp>
      <p:grpSp>
        <p:nvGrpSpPr>
          <p:cNvPr id="44" name="Group 44"/>
          <p:cNvGrpSpPr/>
          <p:nvPr/>
        </p:nvGrpSpPr>
        <p:grpSpPr>
          <a:xfrm>
            <a:off x="486728" y="6343650"/>
            <a:ext cx="11218544" cy="209550"/>
            <a:chOff x="486728" y="6343650"/>
            <a:chExt cx="11218544" cy="209550"/>
          </a:xfrm>
        </p:grpSpPr>
        <p:sp>
          <p:nvSpPr>
            <p:cNvPr id="41" name="Rectangle 41"/>
            <p:cNvSpPr/>
            <p:nvPr/>
          </p:nvSpPr>
          <p:spPr>
            <a:xfrm>
              <a:off x="495300" y="6343650"/>
              <a:ext cx="11201400" cy="209550"/>
            </a:xfrm>
            <a:prstGeom prst="rect">
              <a:avLst/>
            </a:prstGeom>
            <a:noFill/>
            <a:ln>
              <a:noFill/>
            </a:ln>
          </p:spPr>
        </p:sp>
        <p:sp>
          <p:nvSpPr>
            <p:cNvPr id="42" name="TextBox 42"/>
            <p:cNvSpPr txBox="1"/>
            <p:nvPr/>
          </p:nvSpPr>
          <p:spPr>
            <a:xfrm>
              <a:off x="486728" y="6413659"/>
              <a:ext cx="4823103" cy="137160"/>
            </a:xfrm>
            <a:prstGeom prst="rect">
              <a:avLst/>
            </a:prstGeom>
            <a:noFill/>
            <a:ln>
              <a:noFill/>
            </a:ln>
          </p:spPr>
          <p:txBody>
            <a:bodyPr wrap="none" lIns="0" tIns="0" rIns="0" bIns="0" anchor="t" anchorCtr="0">
              <a:spAutoFit/>
            </a:bodyPr>
            <a:lstStyle/>
            <a:p>
              <a:pPr algn="l"/>
              <a:r>
                <a:rPr lang="en-US" sz="675" dirty="0">
                  <a:solidFill>
                    <a:srgbClr val="5E6675"/>
                  </a:solidFill>
                  <a:latin typeface="Arial"/>
                  <a:ea typeface="Microsoft YaHei"/>
                  <a:cs typeface="Arial"/>
                </a:rPr>
                <a:t>Pricing is a hypothesis to test during the pilot; no willingness-to-pay evidence has been established</a:t>
              </a:r>
            </a:p>
          </p:txBody>
        </p:sp>
        <p:sp>
          <p:nvSpPr>
            <p:cNvPr id="43" name="TextBox 43"/>
            <p:cNvSpPr txBox="1"/>
            <p:nvPr/>
          </p:nvSpPr>
          <p:spPr>
            <a:xfrm>
              <a:off x="9765744" y="6413659"/>
              <a:ext cx="1939528" cy="137160"/>
            </a:xfrm>
            <a:prstGeom prst="rect">
              <a:avLst/>
            </a:prstGeom>
            <a:noFill/>
            <a:ln>
              <a:noFill/>
            </a:ln>
          </p:spPr>
          <p:txBody>
            <a:bodyPr wrap="none" lIns="0" tIns="0" rIns="0" bIns="0" anchor="t" anchorCtr="0">
              <a:spAutoFit/>
            </a:bodyPr>
            <a:lstStyle/>
            <a:p>
              <a:pPr algn="r"/>
              <a:r>
                <a:rPr lang="en-US" sz="675" dirty="0">
                  <a:solidFill>
                    <a:srgbClr val="5E6675"/>
                  </a:solidFill>
                  <a:latin typeface="Arial"/>
                  <a:ea typeface="Microsoft YaHei"/>
                  <a:cs typeface="Arial"/>
                </a:rPr>
                <a:t>AVENLO BRIEF · PILOT PROPOSAL · 08 / 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400"/>
                                        <p:tgtEl>
                                          <p:spTgt spid="14"/>
                                        </p:tgtEl>
                                      </p:cBhvr>
                                    </p:animEffect>
                                  </p:childTnLst>
                                </p:cTn>
                              </p:par>
                            </p:childTnLst>
                          </p:cTn>
                        </p:par>
                        <p:par>
                          <p:cTn id="8" fill="hold">
                            <p:stCondLst>
                              <p:cond delay="900"/>
                            </p:stCondLst>
                            <p:childTnLst>
                              <p:par>
                                <p:cTn id="9" presetID="23"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image">
                                      <p:cBhvr>
                                        <p:cTn id="11" dur="400"/>
                                        <p:tgtEl>
                                          <p:spTgt spid="26"/>
                                        </p:tgtEl>
                                      </p:cBhvr>
                                    </p:animEffect>
                                  </p:childTnLst>
                                </p:cTn>
                              </p:par>
                            </p:childTnLst>
                          </p:cTn>
                        </p:par>
                        <p:par>
                          <p:cTn id="12" fill="hold">
                            <p:stCondLst>
                              <p:cond delay="1800"/>
                            </p:stCondLst>
                            <p:childTnLst>
                              <p:par>
                                <p:cTn id="13" presetID="3" presetClass="entr" presetSubtype="1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blinds(horizontal)">
                                      <p:cBhvr>
                                        <p:cTn id="15" dur="4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6" grpId="0"/>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FFFFF">
                <a:alpha val="96000"/>
              </a:srgbClr>
            </a:solidFill>
            <a:ln>
              <a:noFill/>
            </a:ln>
          </p:spPr>
        </p:sp>
      </p:grpSp>
      <p:grpSp>
        <p:nvGrpSpPr>
          <p:cNvPr id="10" name="Group 10"/>
          <p:cNvGrpSpPr/>
          <p:nvPr/>
        </p:nvGrpSpPr>
        <p:grpSpPr>
          <a:xfrm>
            <a:off x="485775" y="333375"/>
            <a:ext cx="11220449" cy="361950"/>
            <a:chOff x="485775" y="333375"/>
            <a:chExt cx="11220449" cy="361950"/>
          </a:xfrm>
        </p:grpSpPr>
        <p:sp>
          <p:nvSpPr>
            <p:cNvPr id="6" name="Rectangle 6"/>
            <p:cNvSpPr/>
            <p:nvPr/>
          </p:nvSpPr>
          <p:spPr>
            <a:xfrm>
              <a:off x="495300" y="333375"/>
              <a:ext cx="11201400" cy="361950"/>
            </a:xfrm>
            <a:prstGeom prst="rect">
              <a:avLst/>
            </a:prstGeom>
            <a:noFill/>
            <a:ln>
              <a:noFill/>
            </a:ln>
          </p:spPr>
        </p:sp>
        <p:sp>
          <p:nvSpPr>
            <p:cNvPr id="7" name="Line 7"/>
            <p:cNvSpPr/>
            <p:nvPr/>
          </p:nvSpPr>
          <p:spPr>
            <a:xfrm>
              <a:off x="495300" y="333375"/>
              <a:ext cx="11201400" cy="9525"/>
            </a:xfrm>
            <a:custGeom>
              <a:avLst/>
              <a:gdLst/>
              <a:ahLst/>
              <a:cxnLst/>
              <a:rect l="l" t="t" r="r" b="b"/>
              <a:pathLst>
                <a:path w="11201400" h="9525">
                  <a:moveTo>
                    <a:pt x="0" y="0"/>
                  </a:moveTo>
                  <a:lnTo>
                    <a:pt x="11201400" y="0"/>
                  </a:lnTo>
                </a:path>
              </a:pathLst>
            </a:custGeom>
            <a:noFill/>
            <a:ln w="9525">
              <a:solidFill>
                <a:srgbClr val="C8CDD6"/>
              </a:solidFill>
            </a:ln>
          </p:spPr>
        </p:sp>
        <p:sp>
          <p:nvSpPr>
            <p:cNvPr id="8" name="TextBox 8"/>
            <p:cNvSpPr txBox="1"/>
            <p:nvPr/>
          </p:nvSpPr>
          <p:spPr>
            <a:xfrm>
              <a:off x="485775" y="471488"/>
              <a:ext cx="1324463" cy="152400"/>
            </a:xfrm>
            <a:prstGeom prst="rect">
              <a:avLst/>
            </a:prstGeom>
            <a:noFill/>
            <a:ln>
              <a:noFill/>
            </a:ln>
          </p:spPr>
          <p:txBody>
            <a:bodyPr wrap="none" lIns="0" tIns="0" rIns="0" bIns="0" anchor="t" anchorCtr="0">
              <a:spAutoFit/>
            </a:bodyPr>
            <a:lstStyle/>
            <a:p>
              <a:pPr algn="l"/>
              <a:r>
                <a:rPr lang="en-US" sz="750" b="1" dirty="0">
                  <a:solidFill>
                    <a:srgbClr val="5E6675"/>
                  </a:solidFill>
                  <a:latin typeface="Arial"/>
                  <a:ea typeface="Microsoft YaHei"/>
                  <a:cs typeface="Arial"/>
                </a:rPr>
                <a:t>SLIDE 09 · 90-DAY PILOT</a:t>
              </a:r>
            </a:p>
          </p:txBody>
        </p:sp>
        <p:sp>
          <p:nvSpPr>
            <p:cNvPr id="9" name="TextBox 9"/>
            <p:cNvSpPr txBox="1"/>
            <p:nvPr/>
          </p:nvSpPr>
          <p:spPr>
            <a:xfrm>
              <a:off x="10307002" y="471488"/>
              <a:ext cx="1399222" cy="152400"/>
            </a:xfrm>
            <a:prstGeom prst="rect">
              <a:avLst/>
            </a:prstGeom>
            <a:noFill/>
            <a:ln>
              <a:noFill/>
            </a:ln>
          </p:spPr>
          <p:txBody>
            <a:bodyPr wrap="none" lIns="0" tIns="0" rIns="0" bIns="0" anchor="t" anchorCtr="0">
              <a:spAutoFit/>
            </a:bodyPr>
            <a:lstStyle/>
            <a:p>
              <a:pPr algn="r"/>
              <a:r>
                <a:rPr lang="en-US" sz="750" b="1" dirty="0">
                  <a:solidFill>
                    <a:srgbClr val="D49B18"/>
                  </a:solidFill>
                  <a:latin typeface="Arial"/>
                  <a:ea typeface="Microsoft YaHei"/>
                  <a:cs typeface="Arial"/>
                </a:rPr>
                <a:t>METHOD · DECISION GATES</a:t>
              </a:r>
            </a:p>
          </p:txBody>
        </p:sp>
      </p:grpSp>
      <p:grpSp>
        <p:nvGrpSpPr>
          <p:cNvPr id="14" name="Group 14"/>
          <p:cNvGrpSpPr/>
          <p:nvPr/>
        </p:nvGrpSpPr>
        <p:grpSpPr>
          <a:xfrm>
            <a:off x="361950" y="781050"/>
            <a:ext cx="11334750" cy="914400"/>
            <a:chOff x="361950" y="781050"/>
            <a:chExt cx="11334750" cy="914400"/>
          </a:xfrm>
        </p:grpSpPr>
        <p:sp>
          <p:nvSpPr>
            <p:cNvPr id="11" name="Rectangle 11"/>
            <p:cNvSpPr/>
            <p:nvPr/>
          </p:nvSpPr>
          <p:spPr>
            <a:xfrm>
              <a:off x="361950" y="781050"/>
              <a:ext cx="11334750" cy="914400"/>
            </a:xfrm>
            <a:prstGeom prst="rect">
              <a:avLst/>
            </a:prstGeom>
            <a:noFill/>
            <a:ln>
              <a:noFill/>
            </a:ln>
          </p:spPr>
        </p:sp>
        <p:sp>
          <p:nvSpPr>
            <p:cNvPr id="12" name="TextBox 12"/>
            <p:cNvSpPr txBox="1"/>
            <p:nvPr/>
          </p:nvSpPr>
          <p:spPr>
            <a:xfrm>
              <a:off x="469582" y="933926"/>
              <a:ext cx="10237108" cy="411480"/>
            </a:xfrm>
            <a:prstGeom prst="rect">
              <a:avLst/>
            </a:prstGeom>
            <a:noFill/>
            <a:ln>
              <a:noFill/>
            </a:ln>
          </p:spPr>
          <p:txBody>
            <a:bodyPr wrap="none" lIns="0" tIns="0" rIns="0" bIns="0" anchor="t" anchorCtr="0">
              <a:spAutoFit/>
            </a:bodyPr>
            <a:lstStyle/>
            <a:p>
              <a:pPr algn="l"/>
              <a:r>
                <a:rPr lang="en-US" sz="2025" b="1" dirty="0">
                  <a:solidFill>
                    <a:srgbClr val="111A31"/>
                  </a:solidFill>
                  <a:latin typeface="Georgia"/>
                  <a:ea typeface="SimSun"/>
                  <a:cs typeface="Georgia"/>
                </a:rPr>
                <a:t>Test integration, activation, habit, and conversion—in that order.</a:t>
              </a:r>
            </a:p>
          </p:txBody>
        </p:sp>
        <p:sp>
          <p:nvSpPr>
            <p:cNvPr id="13" name="TextBox 13"/>
            <p:cNvSpPr txBox="1"/>
            <p:nvPr/>
          </p:nvSpPr>
          <p:spPr>
            <a:xfrm>
              <a:off x="481965" y="1343978"/>
              <a:ext cx="6268117" cy="213360"/>
            </a:xfrm>
            <a:prstGeom prst="rect">
              <a:avLst/>
            </a:prstGeom>
            <a:noFill/>
            <a:ln>
              <a:noFill/>
            </a:ln>
          </p:spPr>
          <p:txBody>
            <a:bodyPr wrap="none" lIns="0" tIns="0" rIns="0" bIns="0" anchor="t" anchorCtr="0">
              <a:spAutoFit/>
            </a:bodyPr>
            <a:lstStyle/>
            <a:p>
              <a:pPr algn="l"/>
              <a:r>
                <a:rPr lang="en-US" sz="1050" dirty="0">
                  <a:solidFill>
                    <a:srgbClr val="5E6675"/>
                  </a:solidFill>
                  <a:latin typeface="Arial"/>
                  <a:ea typeface="Microsoft YaHei"/>
                  <a:cs typeface="Arial"/>
                </a:rPr>
                <a:t>Each phase has a distinct learning objective and a clear reason to continue or stop.</a:t>
              </a:r>
            </a:p>
          </p:txBody>
        </p:sp>
      </p:grpSp>
      <p:grpSp>
        <p:nvGrpSpPr>
          <p:cNvPr id="33" name="Group 33"/>
          <p:cNvGrpSpPr/>
          <p:nvPr/>
        </p:nvGrpSpPr>
        <p:grpSpPr>
          <a:xfrm>
            <a:off x="495300" y="1885950"/>
            <a:ext cx="11201400" cy="3143250"/>
            <a:chOff x="495300" y="1885950"/>
            <a:chExt cx="11201400" cy="3143250"/>
          </a:xfrm>
        </p:grpSpPr>
        <p:sp>
          <p:nvSpPr>
            <p:cNvPr id="15" name="Rectangle 15"/>
            <p:cNvSpPr/>
            <p:nvPr/>
          </p:nvSpPr>
          <p:spPr>
            <a:xfrm>
              <a:off x="495300" y="1885950"/>
              <a:ext cx="11201400" cy="3143250"/>
            </a:xfrm>
            <a:prstGeom prst="rect">
              <a:avLst/>
            </a:prstGeom>
            <a:solidFill>
              <a:srgbClr val="FFFFFF"/>
            </a:solidFill>
            <a:ln w="9525">
              <a:solidFill>
                <a:srgbClr val="C8CDD6"/>
              </a:solidFill>
            </a:ln>
          </p:spPr>
        </p:sp>
        <p:sp>
          <p:nvSpPr>
            <p:cNvPr id="16" name="Line 16"/>
            <p:cNvSpPr/>
            <p:nvPr/>
          </p:nvSpPr>
          <p:spPr>
            <a:xfrm>
              <a:off x="1476375" y="3381375"/>
              <a:ext cx="9239250" cy="9525"/>
            </a:xfrm>
            <a:custGeom>
              <a:avLst/>
              <a:gdLst/>
              <a:ahLst/>
              <a:cxnLst/>
              <a:rect l="l" t="t" r="r" b="b"/>
              <a:pathLst>
                <a:path w="9239250" h="9525">
                  <a:moveTo>
                    <a:pt x="0" y="0"/>
                  </a:moveTo>
                  <a:lnTo>
                    <a:pt x="9239250" y="0"/>
                  </a:lnTo>
                </a:path>
              </a:pathLst>
            </a:custGeom>
            <a:noFill/>
            <a:ln w="76200">
              <a:solidFill>
                <a:srgbClr val="C8CDD6"/>
              </a:solidFill>
            </a:ln>
          </p:spPr>
        </p:sp>
        <p:sp>
          <p:nvSpPr>
            <p:cNvPr id="17" name="Line 17"/>
            <p:cNvSpPr/>
            <p:nvPr/>
          </p:nvSpPr>
          <p:spPr>
            <a:xfrm>
              <a:off x="1476375" y="3381375"/>
              <a:ext cx="4619625" cy="9525"/>
            </a:xfrm>
            <a:custGeom>
              <a:avLst/>
              <a:gdLst/>
              <a:ahLst/>
              <a:cxnLst/>
              <a:rect l="l" t="t" r="r" b="b"/>
              <a:pathLst>
                <a:path w="4619625" h="9525">
                  <a:moveTo>
                    <a:pt x="0" y="0"/>
                  </a:moveTo>
                  <a:lnTo>
                    <a:pt x="4619625" y="0"/>
                  </a:lnTo>
                </a:path>
              </a:pathLst>
            </a:custGeom>
            <a:noFill/>
            <a:ln w="76200">
              <a:solidFill>
                <a:srgbClr val="D49B18"/>
              </a:solidFill>
            </a:ln>
          </p:spPr>
        </p:sp>
        <p:sp>
          <p:nvSpPr>
            <p:cNvPr id="18" name="Ellipse 18"/>
            <p:cNvSpPr/>
            <p:nvPr/>
          </p:nvSpPr>
          <p:spPr>
            <a:xfrm>
              <a:off x="1285875" y="3190875"/>
              <a:ext cx="381000" cy="381000"/>
            </a:xfrm>
            <a:prstGeom prst="ellipse">
              <a:avLst/>
            </a:prstGeom>
            <a:solidFill>
              <a:srgbClr val="0C142B"/>
            </a:solidFill>
            <a:ln>
              <a:noFill/>
            </a:ln>
          </p:spPr>
        </p:sp>
        <p:sp>
          <p:nvSpPr>
            <p:cNvPr id="19" name="Ellipse 19"/>
            <p:cNvSpPr/>
            <p:nvPr/>
          </p:nvSpPr>
          <p:spPr>
            <a:xfrm>
              <a:off x="5905500" y="3190875"/>
              <a:ext cx="381000" cy="381000"/>
            </a:xfrm>
            <a:prstGeom prst="ellipse">
              <a:avLst/>
            </a:prstGeom>
            <a:solidFill>
              <a:srgbClr val="D49B18"/>
            </a:solidFill>
            <a:ln>
              <a:noFill/>
            </a:ln>
          </p:spPr>
        </p:sp>
        <p:sp>
          <p:nvSpPr>
            <p:cNvPr id="20" name="Ellipse 20"/>
            <p:cNvSpPr/>
            <p:nvPr/>
          </p:nvSpPr>
          <p:spPr>
            <a:xfrm>
              <a:off x="10525125" y="3190875"/>
              <a:ext cx="381000" cy="381000"/>
            </a:xfrm>
            <a:prstGeom prst="ellipse">
              <a:avLst/>
            </a:prstGeom>
            <a:solidFill>
              <a:srgbClr val="FFFFFF"/>
            </a:solidFill>
            <a:ln w="28575">
              <a:solidFill>
                <a:srgbClr val="0C142B"/>
              </a:solidFill>
            </a:ln>
          </p:spPr>
        </p:sp>
        <p:sp>
          <p:nvSpPr>
            <p:cNvPr id="21" name="Rectangle 21"/>
            <p:cNvSpPr/>
            <p:nvPr/>
          </p:nvSpPr>
          <p:spPr>
            <a:xfrm>
              <a:off x="762000" y="2152650"/>
              <a:ext cx="3238500" cy="990600"/>
            </a:xfrm>
            <a:prstGeom prst="rect">
              <a:avLst/>
            </a:prstGeom>
            <a:solidFill>
              <a:srgbClr val="F3F4F6"/>
            </a:solidFill>
            <a:ln>
              <a:noFill/>
            </a:ln>
          </p:spPr>
        </p:sp>
        <p:sp>
          <p:nvSpPr>
            <p:cNvPr id="22" name="TextBox 22"/>
            <p:cNvSpPr txBox="1"/>
            <p:nvPr/>
          </p:nvSpPr>
          <p:spPr>
            <a:xfrm>
              <a:off x="962025" y="2338388"/>
              <a:ext cx="1675257"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DAYS 1–30 · RECRUIT &amp; CONNECT</a:t>
              </a:r>
            </a:p>
          </p:txBody>
        </p:sp>
        <p:sp>
          <p:nvSpPr>
            <p:cNvPr id="23" name="TextBox 23"/>
            <p:cNvSpPr txBox="1"/>
            <p:nvPr/>
          </p:nvSpPr>
          <p:spPr>
            <a:xfrm>
              <a:off x="954405" y="2587942"/>
              <a:ext cx="2704924" cy="274320"/>
            </a:xfrm>
            <a:prstGeom prst="rect">
              <a:avLst/>
            </a:prstGeom>
            <a:noFill/>
            <a:ln>
              <a:noFill/>
            </a:ln>
          </p:spPr>
          <p:txBody>
            <a:bodyPr wrap="none" lIns="0" tIns="0" rIns="0" bIns="0" anchor="t" anchorCtr="0">
              <a:spAutoFit/>
            </a:bodyPr>
            <a:lstStyle/>
            <a:p>
              <a:pPr algn="l"/>
              <a:r>
                <a:rPr lang="en-US" sz="1350" b="1" dirty="0">
                  <a:solidFill>
                    <a:srgbClr val="111A31"/>
                  </a:solidFill>
                  <a:latin typeface="Georgia"/>
                  <a:ea typeface="SimSun"/>
                  <a:cs typeface="Georgia"/>
                </a:rPr>
                <a:t>15 companies; two sources</a:t>
              </a:r>
            </a:p>
          </p:txBody>
        </p:sp>
        <p:sp>
          <p:nvSpPr>
            <p:cNvPr id="24" name="TextBox 24"/>
            <p:cNvSpPr txBox="1"/>
            <p:nvPr/>
          </p:nvSpPr>
          <p:spPr>
            <a:xfrm>
              <a:off x="961072" y="2892266"/>
              <a:ext cx="2756106" cy="167640"/>
            </a:xfrm>
            <a:prstGeom prst="rect">
              <a:avLst/>
            </a:prstGeom>
            <a:noFill/>
            <a:ln>
              <a:noFill/>
            </a:ln>
          </p:spPr>
          <p:txBody>
            <a:bodyPr wrap="none" lIns="0" tIns="0" rIns="0" bIns="0" anchor="t" anchorCtr="0">
              <a:spAutoFit/>
            </a:bodyPr>
            <a:lstStyle/>
            <a:p>
              <a:pPr algn="l"/>
              <a:r>
                <a:rPr lang="en-US" sz="825" dirty="0">
                  <a:solidFill>
                    <a:srgbClr val="5E6675"/>
                  </a:solidFill>
                  <a:latin typeface="Arial"/>
                  <a:ea typeface="Microsoft YaHei"/>
                  <a:cs typeface="Arial"/>
                </a:rPr>
                <a:t>Test integration effort and setup completion.</a:t>
              </a:r>
            </a:p>
          </p:txBody>
        </p:sp>
        <p:sp>
          <p:nvSpPr>
            <p:cNvPr id="25" name="Rectangle 25"/>
            <p:cNvSpPr/>
            <p:nvPr/>
          </p:nvSpPr>
          <p:spPr>
            <a:xfrm>
              <a:off x="4476750" y="3638550"/>
              <a:ext cx="3238500" cy="1028700"/>
            </a:xfrm>
            <a:prstGeom prst="rect">
              <a:avLst/>
            </a:prstGeom>
            <a:solidFill>
              <a:srgbClr val="0C142B"/>
            </a:solidFill>
            <a:ln>
              <a:noFill/>
            </a:ln>
          </p:spPr>
        </p:sp>
        <p:sp>
          <p:nvSpPr>
            <p:cNvPr id="26" name="TextBox 26"/>
            <p:cNvSpPr txBox="1"/>
            <p:nvPr/>
          </p:nvSpPr>
          <p:spPr>
            <a:xfrm>
              <a:off x="4676775" y="3833812"/>
              <a:ext cx="1652254"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DAYS 31–60 · ACTIVATE &amp; LEARN</a:t>
              </a:r>
            </a:p>
          </p:txBody>
        </p:sp>
        <p:sp>
          <p:nvSpPr>
            <p:cNvPr id="27" name="TextBox 27"/>
            <p:cNvSpPr txBox="1"/>
            <p:nvPr/>
          </p:nvSpPr>
          <p:spPr>
            <a:xfrm>
              <a:off x="4669155" y="4083368"/>
              <a:ext cx="2735978" cy="274320"/>
            </a:xfrm>
            <a:prstGeom prst="rect">
              <a:avLst/>
            </a:prstGeom>
            <a:noFill/>
            <a:ln>
              <a:noFill/>
            </a:ln>
          </p:spPr>
          <p:txBody>
            <a:bodyPr wrap="none" lIns="0" tIns="0" rIns="0" bIns="0" anchor="t" anchorCtr="0">
              <a:spAutoFit/>
            </a:bodyPr>
            <a:lstStyle/>
            <a:p>
              <a:pPr algn="l"/>
              <a:r>
                <a:rPr lang="en-US" sz="1350" b="1" dirty="0">
                  <a:solidFill>
                    <a:srgbClr val="FFFFFF"/>
                  </a:solidFill>
                  <a:latin typeface="Georgia"/>
                  <a:ea typeface="SimSun"/>
                  <a:cs typeface="Georgia"/>
                </a:rPr>
                <a:t>Trusted brief in 10 minutes</a:t>
              </a:r>
            </a:p>
          </p:txBody>
        </p:sp>
        <p:sp>
          <p:nvSpPr>
            <p:cNvPr id="28" name="TextBox 28"/>
            <p:cNvSpPr txBox="1"/>
            <p:nvPr/>
          </p:nvSpPr>
          <p:spPr>
            <a:xfrm>
              <a:off x="4675822" y="4387691"/>
              <a:ext cx="2617541" cy="167640"/>
            </a:xfrm>
            <a:prstGeom prst="rect">
              <a:avLst/>
            </a:prstGeom>
            <a:noFill/>
            <a:ln>
              <a:noFill/>
            </a:ln>
          </p:spPr>
          <p:txBody>
            <a:bodyPr wrap="none" lIns="0" tIns="0" rIns="0" bIns="0" anchor="t" anchorCtr="0">
              <a:spAutoFit/>
            </a:bodyPr>
            <a:lstStyle/>
            <a:p>
              <a:pPr algn="l"/>
              <a:r>
                <a:rPr lang="en-US" sz="825" dirty="0">
                  <a:solidFill>
                    <a:srgbClr val="FFFFFF"/>
                  </a:solidFill>
                  <a:latin typeface="Arial"/>
                  <a:ea typeface="Microsoft YaHei"/>
                  <a:cs typeface="Arial"/>
                </a:rPr>
                <a:t>14-day trial; measure weekly use and trust.</a:t>
              </a:r>
            </a:p>
          </p:txBody>
        </p:sp>
        <p:sp>
          <p:nvSpPr>
            <p:cNvPr id="29" name="Rectangle 29"/>
            <p:cNvSpPr/>
            <p:nvPr/>
          </p:nvSpPr>
          <p:spPr>
            <a:xfrm>
              <a:off x="8191500" y="2152650"/>
              <a:ext cx="3238500" cy="990600"/>
            </a:xfrm>
            <a:prstGeom prst="rect">
              <a:avLst/>
            </a:prstGeom>
            <a:solidFill>
              <a:srgbClr val="F3E7C2"/>
            </a:solidFill>
            <a:ln>
              <a:noFill/>
            </a:ln>
          </p:spPr>
        </p:sp>
        <p:sp>
          <p:nvSpPr>
            <p:cNvPr id="30" name="TextBox 30"/>
            <p:cNvSpPr txBox="1"/>
            <p:nvPr/>
          </p:nvSpPr>
          <p:spPr>
            <a:xfrm>
              <a:off x="8391525" y="2338388"/>
              <a:ext cx="1801773" cy="152400"/>
            </a:xfrm>
            <a:prstGeom prst="rect">
              <a:avLst/>
            </a:prstGeom>
            <a:noFill/>
            <a:ln>
              <a:noFill/>
            </a:ln>
          </p:spPr>
          <p:txBody>
            <a:bodyPr wrap="none" lIns="0" tIns="0" rIns="0" bIns="0" anchor="t" anchorCtr="0">
              <a:spAutoFit/>
            </a:bodyPr>
            <a:lstStyle/>
            <a:p>
              <a:pPr algn="l"/>
              <a:r>
                <a:rPr lang="en-US" sz="750" b="1" dirty="0">
                  <a:solidFill>
                    <a:srgbClr val="111A31"/>
                  </a:solidFill>
                  <a:latin typeface="Arial"/>
                  <a:ea typeface="Microsoft YaHei"/>
                  <a:cs typeface="Arial"/>
                </a:rPr>
                <a:t>DAYS 61–90 · VALIDATE &amp; CONVERT</a:t>
              </a:r>
            </a:p>
          </p:txBody>
        </p:sp>
        <p:sp>
          <p:nvSpPr>
            <p:cNvPr id="31" name="TextBox 31"/>
            <p:cNvSpPr txBox="1"/>
            <p:nvPr/>
          </p:nvSpPr>
          <p:spPr>
            <a:xfrm>
              <a:off x="8384858" y="2596039"/>
              <a:ext cx="2955475" cy="259080"/>
            </a:xfrm>
            <a:prstGeom prst="rect">
              <a:avLst/>
            </a:prstGeom>
            <a:noFill/>
            <a:ln>
              <a:noFill/>
            </a:ln>
          </p:spPr>
          <p:txBody>
            <a:bodyPr wrap="none" lIns="0" tIns="0" rIns="0" bIns="0" anchor="t" anchorCtr="0">
              <a:spAutoFit/>
            </a:bodyPr>
            <a:lstStyle/>
            <a:p>
              <a:pPr algn="l"/>
              <a:r>
                <a:rPr lang="en-US" sz="1275" b="1" dirty="0">
                  <a:solidFill>
                    <a:srgbClr val="111A31"/>
                  </a:solidFill>
                  <a:latin typeface="Georgia"/>
                  <a:ea typeface="SimSun"/>
                  <a:cs typeface="Georgia"/>
                </a:rPr>
                <a:t>Usage, time saved, paid intent</a:t>
              </a:r>
            </a:p>
          </p:txBody>
        </p:sp>
        <p:sp>
          <p:nvSpPr>
            <p:cNvPr id="32" name="TextBox 32"/>
            <p:cNvSpPr txBox="1"/>
            <p:nvPr/>
          </p:nvSpPr>
          <p:spPr>
            <a:xfrm>
              <a:off x="8389620" y="2884170"/>
              <a:ext cx="2862072" cy="182880"/>
            </a:xfrm>
            <a:prstGeom prst="rect">
              <a:avLst/>
            </a:prstGeom>
            <a:noFill/>
            <a:ln>
              <a:noFill/>
            </a:ln>
          </p:spPr>
          <p:txBody>
            <a:bodyPr wrap="none" lIns="0" tIns="0" rIns="0" bIns="0" anchor="t" anchorCtr="0">
              <a:spAutoFit/>
            </a:bodyPr>
            <a:lstStyle/>
            <a:p>
              <a:pPr algn="l"/>
              <a:r>
                <a:rPr lang="en-US" sz="900" dirty="0">
                  <a:solidFill>
                    <a:srgbClr val="111A31"/>
                  </a:solidFill>
                  <a:latin typeface="Arial"/>
                  <a:ea typeface="Microsoft YaHei"/>
                  <a:cs typeface="Arial"/>
                </a:rPr>
                <a:t>Decide whether to refine, extend, or scale.</a:t>
              </a:r>
            </a:p>
          </p:txBody>
        </p:sp>
      </p:grpSp>
      <p:grpSp>
        <p:nvGrpSpPr>
          <p:cNvPr id="37" name="Group 37"/>
          <p:cNvGrpSpPr/>
          <p:nvPr/>
        </p:nvGrpSpPr>
        <p:grpSpPr>
          <a:xfrm>
            <a:off x="495300" y="5276850"/>
            <a:ext cx="11411593" cy="762000"/>
            <a:chOff x="495300" y="5276850"/>
            <a:chExt cx="11411593" cy="762000"/>
          </a:xfrm>
        </p:grpSpPr>
        <p:sp>
          <p:nvSpPr>
            <p:cNvPr id="34" name="Rectangle 34"/>
            <p:cNvSpPr/>
            <p:nvPr/>
          </p:nvSpPr>
          <p:spPr>
            <a:xfrm>
              <a:off x="495300" y="5276850"/>
              <a:ext cx="11201400" cy="762000"/>
            </a:xfrm>
            <a:prstGeom prst="rect">
              <a:avLst/>
            </a:prstGeom>
            <a:solidFill>
              <a:srgbClr val="0C142B"/>
            </a:solidFill>
            <a:ln>
              <a:noFill/>
            </a:ln>
          </p:spPr>
        </p:sp>
        <p:sp>
          <p:nvSpPr>
            <p:cNvPr id="35" name="TextBox 35"/>
            <p:cNvSpPr txBox="1"/>
            <p:nvPr/>
          </p:nvSpPr>
          <p:spPr>
            <a:xfrm>
              <a:off x="733425" y="5462588"/>
              <a:ext cx="1272707"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PILOT ENTRY CONDITION</a:t>
              </a:r>
            </a:p>
          </p:txBody>
        </p:sp>
        <p:sp>
          <p:nvSpPr>
            <p:cNvPr id="36" name="TextBox 36"/>
            <p:cNvSpPr txBox="1"/>
            <p:nvPr/>
          </p:nvSpPr>
          <p:spPr>
            <a:xfrm>
              <a:off x="723900" y="5657850"/>
              <a:ext cx="11182993" cy="304800"/>
            </a:xfrm>
            <a:prstGeom prst="rect">
              <a:avLst/>
            </a:prstGeom>
            <a:noFill/>
            <a:ln>
              <a:noFill/>
            </a:ln>
          </p:spPr>
          <p:txBody>
            <a:bodyPr wrap="none" lIns="0" tIns="0" rIns="0" bIns="0" anchor="t" anchorCtr="0">
              <a:spAutoFit/>
            </a:bodyPr>
            <a:lstStyle/>
            <a:p>
              <a:pPr algn="l"/>
              <a:r>
                <a:rPr lang="en-US" sz="1500" b="1" dirty="0">
                  <a:solidFill>
                    <a:srgbClr val="FFFFFF"/>
                  </a:solidFill>
                  <a:latin typeface="Georgia"/>
                  <a:ea typeface="SimSun"/>
                  <a:cs typeface="Georgia"/>
                </a:rPr>
                <a:t>A user must connect at least two data sources before the 14-day trial can demonstrate real value.</a:t>
              </a:r>
            </a:p>
          </p:txBody>
        </p:sp>
      </p:grpSp>
      <p:grpSp>
        <p:nvGrpSpPr>
          <p:cNvPr id="41" name="Group 41"/>
          <p:cNvGrpSpPr/>
          <p:nvPr/>
        </p:nvGrpSpPr>
        <p:grpSpPr>
          <a:xfrm>
            <a:off x="486728" y="6343650"/>
            <a:ext cx="11218544" cy="209550"/>
            <a:chOff x="486728" y="6343650"/>
            <a:chExt cx="11218544" cy="209550"/>
          </a:xfrm>
        </p:grpSpPr>
        <p:sp>
          <p:nvSpPr>
            <p:cNvPr id="38" name="Rectangle 38"/>
            <p:cNvSpPr/>
            <p:nvPr/>
          </p:nvSpPr>
          <p:spPr>
            <a:xfrm>
              <a:off x="495300" y="6343650"/>
              <a:ext cx="11201400" cy="209550"/>
            </a:xfrm>
            <a:prstGeom prst="rect">
              <a:avLst/>
            </a:prstGeom>
            <a:noFill/>
            <a:ln>
              <a:noFill/>
            </a:ln>
          </p:spPr>
        </p:sp>
        <p:sp>
          <p:nvSpPr>
            <p:cNvPr id="39" name="TextBox 39"/>
            <p:cNvSpPr txBox="1"/>
            <p:nvPr/>
          </p:nvSpPr>
          <p:spPr>
            <a:xfrm>
              <a:off x="486728" y="6413659"/>
              <a:ext cx="2590181" cy="137160"/>
            </a:xfrm>
            <a:prstGeom prst="rect">
              <a:avLst/>
            </a:prstGeom>
            <a:noFill/>
            <a:ln>
              <a:noFill/>
            </a:ln>
          </p:spPr>
          <p:txBody>
            <a:bodyPr wrap="none" lIns="0" tIns="0" rIns="0" bIns="0" anchor="t" anchorCtr="0">
              <a:spAutoFit/>
            </a:bodyPr>
            <a:lstStyle/>
            <a:p>
              <a:pPr algn="l"/>
              <a:r>
                <a:rPr lang="en-US" sz="675" dirty="0">
                  <a:solidFill>
                    <a:srgbClr val="5E6675"/>
                  </a:solidFill>
                  <a:latin typeface="Arial"/>
                  <a:ea typeface="Microsoft YaHei"/>
                  <a:cs typeface="Arial"/>
                </a:rPr>
                <a:t>Pilot duration: 90 days · cohort target: 15 companies</a:t>
              </a:r>
            </a:p>
          </p:txBody>
        </p:sp>
        <p:sp>
          <p:nvSpPr>
            <p:cNvPr id="40" name="TextBox 40"/>
            <p:cNvSpPr txBox="1"/>
            <p:nvPr/>
          </p:nvSpPr>
          <p:spPr>
            <a:xfrm>
              <a:off x="9765744" y="6413659"/>
              <a:ext cx="1939528" cy="137160"/>
            </a:xfrm>
            <a:prstGeom prst="rect">
              <a:avLst/>
            </a:prstGeom>
            <a:noFill/>
            <a:ln>
              <a:noFill/>
            </a:ln>
          </p:spPr>
          <p:txBody>
            <a:bodyPr wrap="none" lIns="0" tIns="0" rIns="0" bIns="0" anchor="t" anchorCtr="0">
              <a:spAutoFit/>
            </a:bodyPr>
            <a:lstStyle/>
            <a:p>
              <a:pPr algn="r"/>
              <a:r>
                <a:rPr lang="en-US" sz="675" dirty="0">
                  <a:solidFill>
                    <a:srgbClr val="5E6675"/>
                  </a:solidFill>
                  <a:latin typeface="Arial"/>
                  <a:ea typeface="Microsoft YaHei"/>
                  <a:cs typeface="Arial"/>
                </a:rPr>
                <a:t>AVENLO BRIEF · PILOT PROPOSAL · 09 / 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400"/>
                                        <p:tgtEl>
                                          <p:spTgt spid="14"/>
                                        </p:tgtEl>
                                      </p:cBhvr>
                                    </p:animEffect>
                                  </p:childTnLst>
                                </p:cTn>
                              </p:par>
                            </p:childTnLst>
                          </p:cTn>
                        </p:par>
                        <p:par>
                          <p:cTn id="8" fill="hold">
                            <p:stCondLst>
                              <p:cond delay="900"/>
                            </p:stCondLst>
                            <p:childTnLst>
                              <p:par>
                                <p:cTn id="9" presetID="5" presetClass="entr" presetSubtype="6"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checkerboard(across)">
                                      <p:cBhvr>
                                        <p:cTn id="11" dur="400"/>
                                        <p:tgtEl>
                                          <p:spTgt spid="33"/>
                                        </p:tgtEl>
                                      </p:cBhvr>
                                    </p:animEffect>
                                  </p:childTnLst>
                                </p:cTn>
                              </p:par>
                            </p:childTnLst>
                          </p:cTn>
                        </p:par>
                        <p:par>
                          <p:cTn id="12" fill="hold">
                            <p:stCondLst>
                              <p:cond delay="1800"/>
                            </p:stCondLst>
                            <p:childTnLst>
                              <p:par>
                                <p:cTn id="13" presetID="9" presetClass="entr" presetSubtype="0"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dissolve">
                                      <p:cBhvr>
                                        <p:cTn id="15"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3"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FFFFF">
                <a:alpha val="96000"/>
              </a:srgbClr>
            </a:solidFill>
            <a:ln>
              <a:noFill/>
            </a:ln>
          </p:spPr>
        </p:sp>
      </p:grpSp>
      <p:grpSp>
        <p:nvGrpSpPr>
          <p:cNvPr id="10" name="Group 10"/>
          <p:cNvGrpSpPr/>
          <p:nvPr/>
        </p:nvGrpSpPr>
        <p:grpSpPr>
          <a:xfrm>
            <a:off x="485775" y="333375"/>
            <a:ext cx="11220450" cy="361950"/>
            <a:chOff x="485775" y="333375"/>
            <a:chExt cx="11220450" cy="361950"/>
          </a:xfrm>
        </p:grpSpPr>
        <p:sp>
          <p:nvSpPr>
            <p:cNvPr id="6" name="Rectangle 6"/>
            <p:cNvSpPr/>
            <p:nvPr/>
          </p:nvSpPr>
          <p:spPr>
            <a:xfrm>
              <a:off x="495300" y="333375"/>
              <a:ext cx="11201400" cy="361950"/>
            </a:xfrm>
            <a:prstGeom prst="rect">
              <a:avLst/>
            </a:prstGeom>
            <a:noFill/>
            <a:ln>
              <a:noFill/>
            </a:ln>
          </p:spPr>
        </p:sp>
        <p:sp>
          <p:nvSpPr>
            <p:cNvPr id="7" name="Line 7"/>
            <p:cNvSpPr/>
            <p:nvPr/>
          </p:nvSpPr>
          <p:spPr>
            <a:xfrm>
              <a:off x="495300" y="333375"/>
              <a:ext cx="11201400" cy="9525"/>
            </a:xfrm>
            <a:custGeom>
              <a:avLst/>
              <a:gdLst/>
              <a:ahLst/>
              <a:cxnLst/>
              <a:rect l="l" t="t" r="r" b="b"/>
              <a:pathLst>
                <a:path w="11201400" h="9525">
                  <a:moveTo>
                    <a:pt x="0" y="0"/>
                  </a:moveTo>
                  <a:lnTo>
                    <a:pt x="11201400" y="0"/>
                  </a:lnTo>
                </a:path>
              </a:pathLst>
            </a:custGeom>
            <a:noFill/>
            <a:ln w="9525">
              <a:solidFill>
                <a:srgbClr val="C8CDD6"/>
              </a:solidFill>
            </a:ln>
          </p:spPr>
        </p:sp>
        <p:sp>
          <p:nvSpPr>
            <p:cNvPr id="8" name="TextBox 8"/>
            <p:cNvSpPr txBox="1"/>
            <p:nvPr/>
          </p:nvSpPr>
          <p:spPr>
            <a:xfrm>
              <a:off x="485775" y="471488"/>
              <a:ext cx="1773019" cy="152400"/>
            </a:xfrm>
            <a:prstGeom prst="rect">
              <a:avLst/>
            </a:prstGeom>
            <a:noFill/>
            <a:ln>
              <a:noFill/>
            </a:ln>
          </p:spPr>
          <p:txBody>
            <a:bodyPr wrap="none" lIns="0" tIns="0" rIns="0" bIns="0" anchor="t" anchorCtr="0">
              <a:spAutoFit/>
            </a:bodyPr>
            <a:lstStyle/>
            <a:p>
              <a:pPr algn="l"/>
              <a:r>
                <a:rPr lang="en-US" sz="750" b="1" dirty="0">
                  <a:solidFill>
                    <a:srgbClr val="5E6675"/>
                  </a:solidFill>
                  <a:latin typeface="Arial"/>
                  <a:ea typeface="Microsoft YaHei"/>
                  <a:cs typeface="Arial"/>
                </a:rPr>
                <a:t>SLIDE 10 · INVESTMENT &amp; SUCCESS</a:t>
              </a:r>
            </a:p>
          </p:txBody>
        </p:sp>
        <p:sp>
          <p:nvSpPr>
            <p:cNvPr id="9" name="TextBox 9"/>
            <p:cNvSpPr txBox="1"/>
            <p:nvPr/>
          </p:nvSpPr>
          <p:spPr>
            <a:xfrm>
              <a:off x="10583037" y="471488"/>
              <a:ext cx="1123188" cy="152400"/>
            </a:xfrm>
            <a:prstGeom prst="rect">
              <a:avLst/>
            </a:prstGeom>
            <a:noFill/>
            <a:ln>
              <a:noFill/>
            </a:ln>
          </p:spPr>
          <p:txBody>
            <a:bodyPr wrap="none" lIns="0" tIns="0" rIns="0" bIns="0" anchor="t" anchorCtr="0">
              <a:spAutoFit/>
            </a:bodyPr>
            <a:lstStyle/>
            <a:p>
              <a:pPr algn="r"/>
              <a:r>
                <a:rPr lang="en-US" sz="750" b="1" dirty="0">
                  <a:solidFill>
                    <a:srgbClr val="D49B18"/>
                  </a:solidFill>
                  <a:latin typeface="Arial"/>
                  <a:ea typeface="Microsoft YaHei"/>
                  <a:cs typeface="Arial"/>
                </a:rPr>
                <a:t>BUDGET · SCORECARD</a:t>
              </a:r>
            </a:p>
          </p:txBody>
        </p:sp>
      </p:grpSp>
      <p:grpSp>
        <p:nvGrpSpPr>
          <p:cNvPr id="14" name="Group 14"/>
          <p:cNvGrpSpPr/>
          <p:nvPr/>
        </p:nvGrpSpPr>
        <p:grpSpPr>
          <a:xfrm>
            <a:off x="361950" y="781050"/>
            <a:ext cx="11334750" cy="914400"/>
            <a:chOff x="361950" y="781050"/>
            <a:chExt cx="11334750" cy="914400"/>
          </a:xfrm>
        </p:grpSpPr>
        <p:sp>
          <p:nvSpPr>
            <p:cNvPr id="11" name="Rectangle 11"/>
            <p:cNvSpPr/>
            <p:nvPr/>
          </p:nvSpPr>
          <p:spPr>
            <a:xfrm>
              <a:off x="361950" y="781050"/>
              <a:ext cx="11334750" cy="914400"/>
            </a:xfrm>
            <a:prstGeom prst="rect">
              <a:avLst/>
            </a:prstGeom>
            <a:noFill/>
            <a:ln>
              <a:noFill/>
            </a:ln>
          </p:spPr>
        </p:sp>
        <p:sp>
          <p:nvSpPr>
            <p:cNvPr id="12" name="TextBox 12"/>
            <p:cNvSpPr txBox="1"/>
            <p:nvPr/>
          </p:nvSpPr>
          <p:spPr>
            <a:xfrm>
              <a:off x="469582" y="933926"/>
              <a:ext cx="7597528" cy="411480"/>
            </a:xfrm>
            <a:prstGeom prst="rect">
              <a:avLst/>
            </a:prstGeom>
            <a:noFill/>
            <a:ln>
              <a:noFill/>
            </a:ln>
          </p:spPr>
          <p:txBody>
            <a:bodyPr wrap="none" lIns="0" tIns="0" rIns="0" bIns="0" anchor="t" anchorCtr="0">
              <a:spAutoFit/>
            </a:bodyPr>
            <a:lstStyle/>
            <a:p>
              <a:pPr algn="l"/>
              <a:r>
                <a:rPr lang="en-US" sz="2025" b="1" dirty="0">
                  <a:solidFill>
                    <a:srgbClr val="111A31"/>
                  </a:solidFill>
                  <a:latin typeface="Georgia"/>
                  <a:ea typeface="SimSun"/>
                  <a:cs typeface="Georgia"/>
                </a:rPr>
                <a:t>Invest $80K to test whether the wedge can scale.</a:t>
              </a:r>
            </a:p>
          </p:txBody>
        </p:sp>
        <p:sp>
          <p:nvSpPr>
            <p:cNvPr id="13" name="TextBox 13"/>
            <p:cNvSpPr txBox="1"/>
            <p:nvPr/>
          </p:nvSpPr>
          <p:spPr>
            <a:xfrm>
              <a:off x="481965" y="1343978"/>
              <a:ext cx="5785056" cy="213360"/>
            </a:xfrm>
            <a:prstGeom prst="rect">
              <a:avLst/>
            </a:prstGeom>
            <a:noFill/>
            <a:ln>
              <a:noFill/>
            </a:ln>
          </p:spPr>
          <p:txBody>
            <a:bodyPr wrap="none" lIns="0" tIns="0" rIns="0" bIns="0" anchor="t" anchorCtr="0">
              <a:spAutoFit/>
            </a:bodyPr>
            <a:lstStyle/>
            <a:p>
              <a:pPr algn="l"/>
              <a:r>
                <a:rPr lang="en-US" sz="1050" dirty="0">
                  <a:solidFill>
                    <a:srgbClr val="5E6675"/>
                  </a:solidFill>
                  <a:latin typeface="Arial"/>
                  <a:ea typeface="Microsoft YaHei"/>
                  <a:cs typeface="Arial"/>
                </a:rPr>
                <a:t>The allocation below is a proposed operating plan within the approved ceiling.</a:t>
              </a:r>
            </a:p>
          </p:txBody>
        </p:sp>
      </p:grpSp>
      <p:grpSp>
        <p:nvGrpSpPr>
          <p:cNvPr id="29" name="Group 29"/>
          <p:cNvGrpSpPr/>
          <p:nvPr/>
        </p:nvGrpSpPr>
        <p:grpSpPr>
          <a:xfrm>
            <a:off x="495300" y="1885950"/>
            <a:ext cx="4686300" cy="3924300"/>
            <a:chOff x="495300" y="1885950"/>
            <a:chExt cx="4686300" cy="3924300"/>
          </a:xfrm>
        </p:grpSpPr>
        <p:sp>
          <p:nvSpPr>
            <p:cNvPr id="15" name="Rectangle 15"/>
            <p:cNvSpPr/>
            <p:nvPr/>
          </p:nvSpPr>
          <p:spPr>
            <a:xfrm>
              <a:off x="495300" y="1885950"/>
              <a:ext cx="4686300" cy="3924300"/>
            </a:xfrm>
            <a:prstGeom prst="rect">
              <a:avLst/>
            </a:prstGeom>
            <a:solidFill>
              <a:srgbClr val="FFFFFF"/>
            </a:solidFill>
            <a:ln w="9525">
              <a:solidFill>
                <a:srgbClr val="C8CDD6"/>
              </a:solidFill>
            </a:ln>
          </p:spPr>
        </p:sp>
        <p:sp>
          <p:nvSpPr>
            <p:cNvPr id="16" name="TextBox 16"/>
            <p:cNvSpPr txBox="1"/>
            <p:nvPr/>
          </p:nvSpPr>
          <p:spPr>
            <a:xfrm>
              <a:off x="733425" y="2128838"/>
              <a:ext cx="1669506"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PROPOSED BUDGET ALLOCATION</a:t>
              </a:r>
            </a:p>
          </p:txBody>
        </p:sp>
        <p:sp>
          <p:nvSpPr>
            <p:cNvPr id="17" name="TextBox 17"/>
            <p:cNvSpPr txBox="1"/>
            <p:nvPr/>
          </p:nvSpPr>
          <p:spPr>
            <a:xfrm>
              <a:off x="701040" y="2406015"/>
              <a:ext cx="1197159" cy="670560"/>
            </a:xfrm>
            <a:prstGeom prst="rect">
              <a:avLst/>
            </a:prstGeom>
            <a:noFill/>
            <a:ln>
              <a:noFill/>
            </a:ln>
          </p:spPr>
          <p:txBody>
            <a:bodyPr wrap="none" lIns="0" tIns="0" rIns="0" bIns="0" anchor="t" anchorCtr="0">
              <a:spAutoFit/>
            </a:bodyPr>
            <a:lstStyle/>
            <a:p>
              <a:pPr algn="l"/>
              <a:r>
                <a:rPr lang="en-US" sz="3300" b="1" dirty="0">
                  <a:solidFill>
                    <a:srgbClr val="111A31"/>
                  </a:solidFill>
                  <a:latin typeface="Georgia"/>
                  <a:ea typeface="SimSun"/>
                  <a:cs typeface="Georgia"/>
                </a:rPr>
                <a:t>$80K</a:t>
              </a:r>
            </a:p>
          </p:txBody>
        </p:sp>
        <p:sp>
          <p:nvSpPr>
            <p:cNvPr id="18" name="TextBox 18"/>
            <p:cNvSpPr txBox="1"/>
            <p:nvPr/>
          </p:nvSpPr>
          <p:spPr>
            <a:xfrm>
              <a:off x="731520" y="2912745"/>
              <a:ext cx="1803940" cy="182880"/>
            </a:xfrm>
            <a:prstGeom prst="rect">
              <a:avLst/>
            </a:prstGeom>
            <a:noFill/>
            <a:ln>
              <a:noFill/>
            </a:ln>
          </p:spPr>
          <p:txBody>
            <a:bodyPr wrap="none" lIns="0" tIns="0" rIns="0" bIns="0" anchor="t" anchorCtr="0">
              <a:spAutoFit/>
            </a:bodyPr>
            <a:lstStyle/>
            <a:p>
              <a:pPr algn="l"/>
              <a:r>
                <a:rPr lang="en-US" sz="900" dirty="0">
                  <a:solidFill>
                    <a:srgbClr val="5E6675"/>
                  </a:solidFill>
                  <a:latin typeface="Arial"/>
                  <a:ea typeface="Microsoft YaHei"/>
                  <a:cs typeface="Arial"/>
                </a:rPr>
                <a:t>maximum 90-day investment</a:t>
              </a:r>
            </a:p>
          </p:txBody>
        </p:sp>
        <p:grpSp>
          <p:nvGrpSpPr>
            <p:cNvPr id="23" name="Group 23"/>
            <p:cNvGrpSpPr/>
            <p:nvPr/>
          </p:nvGrpSpPr>
          <p:grpSpPr>
            <a:xfrm>
              <a:off x="1342175" y="3267075"/>
              <a:ext cx="2269403" cy="2223911"/>
              <a:chOff x="1342175" y="3267075"/>
              <a:chExt cx="2269403" cy="2223911"/>
            </a:xfrm>
          </p:grpSpPr>
          <p:sp>
            <p:nvSpPr>
              <p:cNvPr id="19" name="Freeform 19"/>
              <p:cNvSpPr/>
              <p:nvPr/>
            </p:nvSpPr>
            <p:spPr>
              <a:xfrm>
                <a:off x="2476500" y="3267075"/>
                <a:ext cx="1135078" cy="2081212"/>
              </a:xfrm>
              <a:custGeom>
                <a:avLst/>
                <a:gdLst/>
                <a:ahLst/>
                <a:cxnLst/>
                <a:rect l="l" t="t" r="r" b="b"/>
                <a:pathLst>
                  <a:path w="1135078" h="2081212">
                    <a:moveTo>
                      <a:pt x="0" y="1066800"/>
                    </a:moveTo>
                    <a:lnTo>
                      <a:pt x="0" y="0"/>
                    </a:lnTo>
                    <a:cubicBezTo>
                      <a:pt x="524525" y="310"/>
                      <a:pt x="971003" y="381879"/>
                      <a:pt x="1053041" y="899948"/>
                    </a:cubicBezTo>
                    <a:cubicBezTo>
                      <a:pt x="1135078" y="1418018"/>
                      <a:pt x="828332" y="1918862"/>
                      <a:pt x="329565" y="2081212"/>
                    </a:cubicBezTo>
                    <a:close/>
                  </a:path>
                </a:pathLst>
              </a:custGeom>
              <a:solidFill>
                <a:srgbClr val="0C142B"/>
              </a:solidFill>
              <a:ln w="28575">
                <a:solidFill>
                  <a:srgbClr val="FFFFFF"/>
                </a:solidFill>
              </a:ln>
            </p:spPr>
          </p:sp>
          <p:sp>
            <p:nvSpPr>
              <p:cNvPr id="20" name="Freeform 20"/>
              <p:cNvSpPr/>
              <p:nvPr/>
            </p:nvSpPr>
            <p:spPr>
              <a:xfrm>
                <a:off x="1613535" y="4333875"/>
                <a:ext cx="1192530" cy="1157111"/>
              </a:xfrm>
              <a:custGeom>
                <a:avLst/>
                <a:gdLst/>
                <a:ahLst/>
                <a:cxnLst/>
                <a:rect l="l" t="t" r="r" b="b"/>
                <a:pathLst>
                  <a:path w="1192530" h="1157111">
                    <a:moveTo>
                      <a:pt x="862965" y="0"/>
                    </a:moveTo>
                    <a:lnTo>
                      <a:pt x="1192530" y="1014412"/>
                    </a:lnTo>
                    <a:cubicBezTo>
                      <a:pt x="753012" y="1157111"/>
                      <a:pt x="271593" y="1000611"/>
                      <a:pt x="0" y="626745"/>
                    </a:cubicBezTo>
                    <a:close/>
                  </a:path>
                </a:pathLst>
              </a:custGeom>
              <a:solidFill>
                <a:srgbClr val="D49B18"/>
              </a:solidFill>
              <a:ln w="28575">
                <a:solidFill>
                  <a:srgbClr val="FFFFFF"/>
                </a:solidFill>
              </a:ln>
            </p:spPr>
          </p:sp>
          <p:sp>
            <p:nvSpPr>
              <p:cNvPr id="21" name="Freeform 21"/>
              <p:cNvSpPr/>
              <p:nvPr/>
            </p:nvSpPr>
            <p:spPr>
              <a:xfrm>
                <a:off x="1342175" y="3707130"/>
                <a:ext cx="1134325" cy="1253490"/>
              </a:xfrm>
              <a:custGeom>
                <a:avLst/>
                <a:gdLst/>
                <a:ahLst/>
                <a:cxnLst/>
                <a:rect l="l" t="t" r="r" b="b"/>
                <a:pathLst>
                  <a:path w="1134325" h="1253490">
                    <a:moveTo>
                      <a:pt x="1134325" y="626745"/>
                    </a:moveTo>
                    <a:lnTo>
                      <a:pt x="271360" y="1253490"/>
                    </a:lnTo>
                    <a:cubicBezTo>
                      <a:pt x="0" y="879719"/>
                      <a:pt x="0" y="373771"/>
                      <a:pt x="271360" y="0"/>
                    </a:cubicBezTo>
                    <a:close/>
                  </a:path>
                </a:pathLst>
              </a:custGeom>
              <a:solidFill>
                <a:srgbClr val="34715B"/>
              </a:solidFill>
              <a:ln w="28575">
                <a:solidFill>
                  <a:srgbClr val="FFFFFF"/>
                </a:solidFill>
              </a:ln>
            </p:spPr>
          </p:sp>
          <p:sp>
            <p:nvSpPr>
              <p:cNvPr id="22" name="Freeform 22"/>
              <p:cNvSpPr/>
              <p:nvPr/>
            </p:nvSpPr>
            <p:spPr>
              <a:xfrm>
                <a:off x="1613535" y="3267075"/>
                <a:ext cx="862965" cy="1066800"/>
              </a:xfrm>
              <a:custGeom>
                <a:avLst/>
                <a:gdLst/>
                <a:ahLst/>
                <a:cxnLst/>
                <a:rect l="l" t="t" r="r" b="b"/>
                <a:pathLst>
                  <a:path w="862965" h="1066800">
                    <a:moveTo>
                      <a:pt x="862965" y="1066800"/>
                    </a:moveTo>
                    <a:lnTo>
                      <a:pt x="0" y="440055"/>
                    </a:lnTo>
                    <a:cubicBezTo>
                      <a:pt x="200637" y="163697"/>
                      <a:pt x="521456" y="101"/>
                      <a:pt x="862965" y="0"/>
                    </a:cubicBezTo>
                    <a:close/>
                  </a:path>
                </a:pathLst>
              </a:custGeom>
              <a:solidFill>
                <a:srgbClr val="B44845"/>
              </a:solidFill>
              <a:ln w="28575">
                <a:solidFill>
                  <a:srgbClr val="FFFFFF"/>
                </a:solidFill>
              </a:ln>
            </p:spPr>
          </p:sp>
        </p:grpSp>
        <p:sp>
          <p:nvSpPr>
            <p:cNvPr id="24" name="TextBox 24"/>
            <p:cNvSpPr txBox="1"/>
            <p:nvPr/>
          </p:nvSpPr>
          <p:spPr>
            <a:xfrm>
              <a:off x="3446145" y="3455670"/>
              <a:ext cx="1403032" cy="182880"/>
            </a:xfrm>
            <a:prstGeom prst="rect">
              <a:avLst/>
            </a:prstGeom>
            <a:noFill/>
            <a:ln>
              <a:noFill/>
            </a:ln>
          </p:spPr>
          <p:txBody>
            <a:bodyPr wrap="none" lIns="0" tIns="0" rIns="0" bIns="0" anchor="t" anchorCtr="0">
              <a:spAutoFit/>
            </a:bodyPr>
            <a:lstStyle/>
            <a:p>
              <a:pPr algn="l"/>
              <a:r>
                <a:rPr lang="en-US" sz="900" b="1" dirty="0">
                  <a:solidFill>
                    <a:srgbClr val="111A31"/>
                  </a:solidFill>
                  <a:latin typeface="Arial"/>
                  <a:ea typeface="Microsoft YaHei"/>
                  <a:cs typeface="Arial"/>
                </a:rPr>
                <a:t>Product · $36K · 45%</a:t>
              </a:r>
            </a:p>
          </p:txBody>
        </p:sp>
        <p:sp>
          <p:nvSpPr>
            <p:cNvPr id="25" name="TextBox 25"/>
            <p:cNvSpPr txBox="1"/>
            <p:nvPr/>
          </p:nvSpPr>
          <p:spPr>
            <a:xfrm>
              <a:off x="3446145" y="3865245"/>
              <a:ext cx="1368528" cy="182880"/>
            </a:xfrm>
            <a:prstGeom prst="rect">
              <a:avLst/>
            </a:prstGeom>
            <a:noFill/>
            <a:ln>
              <a:noFill/>
            </a:ln>
          </p:spPr>
          <p:txBody>
            <a:bodyPr wrap="none" lIns="0" tIns="0" rIns="0" bIns="0" anchor="t" anchorCtr="0">
              <a:spAutoFit/>
            </a:bodyPr>
            <a:lstStyle/>
            <a:p>
              <a:pPr algn="l"/>
              <a:r>
                <a:rPr lang="en-US" sz="900" b="1" dirty="0">
                  <a:solidFill>
                    <a:srgbClr val="D49B18"/>
                  </a:solidFill>
                  <a:latin typeface="Arial"/>
                  <a:ea typeface="Microsoft YaHei"/>
                  <a:cs typeface="Arial"/>
                </a:rPr>
                <a:t>Content · $16K · 20%</a:t>
              </a:r>
            </a:p>
          </p:txBody>
        </p:sp>
        <p:sp>
          <p:nvSpPr>
            <p:cNvPr id="26" name="TextBox 26"/>
            <p:cNvSpPr txBox="1"/>
            <p:nvPr/>
          </p:nvSpPr>
          <p:spPr>
            <a:xfrm>
              <a:off x="3446145" y="4274820"/>
              <a:ext cx="1258114" cy="182880"/>
            </a:xfrm>
            <a:prstGeom prst="rect">
              <a:avLst/>
            </a:prstGeom>
            <a:noFill/>
            <a:ln>
              <a:noFill/>
            </a:ln>
          </p:spPr>
          <p:txBody>
            <a:bodyPr wrap="none" lIns="0" tIns="0" rIns="0" bIns="0" anchor="t" anchorCtr="0">
              <a:spAutoFit/>
            </a:bodyPr>
            <a:lstStyle/>
            <a:p>
              <a:pPr algn="l"/>
              <a:r>
                <a:rPr lang="en-US" sz="900" b="1" dirty="0">
                  <a:solidFill>
                    <a:srgbClr val="34715B"/>
                  </a:solidFill>
                  <a:latin typeface="Arial"/>
                  <a:ea typeface="Microsoft YaHei"/>
                  <a:cs typeface="Arial"/>
                </a:rPr>
                <a:t>Events · $12K · 15%</a:t>
              </a:r>
            </a:p>
          </p:txBody>
        </p:sp>
        <p:sp>
          <p:nvSpPr>
            <p:cNvPr id="27" name="TextBox 27"/>
            <p:cNvSpPr txBox="1"/>
            <p:nvPr/>
          </p:nvSpPr>
          <p:spPr>
            <a:xfrm>
              <a:off x="3446145" y="4684395"/>
              <a:ext cx="1182205" cy="182880"/>
            </a:xfrm>
            <a:prstGeom prst="rect">
              <a:avLst/>
            </a:prstGeom>
            <a:noFill/>
            <a:ln>
              <a:noFill/>
            </a:ln>
          </p:spPr>
          <p:txBody>
            <a:bodyPr wrap="none" lIns="0" tIns="0" rIns="0" bIns="0" anchor="t" anchorCtr="0">
              <a:spAutoFit/>
            </a:bodyPr>
            <a:lstStyle/>
            <a:p>
              <a:pPr algn="l"/>
              <a:r>
                <a:rPr lang="en-US" sz="900" b="1" dirty="0">
                  <a:solidFill>
                    <a:srgbClr val="B44845"/>
                  </a:solidFill>
                  <a:latin typeface="Arial"/>
                  <a:ea typeface="Microsoft YaHei"/>
                  <a:cs typeface="Arial"/>
                </a:rPr>
                <a:t>Sales · $16K · 20%</a:t>
              </a:r>
            </a:p>
          </p:txBody>
        </p:sp>
        <p:sp>
          <p:nvSpPr>
            <p:cNvPr id="28" name="TextBox 28"/>
            <p:cNvSpPr txBox="1"/>
            <p:nvPr/>
          </p:nvSpPr>
          <p:spPr>
            <a:xfrm>
              <a:off x="732472" y="5473541"/>
              <a:ext cx="3099506" cy="167640"/>
            </a:xfrm>
            <a:prstGeom prst="rect">
              <a:avLst/>
            </a:prstGeom>
            <a:noFill/>
            <a:ln>
              <a:noFill/>
            </a:ln>
          </p:spPr>
          <p:txBody>
            <a:bodyPr wrap="none" lIns="0" tIns="0" rIns="0" bIns="0" anchor="t" anchorCtr="0">
              <a:spAutoFit/>
            </a:bodyPr>
            <a:lstStyle/>
            <a:p>
              <a:pPr algn="l"/>
              <a:r>
                <a:rPr lang="en-US" sz="825" dirty="0">
                  <a:solidFill>
                    <a:srgbClr val="5E6675"/>
                  </a:solidFill>
                  <a:latin typeface="Arial"/>
                  <a:ea typeface="Microsoft YaHei"/>
                  <a:cs typeface="Arial"/>
                </a:rPr>
                <a:t>Proposed allocation; leadership approval requested.</a:t>
              </a:r>
            </a:p>
          </p:txBody>
        </p:sp>
      </p:grpSp>
      <p:grpSp>
        <p:nvGrpSpPr>
          <p:cNvPr id="48" name="Group 48"/>
          <p:cNvGrpSpPr/>
          <p:nvPr/>
        </p:nvGrpSpPr>
        <p:grpSpPr>
          <a:xfrm>
            <a:off x="5467350" y="1885950"/>
            <a:ext cx="6229350" cy="3924300"/>
            <a:chOff x="5467350" y="1885950"/>
            <a:chExt cx="6229350" cy="3924300"/>
          </a:xfrm>
        </p:grpSpPr>
        <p:sp>
          <p:nvSpPr>
            <p:cNvPr id="30" name="Rectangle 30"/>
            <p:cNvSpPr/>
            <p:nvPr/>
          </p:nvSpPr>
          <p:spPr>
            <a:xfrm>
              <a:off x="5467350" y="1885950"/>
              <a:ext cx="6229350" cy="3924300"/>
            </a:xfrm>
            <a:prstGeom prst="rect">
              <a:avLst/>
            </a:prstGeom>
            <a:solidFill>
              <a:srgbClr val="F3F4F6"/>
            </a:solidFill>
            <a:ln>
              <a:noFill/>
            </a:ln>
          </p:spPr>
        </p:sp>
        <p:sp>
          <p:nvSpPr>
            <p:cNvPr id="31" name="TextBox 31"/>
            <p:cNvSpPr txBox="1"/>
            <p:nvPr/>
          </p:nvSpPr>
          <p:spPr>
            <a:xfrm>
              <a:off x="5705475" y="2128838"/>
              <a:ext cx="1433727"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PILOT SUCCESS SCORECARD</a:t>
              </a:r>
            </a:p>
          </p:txBody>
        </p:sp>
        <p:sp>
          <p:nvSpPr>
            <p:cNvPr id="32" name="Rectangle 32"/>
            <p:cNvSpPr/>
            <p:nvPr/>
          </p:nvSpPr>
          <p:spPr>
            <a:xfrm>
              <a:off x="5715000" y="2476500"/>
              <a:ext cx="2724150" cy="1295400"/>
            </a:xfrm>
            <a:prstGeom prst="rect">
              <a:avLst/>
            </a:prstGeom>
            <a:solidFill>
              <a:srgbClr val="FFFFFF"/>
            </a:solidFill>
            <a:ln w="9525">
              <a:solidFill>
                <a:srgbClr val="C8CDD6"/>
              </a:solidFill>
            </a:ln>
          </p:spPr>
        </p:sp>
        <p:sp>
          <p:nvSpPr>
            <p:cNvPr id="33" name="TextBox 33"/>
            <p:cNvSpPr txBox="1"/>
            <p:nvPr/>
          </p:nvSpPr>
          <p:spPr>
            <a:xfrm>
              <a:off x="5915025" y="2662238"/>
              <a:ext cx="680383" cy="152400"/>
            </a:xfrm>
            <a:prstGeom prst="rect">
              <a:avLst/>
            </a:prstGeom>
            <a:noFill/>
            <a:ln>
              <a:noFill/>
            </a:ln>
          </p:spPr>
          <p:txBody>
            <a:bodyPr wrap="none" lIns="0" tIns="0" rIns="0" bIns="0" anchor="t" anchorCtr="0">
              <a:spAutoFit/>
            </a:bodyPr>
            <a:lstStyle/>
            <a:p>
              <a:pPr algn="l"/>
              <a:r>
                <a:rPr lang="en-US" sz="750" b="1" dirty="0">
                  <a:solidFill>
                    <a:srgbClr val="5E6675"/>
                  </a:solidFill>
                  <a:latin typeface="Arial"/>
                  <a:ea typeface="Microsoft YaHei"/>
                  <a:cs typeface="Arial"/>
                </a:rPr>
                <a:t>INTEGRATION</a:t>
              </a:r>
            </a:p>
          </p:txBody>
        </p:sp>
        <p:sp>
          <p:nvSpPr>
            <p:cNvPr id="34" name="TextBox 34"/>
            <p:cNvSpPr txBox="1"/>
            <p:nvPr/>
          </p:nvSpPr>
          <p:spPr>
            <a:xfrm>
              <a:off x="5886450" y="2952750"/>
              <a:ext cx="720280" cy="609600"/>
            </a:xfrm>
            <a:prstGeom prst="rect">
              <a:avLst/>
            </a:prstGeom>
            <a:noFill/>
            <a:ln>
              <a:noFill/>
            </a:ln>
          </p:spPr>
          <p:txBody>
            <a:bodyPr wrap="none" lIns="0" tIns="0" rIns="0" bIns="0" anchor="t" anchorCtr="0">
              <a:spAutoFit/>
            </a:bodyPr>
            <a:lstStyle/>
            <a:p>
              <a:pPr algn="l"/>
              <a:r>
                <a:rPr lang="en-US" sz="3000" b="1" dirty="0">
                  <a:solidFill>
                    <a:srgbClr val="111A31"/>
                  </a:solidFill>
                  <a:latin typeface="Georgia"/>
                  <a:ea typeface="SimSun"/>
                  <a:cs typeface="Georgia"/>
                </a:rPr>
                <a:t>10+</a:t>
              </a:r>
            </a:p>
          </p:txBody>
        </p:sp>
        <p:sp>
          <p:nvSpPr>
            <p:cNvPr id="35" name="TextBox 35"/>
            <p:cNvSpPr txBox="1"/>
            <p:nvPr/>
          </p:nvSpPr>
          <p:spPr>
            <a:xfrm>
              <a:off x="5912168" y="3447574"/>
              <a:ext cx="1818989" cy="198120"/>
            </a:xfrm>
            <a:prstGeom prst="rect">
              <a:avLst/>
            </a:prstGeom>
            <a:noFill/>
            <a:ln>
              <a:noFill/>
            </a:ln>
          </p:spPr>
          <p:txBody>
            <a:bodyPr wrap="none" lIns="0" tIns="0" rIns="0" bIns="0" anchor="t" anchorCtr="0">
              <a:spAutoFit/>
            </a:bodyPr>
            <a:lstStyle/>
            <a:p>
              <a:pPr algn="l"/>
              <a:r>
                <a:rPr lang="en-US" sz="975" dirty="0">
                  <a:solidFill>
                    <a:srgbClr val="5E6675"/>
                  </a:solidFill>
                  <a:latin typeface="Arial"/>
                  <a:ea typeface="Microsoft YaHei"/>
                  <a:cs typeface="Arial"/>
                </a:rPr>
                <a:t>companies complete setup</a:t>
              </a:r>
            </a:p>
          </p:txBody>
        </p:sp>
        <p:sp>
          <p:nvSpPr>
            <p:cNvPr id="36" name="Rectangle 36"/>
            <p:cNvSpPr/>
            <p:nvPr/>
          </p:nvSpPr>
          <p:spPr>
            <a:xfrm>
              <a:off x="8724900" y="2476500"/>
              <a:ext cx="2724150" cy="1295400"/>
            </a:xfrm>
            <a:prstGeom prst="rect">
              <a:avLst/>
            </a:prstGeom>
            <a:solidFill>
              <a:srgbClr val="0C142B"/>
            </a:solidFill>
            <a:ln>
              <a:noFill/>
            </a:ln>
          </p:spPr>
        </p:sp>
        <p:sp>
          <p:nvSpPr>
            <p:cNvPr id="37" name="TextBox 37"/>
            <p:cNvSpPr txBox="1"/>
            <p:nvPr/>
          </p:nvSpPr>
          <p:spPr>
            <a:xfrm>
              <a:off x="8924925" y="2662238"/>
              <a:ext cx="743641"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WEEKLY HABIT</a:t>
              </a:r>
            </a:p>
          </p:txBody>
        </p:sp>
        <p:sp>
          <p:nvSpPr>
            <p:cNvPr id="38" name="TextBox 38"/>
            <p:cNvSpPr txBox="1"/>
            <p:nvPr/>
          </p:nvSpPr>
          <p:spPr>
            <a:xfrm>
              <a:off x="8896350" y="2952750"/>
              <a:ext cx="582263" cy="609600"/>
            </a:xfrm>
            <a:prstGeom prst="rect">
              <a:avLst/>
            </a:prstGeom>
            <a:noFill/>
            <a:ln>
              <a:noFill/>
            </a:ln>
          </p:spPr>
          <p:txBody>
            <a:bodyPr wrap="none" lIns="0" tIns="0" rIns="0" bIns="0" anchor="t" anchorCtr="0">
              <a:spAutoFit/>
            </a:bodyPr>
            <a:lstStyle/>
            <a:p>
              <a:pPr algn="l"/>
              <a:r>
                <a:rPr lang="en-US" sz="3000" b="1" dirty="0">
                  <a:solidFill>
                    <a:srgbClr val="FFFFFF"/>
                  </a:solidFill>
                  <a:latin typeface="Georgia"/>
                  <a:ea typeface="SimSun"/>
                  <a:cs typeface="Georgia"/>
                </a:rPr>
                <a:t>5+</a:t>
              </a:r>
            </a:p>
          </p:txBody>
        </p:sp>
        <p:sp>
          <p:nvSpPr>
            <p:cNvPr id="39" name="TextBox 39"/>
            <p:cNvSpPr txBox="1"/>
            <p:nvPr/>
          </p:nvSpPr>
          <p:spPr>
            <a:xfrm>
              <a:off x="8922068" y="3447574"/>
              <a:ext cx="2103787" cy="198120"/>
            </a:xfrm>
            <a:prstGeom prst="rect">
              <a:avLst/>
            </a:prstGeom>
            <a:noFill/>
            <a:ln>
              <a:noFill/>
            </a:ln>
          </p:spPr>
          <p:txBody>
            <a:bodyPr wrap="none" lIns="0" tIns="0" rIns="0" bIns="0" anchor="t" anchorCtr="0">
              <a:spAutoFit/>
            </a:bodyPr>
            <a:lstStyle/>
            <a:p>
              <a:pPr algn="l"/>
              <a:r>
                <a:rPr lang="en-US" sz="975" dirty="0">
                  <a:solidFill>
                    <a:srgbClr val="FFFFFF"/>
                  </a:solidFill>
                  <a:latin typeface="Arial"/>
                  <a:ea typeface="Microsoft YaHei"/>
                  <a:cs typeface="Arial"/>
                </a:rPr>
                <a:t>briefs per active team / week</a:t>
              </a:r>
            </a:p>
          </p:txBody>
        </p:sp>
        <p:sp>
          <p:nvSpPr>
            <p:cNvPr id="40" name="Rectangle 40"/>
            <p:cNvSpPr/>
            <p:nvPr/>
          </p:nvSpPr>
          <p:spPr>
            <a:xfrm>
              <a:off x="5715000" y="4057650"/>
              <a:ext cx="2724150" cy="1295400"/>
            </a:xfrm>
            <a:prstGeom prst="rect">
              <a:avLst/>
            </a:prstGeom>
            <a:solidFill>
              <a:srgbClr val="FFFFFF"/>
            </a:solidFill>
            <a:ln w="9525">
              <a:solidFill>
                <a:srgbClr val="C8CDD6"/>
              </a:solidFill>
            </a:ln>
          </p:spPr>
        </p:sp>
        <p:sp>
          <p:nvSpPr>
            <p:cNvPr id="41" name="TextBox 41"/>
            <p:cNvSpPr txBox="1"/>
            <p:nvPr/>
          </p:nvSpPr>
          <p:spPr>
            <a:xfrm>
              <a:off x="5915025" y="4243388"/>
              <a:ext cx="617125" cy="152400"/>
            </a:xfrm>
            <a:prstGeom prst="rect">
              <a:avLst/>
            </a:prstGeom>
            <a:noFill/>
            <a:ln>
              <a:noFill/>
            </a:ln>
          </p:spPr>
          <p:txBody>
            <a:bodyPr wrap="none" lIns="0" tIns="0" rIns="0" bIns="0" anchor="t" anchorCtr="0">
              <a:spAutoFit/>
            </a:bodyPr>
            <a:lstStyle/>
            <a:p>
              <a:pPr algn="l"/>
              <a:r>
                <a:rPr lang="en-US" sz="750" b="1" dirty="0">
                  <a:solidFill>
                    <a:srgbClr val="5E6675"/>
                  </a:solidFill>
                  <a:latin typeface="Arial"/>
                  <a:ea typeface="Microsoft YaHei"/>
                  <a:cs typeface="Arial"/>
                </a:rPr>
                <a:t>TIME SAVED</a:t>
              </a:r>
            </a:p>
          </p:txBody>
        </p:sp>
        <p:sp>
          <p:nvSpPr>
            <p:cNvPr id="42" name="TextBox 42"/>
            <p:cNvSpPr txBox="1"/>
            <p:nvPr/>
          </p:nvSpPr>
          <p:spPr>
            <a:xfrm>
              <a:off x="5886450" y="4533900"/>
              <a:ext cx="835295" cy="609600"/>
            </a:xfrm>
            <a:prstGeom prst="rect">
              <a:avLst/>
            </a:prstGeom>
            <a:noFill/>
            <a:ln>
              <a:noFill/>
            </a:ln>
          </p:spPr>
          <p:txBody>
            <a:bodyPr wrap="none" lIns="0" tIns="0" rIns="0" bIns="0" anchor="t" anchorCtr="0">
              <a:spAutoFit/>
            </a:bodyPr>
            <a:lstStyle/>
            <a:p>
              <a:pPr algn="l"/>
              <a:r>
                <a:rPr lang="en-US" sz="3000" b="1" dirty="0">
                  <a:solidFill>
                    <a:srgbClr val="D49B18"/>
                  </a:solidFill>
                  <a:latin typeface="Georgia"/>
                  <a:ea typeface="SimSun"/>
                  <a:cs typeface="Georgia"/>
                </a:rPr>
                <a:t>50%</a:t>
              </a:r>
            </a:p>
          </p:txBody>
        </p:sp>
        <p:sp>
          <p:nvSpPr>
            <p:cNvPr id="43" name="TextBox 43"/>
            <p:cNvSpPr txBox="1"/>
            <p:nvPr/>
          </p:nvSpPr>
          <p:spPr>
            <a:xfrm>
              <a:off x="5912168" y="5028724"/>
              <a:ext cx="2231946" cy="198120"/>
            </a:xfrm>
            <a:prstGeom prst="rect">
              <a:avLst/>
            </a:prstGeom>
            <a:noFill/>
            <a:ln>
              <a:noFill/>
            </a:ln>
          </p:spPr>
          <p:txBody>
            <a:bodyPr wrap="none" lIns="0" tIns="0" rIns="0" bIns="0" anchor="t" anchorCtr="0">
              <a:spAutoFit/>
            </a:bodyPr>
            <a:lstStyle/>
            <a:p>
              <a:pPr algn="l"/>
              <a:r>
                <a:rPr lang="en-US" sz="975" dirty="0">
                  <a:solidFill>
                    <a:srgbClr val="5E6675"/>
                  </a:solidFill>
                  <a:latin typeface="Arial"/>
                  <a:ea typeface="Microsoft YaHei"/>
                  <a:cs typeface="Arial"/>
                </a:rPr>
                <a:t>reported preparation reduction</a:t>
              </a:r>
            </a:p>
          </p:txBody>
        </p:sp>
        <p:sp>
          <p:nvSpPr>
            <p:cNvPr id="44" name="Rectangle 44"/>
            <p:cNvSpPr/>
            <p:nvPr/>
          </p:nvSpPr>
          <p:spPr>
            <a:xfrm>
              <a:off x="8724900" y="4057650"/>
              <a:ext cx="2724150" cy="1295400"/>
            </a:xfrm>
            <a:prstGeom prst="rect">
              <a:avLst/>
            </a:prstGeom>
            <a:solidFill>
              <a:srgbClr val="FFFFFF"/>
            </a:solidFill>
            <a:ln w="9525">
              <a:solidFill>
                <a:srgbClr val="C8CDD6"/>
              </a:solidFill>
            </a:ln>
          </p:spPr>
        </p:sp>
        <p:sp>
          <p:nvSpPr>
            <p:cNvPr id="45" name="TextBox 45"/>
            <p:cNvSpPr txBox="1"/>
            <p:nvPr/>
          </p:nvSpPr>
          <p:spPr>
            <a:xfrm>
              <a:off x="8924925" y="4243388"/>
              <a:ext cx="628626" cy="152400"/>
            </a:xfrm>
            <a:prstGeom prst="rect">
              <a:avLst/>
            </a:prstGeom>
            <a:noFill/>
            <a:ln>
              <a:noFill/>
            </a:ln>
          </p:spPr>
          <p:txBody>
            <a:bodyPr wrap="none" lIns="0" tIns="0" rIns="0" bIns="0" anchor="t" anchorCtr="0">
              <a:spAutoFit/>
            </a:bodyPr>
            <a:lstStyle/>
            <a:p>
              <a:pPr algn="l"/>
              <a:r>
                <a:rPr lang="en-US" sz="750" b="1" dirty="0">
                  <a:solidFill>
                    <a:srgbClr val="5E6675"/>
                  </a:solidFill>
                  <a:latin typeface="Arial"/>
                  <a:ea typeface="Microsoft YaHei"/>
                  <a:cs typeface="Arial"/>
                </a:rPr>
                <a:t>PAID INTENT</a:t>
              </a:r>
            </a:p>
          </p:txBody>
        </p:sp>
        <p:sp>
          <p:nvSpPr>
            <p:cNvPr id="46" name="TextBox 46"/>
            <p:cNvSpPr txBox="1"/>
            <p:nvPr/>
          </p:nvSpPr>
          <p:spPr>
            <a:xfrm>
              <a:off x="8896350" y="4533900"/>
              <a:ext cx="582263" cy="609600"/>
            </a:xfrm>
            <a:prstGeom prst="rect">
              <a:avLst/>
            </a:prstGeom>
            <a:noFill/>
            <a:ln>
              <a:noFill/>
            </a:ln>
          </p:spPr>
          <p:txBody>
            <a:bodyPr wrap="none" lIns="0" tIns="0" rIns="0" bIns="0" anchor="t" anchorCtr="0">
              <a:spAutoFit/>
            </a:bodyPr>
            <a:lstStyle/>
            <a:p>
              <a:pPr algn="l"/>
              <a:r>
                <a:rPr lang="en-US" sz="3000" b="1" dirty="0">
                  <a:solidFill>
                    <a:srgbClr val="34715B"/>
                  </a:solidFill>
                  <a:latin typeface="Georgia"/>
                  <a:ea typeface="SimSun"/>
                  <a:cs typeface="Georgia"/>
                </a:rPr>
                <a:t>4+</a:t>
              </a:r>
            </a:p>
          </p:txBody>
        </p:sp>
        <p:sp>
          <p:nvSpPr>
            <p:cNvPr id="47" name="TextBox 47"/>
            <p:cNvSpPr txBox="1"/>
            <p:nvPr/>
          </p:nvSpPr>
          <p:spPr>
            <a:xfrm>
              <a:off x="8922068" y="5028724"/>
              <a:ext cx="2032587" cy="198120"/>
            </a:xfrm>
            <a:prstGeom prst="rect">
              <a:avLst/>
            </a:prstGeom>
            <a:noFill/>
            <a:ln>
              <a:noFill/>
            </a:ln>
          </p:spPr>
          <p:txBody>
            <a:bodyPr wrap="none" lIns="0" tIns="0" rIns="0" bIns="0" anchor="t" anchorCtr="0">
              <a:spAutoFit/>
            </a:bodyPr>
            <a:lstStyle/>
            <a:p>
              <a:pPr algn="l"/>
              <a:r>
                <a:rPr lang="en-US" sz="975" dirty="0">
                  <a:solidFill>
                    <a:srgbClr val="5E6675"/>
                  </a:solidFill>
                  <a:latin typeface="Arial"/>
                  <a:ea typeface="Microsoft YaHei"/>
                  <a:cs typeface="Arial"/>
                </a:rPr>
                <a:t>pilot customers agree to pay</a:t>
              </a:r>
            </a:p>
          </p:txBody>
        </p:sp>
      </p:grpSp>
      <p:grpSp>
        <p:nvGrpSpPr>
          <p:cNvPr id="52" name="Group 52"/>
          <p:cNvGrpSpPr/>
          <p:nvPr/>
        </p:nvGrpSpPr>
        <p:grpSpPr>
          <a:xfrm>
            <a:off x="486728" y="6343650"/>
            <a:ext cx="11218544" cy="209550"/>
            <a:chOff x="486728" y="6343650"/>
            <a:chExt cx="11218544" cy="209550"/>
          </a:xfrm>
        </p:grpSpPr>
        <p:sp>
          <p:nvSpPr>
            <p:cNvPr id="49" name="Rectangle 49"/>
            <p:cNvSpPr/>
            <p:nvPr/>
          </p:nvSpPr>
          <p:spPr>
            <a:xfrm>
              <a:off x="495300" y="6343650"/>
              <a:ext cx="11201400" cy="209550"/>
            </a:xfrm>
            <a:prstGeom prst="rect">
              <a:avLst/>
            </a:prstGeom>
            <a:noFill/>
            <a:ln>
              <a:noFill/>
            </a:ln>
          </p:spPr>
        </p:sp>
        <p:sp>
          <p:nvSpPr>
            <p:cNvPr id="50" name="TextBox 50"/>
            <p:cNvSpPr txBox="1"/>
            <p:nvPr/>
          </p:nvSpPr>
          <p:spPr>
            <a:xfrm>
              <a:off x="486728" y="6413659"/>
              <a:ext cx="2328934" cy="137160"/>
            </a:xfrm>
            <a:prstGeom prst="rect">
              <a:avLst/>
            </a:prstGeom>
            <a:noFill/>
            <a:ln>
              <a:noFill/>
            </a:ln>
          </p:spPr>
          <p:txBody>
            <a:bodyPr wrap="none" lIns="0" tIns="0" rIns="0" bIns="0" anchor="t" anchorCtr="0">
              <a:spAutoFit/>
            </a:bodyPr>
            <a:lstStyle/>
            <a:p>
              <a:pPr algn="l"/>
              <a:r>
                <a:rPr lang="en-US" sz="675" dirty="0">
                  <a:solidFill>
                    <a:srgbClr val="5E6675"/>
                  </a:solidFill>
                  <a:latin typeface="Arial"/>
                  <a:ea typeface="Microsoft YaHei"/>
                  <a:cs typeface="Arial"/>
                </a:rPr>
                <a:t>Budget proposal: $36K + $16K + $12K + $16K = $80K</a:t>
              </a:r>
            </a:p>
          </p:txBody>
        </p:sp>
        <p:sp>
          <p:nvSpPr>
            <p:cNvPr id="51" name="TextBox 51"/>
            <p:cNvSpPr txBox="1"/>
            <p:nvPr/>
          </p:nvSpPr>
          <p:spPr>
            <a:xfrm>
              <a:off x="9790390" y="6413659"/>
              <a:ext cx="1914882" cy="137160"/>
            </a:xfrm>
            <a:prstGeom prst="rect">
              <a:avLst/>
            </a:prstGeom>
            <a:noFill/>
            <a:ln>
              <a:noFill/>
            </a:ln>
          </p:spPr>
          <p:txBody>
            <a:bodyPr wrap="none" lIns="0" tIns="0" rIns="0" bIns="0" anchor="t" anchorCtr="0">
              <a:spAutoFit/>
            </a:bodyPr>
            <a:lstStyle/>
            <a:p>
              <a:pPr algn="r"/>
              <a:r>
                <a:rPr lang="en-US" sz="675" dirty="0">
                  <a:solidFill>
                    <a:srgbClr val="5E6675"/>
                  </a:solidFill>
                  <a:latin typeface="Arial"/>
                  <a:ea typeface="Microsoft YaHei"/>
                  <a:cs typeface="Arial"/>
                </a:rPr>
                <a:t>AVENLO BRIEF · PILOT PROPOSAL · 10 / 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400"/>
                                        <p:tgtEl>
                                          <p:spTgt spid="14"/>
                                        </p:tgtEl>
                                      </p:cBhvr>
                                    </p:animEffect>
                                  </p:childTnLst>
                                </p:cTn>
                              </p:par>
                            </p:childTnLst>
                          </p:cTn>
                        </p:par>
                        <p:par>
                          <p:cTn id="8" fill="hold">
                            <p:stCondLst>
                              <p:cond delay="900"/>
                            </p:stCondLst>
                            <p:childTnLst>
                              <p:par>
                                <p:cTn id="9" presetID="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slide(fromBottom)">
                                      <p:cBhvr>
                                        <p:cTn id="11" dur="400"/>
                                        <p:tgtEl>
                                          <p:spTgt spid="29"/>
                                        </p:tgtEl>
                                      </p:cBhvr>
                                    </p:animEffect>
                                  </p:childTnLst>
                                </p:cTn>
                              </p:par>
                            </p:childTnLst>
                          </p:cTn>
                        </p:par>
                        <p:par>
                          <p:cTn id="12" fill="hold">
                            <p:stCondLst>
                              <p:cond delay="1800"/>
                            </p:stCondLst>
                            <p:childTnLst>
                              <p:par>
                                <p:cTn id="13" presetID="42" presetClass="entr" presetSubtype="8"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slide(fromLeft)">
                                      <p:cBhvr>
                                        <p:cTn id="15" dur="4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9" grpId="0"/>
      <p:bldP spid="4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FFFFF">
                <a:alpha val="96000"/>
              </a:srgbClr>
            </a:solidFill>
            <a:ln>
              <a:noFill/>
            </a:ln>
          </p:spPr>
        </p:sp>
      </p:grpSp>
      <p:grpSp>
        <p:nvGrpSpPr>
          <p:cNvPr id="10" name="Group 10"/>
          <p:cNvGrpSpPr/>
          <p:nvPr/>
        </p:nvGrpSpPr>
        <p:grpSpPr>
          <a:xfrm>
            <a:off x="485775" y="333375"/>
            <a:ext cx="11220450" cy="361950"/>
            <a:chOff x="485775" y="333375"/>
            <a:chExt cx="11220450" cy="361950"/>
          </a:xfrm>
        </p:grpSpPr>
        <p:sp>
          <p:nvSpPr>
            <p:cNvPr id="6" name="Rectangle 6"/>
            <p:cNvSpPr/>
            <p:nvPr/>
          </p:nvSpPr>
          <p:spPr>
            <a:xfrm>
              <a:off x="495300" y="333375"/>
              <a:ext cx="11201400" cy="361950"/>
            </a:xfrm>
            <a:prstGeom prst="rect">
              <a:avLst/>
            </a:prstGeom>
            <a:noFill/>
            <a:ln>
              <a:noFill/>
            </a:ln>
          </p:spPr>
        </p:sp>
        <p:sp>
          <p:nvSpPr>
            <p:cNvPr id="7" name="Line 7"/>
            <p:cNvSpPr/>
            <p:nvPr/>
          </p:nvSpPr>
          <p:spPr>
            <a:xfrm>
              <a:off x="495300" y="333375"/>
              <a:ext cx="11201400" cy="9525"/>
            </a:xfrm>
            <a:custGeom>
              <a:avLst/>
              <a:gdLst/>
              <a:ahLst/>
              <a:cxnLst/>
              <a:rect l="l" t="t" r="r" b="b"/>
              <a:pathLst>
                <a:path w="11201400" h="9525">
                  <a:moveTo>
                    <a:pt x="0" y="0"/>
                  </a:moveTo>
                  <a:lnTo>
                    <a:pt x="11201400" y="0"/>
                  </a:lnTo>
                </a:path>
              </a:pathLst>
            </a:custGeom>
            <a:noFill/>
            <a:ln w="9525">
              <a:solidFill>
                <a:srgbClr val="C8CDD6"/>
              </a:solidFill>
            </a:ln>
          </p:spPr>
        </p:sp>
        <p:sp>
          <p:nvSpPr>
            <p:cNvPr id="8" name="TextBox 8"/>
            <p:cNvSpPr txBox="1"/>
            <p:nvPr/>
          </p:nvSpPr>
          <p:spPr>
            <a:xfrm>
              <a:off x="485775" y="471488"/>
              <a:ext cx="1525738" cy="152400"/>
            </a:xfrm>
            <a:prstGeom prst="rect">
              <a:avLst/>
            </a:prstGeom>
            <a:noFill/>
            <a:ln>
              <a:noFill/>
            </a:ln>
          </p:spPr>
          <p:txBody>
            <a:bodyPr wrap="none" lIns="0" tIns="0" rIns="0" bIns="0" anchor="t" anchorCtr="0">
              <a:spAutoFit/>
            </a:bodyPr>
            <a:lstStyle/>
            <a:p>
              <a:pPr algn="l"/>
              <a:r>
                <a:rPr lang="en-US" sz="750" b="1" dirty="0">
                  <a:solidFill>
                    <a:srgbClr val="5E6675"/>
                  </a:solidFill>
                  <a:latin typeface="Arial"/>
                  <a:ea typeface="Microsoft YaHei"/>
                  <a:cs typeface="Arial"/>
                </a:rPr>
                <a:t>SLIDE 11 · RISKS &amp; EXPANSION</a:t>
              </a:r>
            </a:p>
          </p:txBody>
        </p:sp>
        <p:sp>
          <p:nvSpPr>
            <p:cNvPr id="9" name="TextBox 9"/>
            <p:cNvSpPr txBox="1"/>
            <p:nvPr/>
          </p:nvSpPr>
          <p:spPr>
            <a:xfrm>
              <a:off x="10243745" y="471488"/>
              <a:ext cx="1462480" cy="152400"/>
            </a:xfrm>
            <a:prstGeom prst="rect">
              <a:avLst/>
            </a:prstGeom>
            <a:noFill/>
            <a:ln>
              <a:noFill/>
            </a:ln>
          </p:spPr>
          <p:txBody>
            <a:bodyPr wrap="none" lIns="0" tIns="0" rIns="0" bIns="0" anchor="t" anchorCtr="0">
              <a:spAutoFit/>
            </a:bodyPr>
            <a:lstStyle/>
            <a:p>
              <a:pPr algn="r"/>
              <a:r>
                <a:rPr lang="en-US" sz="750" b="1" dirty="0">
                  <a:solidFill>
                    <a:srgbClr val="D49B18"/>
                  </a:solidFill>
                  <a:latin typeface="Arial"/>
                  <a:ea typeface="Microsoft YaHei"/>
                  <a:cs typeface="Arial"/>
                </a:rPr>
                <a:t>NAMED LIMITS · MITIGATION</a:t>
              </a:r>
            </a:p>
          </p:txBody>
        </p:sp>
      </p:grpSp>
      <p:grpSp>
        <p:nvGrpSpPr>
          <p:cNvPr id="14" name="Group 14"/>
          <p:cNvGrpSpPr/>
          <p:nvPr/>
        </p:nvGrpSpPr>
        <p:grpSpPr>
          <a:xfrm>
            <a:off x="361950" y="781050"/>
            <a:ext cx="11334750" cy="914400"/>
            <a:chOff x="361950" y="781050"/>
            <a:chExt cx="11334750" cy="914400"/>
          </a:xfrm>
        </p:grpSpPr>
        <p:sp>
          <p:nvSpPr>
            <p:cNvPr id="11" name="Rectangle 11"/>
            <p:cNvSpPr/>
            <p:nvPr/>
          </p:nvSpPr>
          <p:spPr>
            <a:xfrm>
              <a:off x="361950" y="781050"/>
              <a:ext cx="11334750" cy="914400"/>
            </a:xfrm>
            <a:prstGeom prst="rect">
              <a:avLst/>
            </a:prstGeom>
            <a:noFill/>
            <a:ln>
              <a:noFill/>
            </a:ln>
          </p:spPr>
        </p:sp>
        <p:sp>
          <p:nvSpPr>
            <p:cNvPr id="12" name="TextBox 12"/>
            <p:cNvSpPr txBox="1"/>
            <p:nvPr/>
          </p:nvSpPr>
          <p:spPr>
            <a:xfrm>
              <a:off x="469582" y="933926"/>
              <a:ext cx="10423431" cy="411480"/>
            </a:xfrm>
            <a:prstGeom prst="rect">
              <a:avLst/>
            </a:prstGeom>
            <a:noFill/>
            <a:ln>
              <a:noFill/>
            </a:ln>
          </p:spPr>
          <p:txBody>
            <a:bodyPr wrap="none" lIns="0" tIns="0" rIns="0" bIns="0" anchor="t" anchorCtr="0">
              <a:spAutoFit/>
            </a:bodyPr>
            <a:lstStyle/>
            <a:p>
              <a:pPr algn="l"/>
              <a:r>
                <a:rPr lang="en-US" sz="2025" b="1" dirty="0">
                  <a:solidFill>
                    <a:srgbClr val="111A31"/>
                  </a:solidFill>
                  <a:latin typeface="Georgia"/>
                  <a:ea typeface="SimSun"/>
                  <a:cs typeface="Georgia"/>
                </a:rPr>
                <a:t>Three risks can invalidate the pilot unless designed into the method.</a:t>
              </a:r>
            </a:p>
          </p:txBody>
        </p:sp>
        <p:sp>
          <p:nvSpPr>
            <p:cNvPr id="13" name="TextBox 13"/>
            <p:cNvSpPr txBox="1"/>
            <p:nvPr/>
          </p:nvSpPr>
          <p:spPr>
            <a:xfrm>
              <a:off x="481965" y="1343978"/>
              <a:ext cx="7747968" cy="213360"/>
            </a:xfrm>
            <a:prstGeom prst="rect">
              <a:avLst/>
            </a:prstGeom>
            <a:noFill/>
            <a:ln>
              <a:noFill/>
            </a:ln>
          </p:spPr>
          <p:txBody>
            <a:bodyPr wrap="none" lIns="0" tIns="0" rIns="0" bIns="0" anchor="t" anchorCtr="0">
              <a:spAutoFit/>
            </a:bodyPr>
            <a:lstStyle/>
            <a:p>
              <a:pPr algn="l"/>
              <a:r>
                <a:rPr lang="en-US" sz="1050" dirty="0">
                  <a:solidFill>
                    <a:srgbClr val="5E6675"/>
                  </a:solidFill>
                  <a:latin typeface="Arial"/>
                  <a:ea typeface="Microsoft YaHei"/>
                  <a:cs typeface="Arial"/>
                </a:rPr>
                <a:t>Future platform ideas should remain options, not distractions, until the pre-meeting wedge is proven.</a:t>
              </a:r>
            </a:p>
          </p:txBody>
        </p:sp>
      </p:grpSp>
      <p:grpSp>
        <p:nvGrpSpPr>
          <p:cNvPr id="35" name="Group 35"/>
          <p:cNvGrpSpPr/>
          <p:nvPr/>
        </p:nvGrpSpPr>
        <p:grpSpPr>
          <a:xfrm>
            <a:off x="495300" y="1924050"/>
            <a:ext cx="11201400" cy="2381250"/>
            <a:chOff x="495300" y="1924050"/>
            <a:chExt cx="11201400" cy="2381250"/>
          </a:xfrm>
        </p:grpSpPr>
        <p:sp>
          <p:nvSpPr>
            <p:cNvPr id="15" name="Rectangle 15"/>
            <p:cNvSpPr/>
            <p:nvPr/>
          </p:nvSpPr>
          <p:spPr>
            <a:xfrm>
              <a:off x="495300" y="1924050"/>
              <a:ext cx="3429000" cy="2381250"/>
            </a:xfrm>
            <a:prstGeom prst="rect">
              <a:avLst/>
            </a:prstGeom>
            <a:solidFill>
              <a:srgbClr val="FFFFFF"/>
            </a:solidFill>
            <a:ln w="9525">
              <a:solidFill>
                <a:srgbClr val="C8CDD6"/>
              </a:solidFill>
            </a:ln>
          </p:spPr>
        </p:sp>
        <p:sp>
          <p:nvSpPr>
            <p:cNvPr id="16" name="Rectangle 16"/>
            <p:cNvSpPr/>
            <p:nvPr/>
          </p:nvSpPr>
          <p:spPr>
            <a:xfrm>
              <a:off x="495300" y="1924050"/>
              <a:ext cx="66675" cy="2381250"/>
            </a:xfrm>
            <a:prstGeom prst="rect">
              <a:avLst/>
            </a:prstGeom>
            <a:solidFill>
              <a:srgbClr val="B44845"/>
            </a:solidFill>
            <a:ln>
              <a:noFill/>
            </a:ln>
          </p:spPr>
        </p:sp>
        <p:sp>
          <p:nvSpPr>
            <p:cNvPr id="17" name="TextBox 17"/>
            <p:cNvSpPr txBox="1"/>
            <p:nvPr/>
          </p:nvSpPr>
          <p:spPr>
            <a:xfrm>
              <a:off x="733425" y="2166938"/>
              <a:ext cx="1519988" cy="152400"/>
            </a:xfrm>
            <a:prstGeom prst="rect">
              <a:avLst/>
            </a:prstGeom>
            <a:noFill/>
            <a:ln>
              <a:noFill/>
            </a:ln>
          </p:spPr>
          <p:txBody>
            <a:bodyPr wrap="none" lIns="0" tIns="0" rIns="0" bIns="0" anchor="t" anchorCtr="0">
              <a:spAutoFit/>
            </a:bodyPr>
            <a:lstStyle/>
            <a:p>
              <a:pPr algn="l"/>
              <a:r>
                <a:rPr lang="en-US" sz="750" b="1" dirty="0">
                  <a:solidFill>
                    <a:srgbClr val="B44845"/>
                  </a:solidFill>
                  <a:latin typeface="Arial"/>
                  <a:ea typeface="Microsoft YaHei"/>
                  <a:cs typeface="Arial"/>
                </a:rPr>
                <a:t>RISK 01 · INTEGRATION DELAY</a:t>
              </a:r>
            </a:p>
          </p:txBody>
        </p:sp>
        <p:sp>
          <p:nvSpPr>
            <p:cNvPr id="18" name="TextBox 18"/>
            <p:cNvSpPr txBox="1"/>
            <p:nvPr/>
          </p:nvSpPr>
          <p:spPr>
            <a:xfrm>
              <a:off x="721042" y="2480786"/>
              <a:ext cx="3099172" cy="350520"/>
            </a:xfrm>
            <a:prstGeom prst="rect">
              <a:avLst/>
            </a:prstGeom>
            <a:noFill/>
            <a:ln>
              <a:noFill/>
            </a:ln>
          </p:spPr>
          <p:txBody>
            <a:bodyPr wrap="none" lIns="0" tIns="0" rIns="0" bIns="0" anchor="t" anchorCtr="0">
              <a:spAutoFit/>
            </a:bodyPr>
            <a:lstStyle/>
            <a:p>
              <a:pPr algn="l"/>
              <a:r>
                <a:rPr lang="en-US" sz="1725" b="1" dirty="0">
                  <a:solidFill>
                    <a:srgbClr val="111A31"/>
                  </a:solidFill>
                  <a:latin typeface="Georgia"/>
                  <a:ea typeface="SimSun"/>
                  <a:cs typeface="Georgia"/>
                </a:rPr>
                <a:t>Time-to-value may slip.</a:t>
              </a:r>
            </a:p>
          </p:txBody>
        </p:sp>
        <p:sp>
          <p:nvSpPr>
            <p:cNvPr id="19" name="TextBox 19"/>
            <p:cNvSpPr txBox="1"/>
            <p:nvPr/>
          </p:nvSpPr>
          <p:spPr>
            <a:xfrm>
              <a:off x="730568" y="2999899"/>
              <a:ext cx="2474024" cy="198120"/>
            </a:xfrm>
            <a:prstGeom prst="rect">
              <a:avLst/>
            </a:prstGeom>
            <a:noFill/>
            <a:ln>
              <a:noFill/>
            </a:ln>
          </p:spPr>
          <p:txBody>
            <a:bodyPr wrap="none" lIns="0" tIns="0" rIns="0" bIns="0" anchor="t" anchorCtr="0">
              <a:spAutoFit/>
            </a:bodyPr>
            <a:lstStyle/>
            <a:p>
              <a:pPr algn="l"/>
              <a:r>
                <a:rPr lang="en-US" sz="975" dirty="0">
                  <a:solidFill>
                    <a:srgbClr val="5E6675"/>
                  </a:solidFill>
                  <a:latin typeface="Arial"/>
                  <a:ea typeface="Microsoft YaHei"/>
                  <a:cs typeface="Arial"/>
                </a:rPr>
                <a:t>Mitigation: limit V1 to three source</a:t>
              </a:r>
            </a:p>
          </p:txBody>
        </p:sp>
        <p:sp>
          <p:nvSpPr>
            <p:cNvPr id="20" name="TextBox 20"/>
            <p:cNvSpPr txBox="1"/>
            <p:nvPr/>
          </p:nvSpPr>
          <p:spPr>
            <a:xfrm>
              <a:off x="730568" y="3209449"/>
              <a:ext cx="2744581" cy="198120"/>
            </a:xfrm>
            <a:prstGeom prst="rect">
              <a:avLst/>
            </a:prstGeom>
            <a:noFill/>
            <a:ln>
              <a:noFill/>
            </a:ln>
          </p:spPr>
          <p:txBody>
            <a:bodyPr wrap="none" lIns="0" tIns="0" rIns="0" bIns="0" anchor="t" anchorCtr="0">
              <a:spAutoFit/>
            </a:bodyPr>
            <a:lstStyle/>
            <a:p>
              <a:pPr algn="l"/>
              <a:r>
                <a:rPr lang="en-US" sz="975" dirty="0">
                  <a:solidFill>
                    <a:srgbClr val="5E6675"/>
                  </a:solidFill>
                  <a:latin typeface="Arial"/>
                  <a:ea typeface="Microsoft YaHei"/>
                  <a:cs typeface="Arial"/>
                </a:rPr>
                <a:t>categories and track completion early.</a:t>
              </a:r>
            </a:p>
          </p:txBody>
        </p:sp>
        <p:sp>
          <p:nvSpPr>
            <p:cNvPr id="21" name="TextBox 21"/>
            <p:cNvSpPr txBox="1"/>
            <p:nvPr/>
          </p:nvSpPr>
          <p:spPr>
            <a:xfrm>
              <a:off x="732472" y="3816191"/>
              <a:ext cx="2298240" cy="167640"/>
            </a:xfrm>
            <a:prstGeom prst="rect">
              <a:avLst/>
            </a:prstGeom>
            <a:noFill/>
            <a:ln>
              <a:noFill/>
            </a:ln>
          </p:spPr>
          <p:txBody>
            <a:bodyPr wrap="none" lIns="0" tIns="0" rIns="0" bIns="0" anchor="t" anchorCtr="0">
              <a:spAutoFit/>
            </a:bodyPr>
            <a:lstStyle/>
            <a:p>
              <a:pPr algn="l"/>
              <a:r>
                <a:rPr lang="en-US" sz="825" b="1" dirty="0">
                  <a:solidFill>
                    <a:srgbClr val="34715B"/>
                  </a:solidFill>
                  <a:latin typeface="Arial"/>
                  <a:ea typeface="Microsoft YaHei"/>
                  <a:cs typeface="Arial"/>
                </a:rPr>
                <a:t>TEST: 10+ COMPANIES COMPLETE SETUP</a:t>
              </a:r>
            </a:p>
          </p:txBody>
        </p:sp>
        <p:sp>
          <p:nvSpPr>
            <p:cNvPr id="22" name="Rectangle 22"/>
            <p:cNvSpPr/>
            <p:nvPr/>
          </p:nvSpPr>
          <p:spPr>
            <a:xfrm>
              <a:off x="4152900" y="1924050"/>
              <a:ext cx="3429000" cy="2381250"/>
            </a:xfrm>
            <a:prstGeom prst="rect">
              <a:avLst/>
            </a:prstGeom>
            <a:solidFill>
              <a:srgbClr val="0C142B"/>
            </a:solidFill>
            <a:ln>
              <a:noFill/>
            </a:ln>
          </p:spPr>
        </p:sp>
        <p:sp>
          <p:nvSpPr>
            <p:cNvPr id="23" name="TextBox 23"/>
            <p:cNvSpPr txBox="1"/>
            <p:nvPr/>
          </p:nvSpPr>
          <p:spPr>
            <a:xfrm>
              <a:off x="4391025" y="2166938"/>
              <a:ext cx="1376220" cy="152400"/>
            </a:xfrm>
            <a:prstGeom prst="rect">
              <a:avLst/>
            </a:prstGeom>
            <a:noFill/>
            <a:ln>
              <a:noFill/>
            </a:ln>
          </p:spPr>
          <p:txBody>
            <a:bodyPr wrap="none" lIns="0" tIns="0" rIns="0" bIns="0" anchor="t" anchorCtr="0">
              <a:spAutoFit/>
            </a:bodyPr>
            <a:lstStyle/>
            <a:p>
              <a:pPr algn="l"/>
              <a:r>
                <a:rPr lang="en-US" sz="750" b="1" dirty="0">
                  <a:solidFill>
                    <a:srgbClr val="D49B18"/>
                  </a:solidFill>
                  <a:latin typeface="Arial"/>
                  <a:ea typeface="Microsoft YaHei"/>
                  <a:cs typeface="Arial"/>
                </a:rPr>
                <a:t>RISK 02 · SUMMARY TRUST</a:t>
              </a:r>
            </a:p>
          </p:txBody>
        </p:sp>
        <p:sp>
          <p:nvSpPr>
            <p:cNvPr id="24" name="TextBox 24"/>
            <p:cNvSpPr txBox="1"/>
            <p:nvPr/>
          </p:nvSpPr>
          <p:spPr>
            <a:xfrm>
              <a:off x="4382452" y="2513171"/>
              <a:ext cx="3073725" cy="289560"/>
            </a:xfrm>
            <a:prstGeom prst="rect">
              <a:avLst/>
            </a:prstGeom>
            <a:noFill/>
            <a:ln>
              <a:noFill/>
            </a:ln>
          </p:spPr>
          <p:txBody>
            <a:bodyPr wrap="none" lIns="0" tIns="0" rIns="0" bIns="0" anchor="t" anchorCtr="0">
              <a:spAutoFit/>
            </a:bodyPr>
            <a:lstStyle/>
            <a:p>
              <a:pPr algn="l"/>
              <a:r>
                <a:rPr lang="en-US" sz="1425" b="1" dirty="0">
                  <a:solidFill>
                    <a:srgbClr val="FFFFFF"/>
                  </a:solidFill>
                  <a:latin typeface="Georgia"/>
                  <a:ea typeface="SimSun"/>
                  <a:cs typeface="Georgia"/>
                </a:rPr>
                <a:t>One bad brief can kill trust.</a:t>
              </a:r>
            </a:p>
          </p:txBody>
        </p:sp>
        <p:sp>
          <p:nvSpPr>
            <p:cNvPr id="25" name="TextBox 25"/>
            <p:cNvSpPr txBox="1"/>
            <p:nvPr/>
          </p:nvSpPr>
          <p:spPr>
            <a:xfrm>
              <a:off x="4389120" y="3007995"/>
              <a:ext cx="2461165" cy="182880"/>
            </a:xfrm>
            <a:prstGeom prst="rect">
              <a:avLst/>
            </a:prstGeom>
            <a:noFill/>
            <a:ln>
              <a:noFill/>
            </a:ln>
          </p:spPr>
          <p:txBody>
            <a:bodyPr wrap="none" lIns="0" tIns="0" rIns="0" bIns="0" anchor="t" anchorCtr="0">
              <a:spAutoFit/>
            </a:bodyPr>
            <a:lstStyle/>
            <a:p>
              <a:pPr algn="l"/>
              <a:r>
                <a:rPr lang="en-US" sz="900" dirty="0">
                  <a:solidFill>
                    <a:srgbClr val="FFFFFF"/>
                  </a:solidFill>
                  <a:latin typeface="Arial"/>
                  <a:ea typeface="Microsoft YaHei"/>
                  <a:cs typeface="Arial"/>
                </a:rPr>
                <a:t>Mitigation: source-link each key claim</a:t>
              </a:r>
            </a:p>
          </p:txBody>
        </p:sp>
        <p:sp>
          <p:nvSpPr>
            <p:cNvPr id="26" name="TextBox 26"/>
            <p:cNvSpPr txBox="1"/>
            <p:nvPr/>
          </p:nvSpPr>
          <p:spPr>
            <a:xfrm>
              <a:off x="4389120" y="3217545"/>
              <a:ext cx="1895951" cy="182880"/>
            </a:xfrm>
            <a:prstGeom prst="rect">
              <a:avLst/>
            </a:prstGeom>
            <a:noFill/>
            <a:ln>
              <a:noFill/>
            </a:ln>
          </p:spPr>
          <p:txBody>
            <a:bodyPr wrap="none" lIns="0" tIns="0" rIns="0" bIns="0" anchor="t" anchorCtr="0">
              <a:spAutoFit/>
            </a:bodyPr>
            <a:lstStyle/>
            <a:p>
              <a:pPr algn="l"/>
              <a:r>
                <a:rPr lang="en-US" sz="900" dirty="0">
                  <a:solidFill>
                    <a:srgbClr val="FFFFFF"/>
                  </a:solidFill>
                  <a:latin typeface="Arial"/>
                  <a:ea typeface="Microsoft YaHei"/>
                  <a:cs typeface="Arial"/>
                </a:rPr>
                <a:t>and keep verification visible.</a:t>
              </a:r>
            </a:p>
          </p:txBody>
        </p:sp>
        <p:sp>
          <p:nvSpPr>
            <p:cNvPr id="27" name="TextBox 27"/>
            <p:cNvSpPr txBox="1"/>
            <p:nvPr/>
          </p:nvSpPr>
          <p:spPr>
            <a:xfrm>
              <a:off x="4390072" y="3816191"/>
              <a:ext cx="2424755" cy="167640"/>
            </a:xfrm>
            <a:prstGeom prst="rect">
              <a:avLst/>
            </a:prstGeom>
            <a:noFill/>
            <a:ln>
              <a:noFill/>
            </a:ln>
          </p:spPr>
          <p:txBody>
            <a:bodyPr wrap="none" lIns="0" tIns="0" rIns="0" bIns="0" anchor="t" anchorCtr="0">
              <a:spAutoFit/>
            </a:bodyPr>
            <a:lstStyle/>
            <a:p>
              <a:pPr algn="l"/>
              <a:r>
                <a:rPr lang="en-US" sz="825" b="1" dirty="0">
                  <a:solidFill>
                    <a:srgbClr val="D49B18"/>
                  </a:solidFill>
                  <a:latin typeface="Arial"/>
                  <a:ea typeface="Microsoft YaHei"/>
                  <a:cs typeface="Arial"/>
                </a:rPr>
                <a:t>TEST: TRUSTWORTHY FIRST BRIEF ≤ 10 MIN</a:t>
              </a:r>
            </a:p>
          </p:txBody>
        </p:sp>
        <p:sp>
          <p:nvSpPr>
            <p:cNvPr id="28" name="Rectangle 28"/>
            <p:cNvSpPr/>
            <p:nvPr/>
          </p:nvSpPr>
          <p:spPr>
            <a:xfrm>
              <a:off x="7810500" y="1924050"/>
              <a:ext cx="3886200" cy="2381250"/>
            </a:xfrm>
            <a:prstGeom prst="rect">
              <a:avLst/>
            </a:prstGeom>
            <a:solidFill>
              <a:srgbClr val="FFFFFF"/>
            </a:solidFill>
            <a:ln w="9525">
              <a:solidFill>
                <a:srgbClr val="C8CDD6"/>
              </a:solidFill>
            </a:ln>
          </p:spPr>
        </p:sp>
        <p:sp>
          <p:nvSpPr>
            <p:cNvPr id="29" name="Rectangle 29"/>
            <p:cNvSpPr/>
            <p:nvPr/>
          </p:nvSpPr>
          <p:spPr>
            <a:xfrm>
              <a:off x="7810500" y="1924050"/>
              <a:ext cx="66675" cy="2381250"/>
            </a:xfrm>
            <a:prstGeom prst="rect">
              <a:avLst/>
            </a:prstGeom>
            <a:solidFill>
              <a:srgbClr val="B44845"/>
            </a:solidFill>
            <a:ln>
              <a:noFill/>
            </a:ln>
          </p:spPr>
        </p:sp>
        <p:sp>
          <p:nvSpPr>
            <p:cNvPr id="30" name="TextBox 30"/>
            <p:cNvSpPr txBox="1"/>
            <p:nvPr/>
          </p:nvSpPr>
          <p:spPr>
            <a:xfrm>
              <a:off x="8048625" y="2166938"/>
              <a:ext cx="1704011" cy="152400"/>
            </a:xfrm>
            <a:prstGeom prst="rect">
              <a:avLst/>
            </a:prstGeom>
            <a:noFill/>
            <a:ln>
              <a:noFill/>
            </a:ln>
          </p:spPr>
          <p:txBody>
            <a:bodyPr wrap="none" lIns="0" tIns="0" rIns="0" bIns="0" anchor="t" anchorCtr="0">
              <a:spAutoFit/>
            </a:bodyPr>
            <a:lstStyle/>
            <a:p>
              <a:pPr algn="l"/>
              <a:r>
                <a:rPr lang="en-US" sz="750" b="1" dirty="0">
                  <a:solidFill>
                    <a:srgbClr val="B44845"/>
                  </a:solidFill>
                  <a:latin typeface="Arial"/>
                  <a:ea typeface="Microsoft YaHei"/>
                  <a:cs typeface="Arial"/>
                </a:rPr>
                <a:t>RISK 03 · WORKFLOW VARIATION</a:t>
              </a:r>
            </a:p>
          </p:txBody>
        </p:sp>
        <p:sp>
          <p:nvSpPr>
            <p:cNvPr id="31" name="TextBox 31"/>
            <p:cNvSpPr txBox="1"/>
            <p:nvPr/>
          </p:nvSpPr>
          <p:spPr>
            <a:xfrm>
              <a:off x="8038148" y="2496979"/>
              <a:ext cx="3542193" cy="320040"/>
            </a:xfrm>
            <a:prstGeom prst="rect">
              <a:avLst/>
            </a:prstGeom>
            <a:noFill/>
            <a:ln>
              <a:noFill/>
            </a:ln>
          </p:spPr>
          <p:txBody>
            <a:bodyPr wrap="none" lIns="0" tIns="0" rIns="0" bIns="0" anchor="t" anchorCtr="0">
              <a:spAutoFit/>
            </a:bodyPr>
            <a:lstStyle/>
            <a:p>
              <a:pPr algn="l"/>
              <a:r>
                <a:rPr lang="en-US" sz="1575" b="1" dirty="0">
                  <a:solidFill>
                    <a:srgbClr val="111A31"/>
                  </a:solidFill>
                  <a:latin typeface="Georgia"/>
                  <a:ea typeface="SimSun"/>
                  <a:cs typeface="Georgia"/>
                </a:rPr>
                <a:t>One workflow may not fit all.</a:t>
              </a:r>
            </a:p>
          </p:txBody>
        </p:sp>
        <p:sp>
          <p:nvSpPr>
            <p:cNvPr id="32" name="TextBox 32"/>
            <p:cNvSpPr txBox="1"/>
            <p:nvPr/>
          </p:nvSpPr>
          <p:spPr>
            <a:xfrm>
              <a:off x="8045768" y="2999899"/>
              <a:ext cx="2737461" cy="198120"/>
            </a:xfrm>
            <a:prstGeom prst="rect">
              <a:avLst/>
            </a:prstGeom>
            <a:noFill/>
            <a:ln>
              <a:noFill/>
            </a:ln>
          </p:spPr>
          <p:txBody>
            <a:bodyPr wrap="none" lIns="0" tIns="0" rIns="0" bIns="0" anchor="t" anchorCtr="0">
              <a:spAutoFit/>
            </a:bodyPr>
            <a:lstStyle/>
            <a:p>
              <a:pPr algn="l"/>
              <a:r>
                <a:rPr lang="en-US" sz="975" dirty="0">
                  <a:solidFill>
                    <a:srgbClr val="5E6675"/>
                  </a:solidFill>
                  <a:latin typeface="Arial"/>
                  <a:ea typeface="Microsoft YaHei"/>
                  <a:cs typeface="Arial"/>
                </a:rPr>
                <a:t>Mitigation: narrow the ICP and capture</a:t>
              </a:r>
            </a:p>
          </p:txBody>
        </p:sp>
        <p:sp>
          <p:nvSpPr>
            <p:cNvPr id="33" name="TextBox 33"/>
            <p:cNvSpPr txBox="1"/>
            <p:nvPr/>
          </p:nvSpPr>
          <p:spPr>
            <a:xfrm>
              <a:off x="8045768" y="3209449"/>
              <a:ext cx="2801541" cy="198120"/>
            </a:xfrm>
            <a:prstGeom prst="rect">
              <a:avLst/>
            </a:prstGeom>
            <a:noFill/>
            <a:ln>
              <a:noFill/>
            </a:ln>
          </p:spPr>
          <p:txBody>
            <a:bodyPr wrap="none" lIns="0" tIns="0" rIns="0" bIns="0" anchor="t" anchorCtr="0">
              <a:spAutoFit/>
            </a:bodyPr>
            <a:lstStyle/>
            <a:p>
              <a:pPr algn="l"/>
              <a:r>
                <a:rPr lang="en-US" sz="975" dirty="0">
                  <a:solidFill>
                    <a:srgbClr val="5E6675"/>
                  </a:solidFill>
                  <a:latin typeface="Arial"/>
                  <a:ea typeface="Microsoft YaHei"/>
                  <a:cs typeface="Arial"/>
                </a:rPr>
                <a:t>variation before adding configurability.</a:t>
              </a:r>
            </a:p>
          </p:txBody>
        </p:sp>
        <p:sp>
          <p:nvSpPr>
            <p:cNvPr id="34" name="TextBox 34"/>
            <p:cNvSpPr txBox="1"/>
            <p:nvPr/>
          </p:nvSpPr>
          <p:spPr>
            <a:xfrm>
              <a:off x="8047672" y="3816191"/>
              <a:ext cx="2367823" cy="167640"/>
            </a:xfrm>
            <a:prstGeom prst="rect">
              <a:avLst/>
            </a:prstGeom>
            <a:noFill/>
            <a:ln>
              <a:noFill/>
            </a:ln>
          </p:spPr>
          <p:txBody>
            <a:bodyPr wrap="none" lIns="0" tIns="0" rIns="0" bIns="0" anchor="t" anchorCtr="0">
              <a:spAutoFit/>
            </a:bodyPr>
            <a:lstStyle/>
            <a:p>
              <a:pPr algn="l"/>
              <a:r>
                <a:rPr lang="en-US" sz="825" b="1" dirty="0">
                  <a:solidFill>
                    <a:srgbClr val="34715B"/>
                  </a:solidFill>
                  <a:latin typeface="Arial"/>
                  <a:ea typeface="Microsoft YaHei"/>
                  <a:cs typeface="Arial"/>
                </a:rPr>
                <a:t>TEST: WEEKLY USE ACROSS PILOT TEAMS</a:t>
              </a:r>
            </a:p>
          </p:txBody>
        </p:sp>
      </p:grpSp>
      <p:grpSp>
        <p:nvGrpSpPr>
          <p:cNvPr id="42" name="Group 42"/>
          <p:cNvGrpSpPr/>
          <p:nvPr/>
        </p:nvGrpSpPr>
        <p:grpSpPr>
          <a:xfrm>
            <a:off x="495300" y="4572000"/>
            <a:ext cx="11201400" cy="1428750"/>
            <a:chOff x="495300" y="4572000"/>
            <a:chExt cx="11201400" cy="1428750"/>
          </a:xfrm>
        </p:grpSpPr>
        <p:sp>
          <p:nvSpPr>
            <p:cNvPr id="36" name="Rectangle 36"/>
            <p:cNvSpPr/>
            <p:nvPr/>
          </p:nvSpPr>
          <p:spPr>
            <a:xfrm>
              <a:off x="495300" y="4572000"/>
              <a:ext cx="11201400" cy="1428750"/>
            </a:xfrm>
            <a:prstGeom prst="rect">
              <a:avLst/>
            </a:prstGeom>
            <a:solidFill>
              <a:srgbClr val="F3E7C2"/>
            </a:solidFill>
            <a:ln>
              <a:noFill/>
            </a:ln>
          </p:spPr>
        </p:sp>
        <p:sp>
          <p:nvSpPr>
            <p:cNvPr id="37" name="TextBox 37"/>
            <p:cNvSpPr txBox="1"/>
            <p:nvPr/>
          </p:nvSpPr>
          <p:spPr>
            <a:xfrm>
              <a:off x="733425" y="4795838"/>
              <a:ext cx="2054804" cy="152400"/>
            </a:xfrm>
            <a:prstGeom prst="rect">
              <a:avLst/>
            </a:prstGeom>
            <a:noFill/>
            <a:ln>
              <a:noFill/>
            </a:ln>
          </p:spPr>
          <p:txBody>
            <a:bodyPr wrap="none" lIns="0" tIns="0" rIns="0" bIns="0" anchor="t" anchorCtr="0">
              <a:spAutoFit/>
            </a:bodyPr>
            <a:lstStyle/>
            <a:p>
              <a:pPr algn="l"/>
              <a:r>
                <a:rPr lang="en-US" sz="750" b="1" dirty="0">
                  <a:solidFill>
                    <a:srgbClr val="111A31"/>
                  </a:solidFill>
                  <a:latin typeface="Arial"/>
                  <a:ea typeface="Microsoft YaHei"/>
                  <a:cs typeface="Arial"/>
                </a:rPr>
                <a:t>EXPAND ONLY AFTER THE WEDGE WORKS</a:t>
              </a:r>
            </a:p>
          </p:txBody>
        </p:sp>
        <p:sp>
          <p:nvSpPr>
            <p:cNvPr id="38" name="TextBox 38"/>
            <p:cNvSpPr txBox="1"/>
            <p:nvPr/>
          </p:nvSpPr>
          <p:spPr>
            <a:xfrm>
              <a:off x="720090" y="5082540"/>
              <a:ext cx="3496151" cy="365760"/>
            </a:xfrm>
            <a:prstGeom prst="rect">
              <a:avLst/>
            </a:prstGeom>
            <a:noFill/>
            <a:ln>
              <a:noFill/>
            </a:ln>
          </p:spPr>
          <p:txBody>
            <a:bodyPr wrap="none" lIns="0" tIns="0" rIns="0" bIns="0" anchor="t" anchorCtr="0">
              <a:spAutoFit/>
            </a:bodyPr>
            <a:lstStyle/>
            <a:p>
              <a:pPr algn="l"/>
              <a:r>
                <a:rPr lang="en-US" sz="1800" b="1" dirty="0">
                  <a:solidFill>
                    <a:srgbClr val="111A31"/>
                  </a:solidFill>
                  <a:latin typeface="Georgia"/>
                  <a:ea typeface="SimSun"/>
                  <a:cs typeface="Georgia"/>
                </a:rPr>
                <a:t>Portfolio risk dashboards</a:t>
              </a:r>
            </a:p>
          </p:txBody>
        </p:sp>
        <p:sp>
          <p:nvSpPr>
            <p:cNvPr id="39" name="TextBox 39"/>
            <p:cNvSpPr txBox="1"/>
            <p:nvPr/>
          </p:nvSpPr>
          <p:spPr>
            <a:xfrm>
              <a:off x="4025265" y="5082540"/>
              <a:ext cx="2019367" cy="365760"/>
            </a:xfrm>
            <a:prstGeom prst="rect">
              <a:avLst/>
            </a:prstGeom>
            <a:noFill/>
            <a:ln>
              <a:noFill/>
            </a:ln>
          </p:spPr>
          <p:txBody>
            <a:bodyPr wrap="none" lIns="0" tIns="0" rIns="0" bIns="0" anchor="t" anchorCtr="0">
              <a:spAutoFit/>
            </a:bodyPr>
            <a:lstStyle/>
            <a:p>
              <a:pPr algn="l"/>
              <a:r>
                <a:rPr lang="en-US" sz="1800" b="1" dirty="0">
                  <a:solidFill>
                    <a:srgbClr val="111A31"/>
                  </a:solidFill>
                  <a:latin typeface="Georgia"/>
                  <a:ea typeface="SimSun"/>
                  <a:cs typeface="Georgia"/>
                </a:rPr>
                <a:t>Renewal alerts</a:t>
              </a:r>
            </a:p>
          </p:txBody>
        </p:sp>
        <p:sp>
          <p:nvSpPr>
            <p:cNvPr id="40" name="TextBox 40"/>
            <p:cNvSpPr txBox="1"/>
            <p:nvPr/>
          </p:nvSpPr>
          <p:spPr>
            <a:xfrm>
              <a:off x="6454140" y="5082540"/>
              <a:ext cx="2212591" cy="365760"/>
            </a:xfrm>
            <a:prstGeom prst="rect">
              <a:avLst/>
            </a:prstGeom>
            <a:noFill/>
            <a:ln>
              <a:noFill/>
            </a:ln>
          </p:spPr>
          <p:txBody>
            <a:bodyPr wrap="none" lIns="0" tIns="0" rIns="0" bIns="0" anchor="t" anchorCtr="0">
              <a:spAutoFit/>
            </a:bodyPr>
            <a:lstStyle/>
            <a:p>
              <a:pPr algn="l"/>
              <a:r>
                <a:rPr lang="en-US" sz="1800" b="1" dirty="0">
                  <a:solidFill>
                    <a:srgbClr val="111A31"/>
                  </a:solidFill>
                  <a:latin typeface="Georgia"/>
                  <a:ea typeface="SimSun"/>
                  <a:cs typeface="Georgia"/>
                </a:rPr>
                <a:t>Automated QBRs</a:t>
              </a:r>
            </a:p>
          </p:txBody>
        </p:sp>
        <p:sp>
          <p:nvSpPr>
            <p:cNvPr id="41" name="TextBox 41"/>
            <p:cNvSpPr txBox="1"/>
            <p:nvPr/>
          </p:nvSpPr>
          <p:spPr>
            <a:xfrm>
              <a:off x="730568" y="5552599"/>
              <a:ext cx="6425589" cy="198120"/>
            </a:xfrm>
            <a:prstGeom prst="rect">
              <a:avLst/>
            </a:prstGeom>
            <a:noFill/>
            <a:ln>
              <a:noFill/>
            </a:ln>
          </p:spPr>
          <p:txBody>
            <a:bodyPr wrap="none" lIns="0" tIns="0" rIns="0" bIns="0" anchor="t" anchorCtr="0">
              <a:spAutoFit/>
            </a:bodyPr>
            <a:lstStyle/>
            <a:p>
              <a:pPr algn="l"/>
              <a:r>
                <a:rPr lang="en-US" sz="975" dirty="0">
                  <a:solidFill>
                    <a:srgbClr val="5E6675"/>
                  </a:solidFill>
                  <a:latin typeface="Arial"/>
                  <a:ea typeface="Microsoft YaHei"/>
                  <a:cs typeface="Arial"/>
                </a:rPr>
                <a:t>These are future options—not part of the 90-day product promise or pilot success criteria.</a:t>
              </a:r>
            </a:p>
          </p:txBody>
        </p:sp>
      </p:grpSp>
      <p:grpSp>
        <p:nvGrpSpPr>
          <p:cNvPr id="46" name="Group 46"/>
          <p:cNvGrpSpPr/>
          <p:nvPr/>
        </p:nvGrpSpPr>
        <p:grpSpPr>
          <a:xfrm>
            <a:off x="486728" y="6343650"/>
            <a:ext cx="11218544" cy="209550"/>
            <a:chOff x="486728" y="6343650"/>
            <a:chExt cx="11218544" cy="209550"/>
          </a:xfrm>
        </p:grpSpPr>
        <p:sp>
          <p:nvSpPr>
            <p:cNvPr id="43" name="Rectangle 43"/>
            <p:cNvSpPr/>
            <p:nvPr/>
          </p:nvSpPr>
          <p:spPr>
            <a:xfrm>
              <a:off x="495300" y="6343650"/>
              <a:ext cx="11201400" cy="209550"/>
            </a:xfrm>
            <a:prstGeom prst="rect">
              <a:avLst/>
            </a:prstGeom>
            <a:noFill/>
            <a:ln>
              <a:noFill/>
            </a:ln>
          </p:spPr>
        </p:sp>
        <p:sp>
          <p:nvSpPr>
            <p:cNvPr id="44" name="TextBox 44"/>
            <p:cNvSpPr txBox="1"/>
            <p:nvPr/>
          </p:nvSpPr>
          <p:spPr>
            <a:xfrm>
              <a:off x="486728" y="6413659"/>
              <a:ext cx="3546443" cy="137160"/>
            </a:xfrm>
            <a:prstGeom prst="rect">
              <a:avLst/>
            </a:prstGeom>
            <a:noFill/>
            <a:ln>
              <a:noFill/>
            </a:ln>
          </p:spPr>
          <p:txBody>
            <a:bodyPr wrap="none" lIns="0" tIns="0" rIns="0" bIns="0" anchor="t" anchorCtr="0">
              <a:spAutoFit/>
            </a:bodyPr>
            <a:lstStyle/>
            <a:p>
              <a:pPr algn="l"/>
              <a:r>
                <a:rPr lang="en-US" sz="675" dirty="0">
                  <a:solidFill>
                    <a:srgbClr val="5E6675"/>
                  </a:solidFill>
                  <a:latin typeface="Arial"/>
                  <a:ea typeface="Microsoft YaHei"/>
                  <a:cs typeface="Arial"/>
                </a:rPr>
                <a:t>Named risks are incorporated into the pilot design and success scorecard</a:t>
              </a:r>
            </a:p>
          </p:txBody>
        </p:sp>
        <p:sp>
          <p:nvSpPr>
            <p:cNvPr id="45" name="TextBox 45"/>
            <p:cNvSpPr txBox="1"/>
            <p:nvPr/>
          </p:nvSpPr>
          <p:spPr>
            <a:xfrm>
              <a:off x="9815036" y="6413659"/>
              <a:ext cx="1890236" cy="137160"/>
            </a:xfrm>
            <a:prstGeom prst="rect">
              <a:avLst/>
            </a:prstGeom>
            <a:noFill/>
            <a:ln>
              <a:noFill/>
            </a:ln>
          </p:spPr>
          <p:txBody>
            <a:bodyPr wrap="none" lIns="0" tIns="0" rIns="0" bIns="0" anchor="t" anchorCtr="0">
              <a:spAutoFit/>
            </a:bodyPr>
            <a:lstStyle/>
            <a:p>
              <a:pPr algn="r"/>
              <a:r>
                <a:rPr lang="en-US" sz="675" dirty="0">
                  <a:solidFill>
                    <a:srgbClr val="5E6675"/>
                  </a:solidFill>
                  <a:latin typeface="Arial"/>
                  <a:ea typeface="Microsoft YaHei"/>
                  <a:cs typeface="Arial"/>
                </a:rPr>
                <a:t>AVENLO BRIEF · PILOT PROPOSAL · 11 / 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400"/>
                                        <p:tgtEl>
                                          <p:spTgt spid="14"/>
                                        </p:tgtEl>
                                      </p:cBhvr>
                                    </p:animEffect>
                                  </p:childTnLst>
                                </p:cTn>
                              </p:par>
                            </p:childTnLst>
                          </p:cTn>
                        </p:par>
                        <p:par>
                          <p:cTn id="8" fill="hold">
                            <p:stCondLst>
                              <p:cond delay="900"/>
                            </p:stCondLst>
                            <p:childTnLst>
                              <p:par>
                                <p:cTn id="9" presetID="14" presetClass="entr" presetSubtype="1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randombar(horizontal)">
                                      <p:cBhvr>
                                        <p:cTn id="11" dur="400"/>
                                        <p:tgtEl>
                                          <p:spTgt spid="35"/>
                                        </p:tgtEl>
                                      </p:cBhvr>
                                    </p:animEffect>
                                  </p:childTnLst>
                                </p:cTn>
                              </p:par>
                            </p:childTnLst>
                          </p:cTn>
                        </p:par>
                        <p:par>
                          <p:cTn id="12" fill="hold">
                            <p:stCondLst>
                              <p:cond delay="1800"/>
                            </p:stCondLst>
                            <p:childTnLst>
                              <p:par>
                                <p:cTn id="13" presetID="4" presetClass="entr" presetSubtype="0"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box(in)">
                                      <p:cBhvr>
                                        <p:cTn id="15" dur="4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5"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C142B"/>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0C142B">
                <a:alpha val="94000"/>
              </a:srgbClr>
            </a:solidFill>
            <a:ln>
              <a:noFill/>
            </a:ln>
          </p:spPr>
        </p:sp>
      </p:grpSp>
      <p:grpSp>
        <p:nvGrpSpPr>
          <p:cNvPr id="9" name="Group 9"/>
          <p:cNvGrpSpPr/>
          <p:nvPr/>
        </p:nvGrpSpPr>
        <p:grpSpPr>
          <a:xfrm>
            <a:off x="657225" y="400050"/>
            <a:ext cx="10877550" cy="381000"/>
            <a:chOff x="657225" y="400050"/>
            <a:chExt cx="10877550" cy="381000"/>
          </a:xfrm>
        </p:grpSpPr>
        <p:sp>
          <p:nvSpPr>
            <p:cNvPr id="6" name="Rectangle 6"/>
            <p:cNvSpPr/>
            <p:nvPr/>
          </p:nvSpPr>
          <p:spPr>
            <a:xfrm>
              <a:off x="666750" y="400050"/>
              <a:ext cx="10858500" cy="381000"/>
            </a:xfrm>
            <a:prstGeom prst="rect">
              <a:avLst/>
            </a:prstGeom>
            <a:noFill/>
            <a:ln>
              <a:noFill/>
            </a:ln>
          </p:spPr>
        </p:sp>
        <p:sp>
          <p:nvSpPr>
            <p:cNvPr id="7" name="TextBox 7"/>
            <p:cNvSpPr txBox="1"/>
            <p:nvPr/>
          </p:nvSpPr>
          <p:spPr>
            <a:xfrm>
              <a:off x="657225" y="528638"/>
              <a:ext cx="1681008"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SLIDE 12 · LEADERSHIP DECISION</a:t>
              </a:r>
            </a:p>
          </p:txBody>
        </p:sp>
        <p:sp>
          <p:nvSpPr>
            <p:cNvPr id="8" name="TextBox 8"/>
            <p:cNvSpPr txBox="1"/>
            <p:nvPr/>
          </p:nvSpPr>
          <p:spPr>
            <a:xfrm>
              <a:off x="10359831" y="528638"/>
              <a:ext cx="1174944" cy="152400"/>
            </a:xfrm>
            <a:prstGeom prst="rect">
              <a:avLst/>
            </a:prstGeom>
            <a:noFill/>
            <a:ln>
              <a:noFill/>
            </a:ln>
          </p:spPr>
          <p:txBody>
            <a:bodyPr wrap="none" lIns="0" tIns="0" rIns="0" bIns="0" anchor="t" anchorCtr="0">
              <a:spAutoFit/>
            </a:bodyPr>
            <a:lstStyle/>
            <a:p>
              <a:pPr algn="r"/>
              <a:r>
                <a:rPr lang="en-US" sz="750" b="1" dirty="0">
                  <a:solidFill>
                    <a:srgbClr val="D49B18"/>
                  </a:solidFill>
                  <a:latin typeface="Arial"/>
                  <a:ea typeface="Microsoft YaHei"/>
                  <a:cs typeface="Arial"/>
                </a:rPr>
                <a:t>APPROVAL REQUESTED</a:t>
              </a:r>
            </a:p>
          </p:txBody>
        </p:sp>
      </p:grpSp>
      <p:grpSp>
        <p:nvGrpSpPr>
          <p:cNvPr id="13" name="Group 13"/>
          <p:cNvGrpSpPr/>
          <p:nvPr/>
        </p:nvGrpSpPr>
        <p:grpSpPr>
          <a:xfrm>
            <a:off x="495300" y="1000125"/>
            <a:ext cx="11029950" cy="952500"/>
            <a:chOff x="495300" y="1000125"/>
            <a:chExt cx="11029950" cy="952500"/>
          </a:xfrm>
        </p:grpSpPr>
        <p:sp>
          <p:nvSpPr>
            <p:cNvPr id="10" name="Rectangle 10"/>
            <p:cNvSpPr/>
            <p:nvPr/>
          </p:nvSpPr>
          <p:spPr>
            <a:xfrm>
              <a:off x="495300" y="1000125"/>
              <a:ext cx="11029950" cy="952500"/>
            </a:xfrm>
            <a:prstGeom prst="rect">
              <a:avLst/>
            </a:prstGeom>
            <a:noFill/>
            <a:ln>
              <a:noFill/>
            </a:ln>
          </p:spPr>
        </p:sp>
        <p:sp>
          <p:nvSpPr>
            <p:cNvPr id="11" name="TextBox 11"/>
            <p:cNvSpPr txBox="1"/>
            <p:nvPr/>
          </p:nvSpPr>
          <p:spPr>
            <a:xfrm>
              <a:off x="639128" y="1127284"/>
              <a:ext cx="10161558" cy="441960"/>
            </a:xfrm>
            <a:prstGeom prst="rect">
              <a:avLst/>
            </a:prstGeom>
            <a:noFill/>
            <a:ln>
              <a:noFill/>
            </a:ln>
          </p:spPr>
          <p:txBody>
            <a:bodyPr wrap="none" lIns="0" tIns="0" rIns="0" bIns="0" anchor="t" anchorCtr="0">
              <a:spAutoFit/>
            </a:bodyPr>
            <a:lstStyle/>
            <a:p>
              <a:pPr algn="l"/>
              <a:r>
                <a:rPr lang="en-US" sz="2175" b="1" dirty="0">
                  <a:solidFill>
                    <a:srgbClr val="FFFFFF"/>
                  </a:solidFill>
                  <a:latin typeface="Georgia"/>
                  <a:ea typeface="SimSun"/>
                  <a:cs typeface="Georgia"/>
                </a:rPr>
                <a:t>Approve a narrow 90-day pilot with three commercial choices.</a:t>
              </a:r>
            </a:p>
          </p:txBody>
        </p:sp>
        <p:sp>
          <p:nvSpPr>
            <p:cNvPr id="12" name="TextBox 12"/>
            <p:cNvSpPr txBox="1"/>
            <p:nvPr/>
          </p:nvSpPr>
          <p:spPr>
            <a:xfrm>
              <a:off x="650558" y="1557814"/>
              <a:ext cx="5907429" cy="259080"/>
            </a:xfrm>
            <a:prstGeom prst="rect">
              <a:avLst/>
            </a:prstGeom>
            <a:noFill/>
            <a:ln>
              <a:noFill/>
            </a:ln>
          </p:spPr>
          <p:txBody>
            <a:bodyPr wrap="none" lIns="0" tIns="0" rIns="0" bIns="0" anchor="t" anchorCtr="0">
              <a:spAutoFit/>
            </a:bodyPr>
            <a:lstStyle/>
            <a:p>
              <a:pPr algn="l"/>
              <a:r>
                <a:rPr lang="en-US" sz="1275" i="1" dirty="0">
                  <a:solidFill>
                    <a:srgbClr val="FFFFFF"/>
                  </a:solidFill>
                  <a:latin typeface="Georgia"/>
                  <a:ea typeface="SimSun"/>
                  <a:cs typeface="Georgia"/>
                </a:rPr>
                <a:t>The recommendation is to learn deeply before expanding broadly.</a:t>
              </a:r>
            </a:p>
          </p:txBody>
        </p:sp>
      </p:grpSp>
      <p:grpSp>
        <p:nvGrpSpPr>
          <p:cNvPr id="19" name="Group 19"/>
          <p:cNvGrpSpPr/>
          <p:nvPr/>
        </p:nvGrpSpPr>
        <p:grpSpPr>
          <a:xfrm>
            <a:off x="666750" y="2190750"/>
            <a:ext cx="10858500" cy="971550"/>
            <a:chOff x="666750" y="2190750"/>
            <a:chExt cx="10858500" cy="971550"/>
          </a:xfrm>
        </p:grpSpPr>
        <p:sp>
          <p:nvSpPr>
            <p:cNvPr id="14" name="Rectangle 14"/>
            <p:cNvSpPr/>
            <p:nvPr/>
          </p:nvSpPr>
          <p:spPr>
            <a:xfrm>
              <a:off x="666750" y="2190750"/>
              <a:ext cx="10858500" cy="971550"/>
            </a:xfrm>
            <a:prstGeom prst="rect">
              <a:avLst/>
            </a:prstGeom>
            <a:solidFill>
              <a:srgbClr val="111A31"/>
            </a:solidFill>
            <a:ln w="9525">
              <a:solidFill>
                <a:srgbClr val="5E6675"/>
              </a:solidFill>
            </a:ln>
          </p:spPr>
        </p:sp>
        <p:sp>
          <p:nvSpPr>
            <p:cNvPr id="15" name="Rectangle 15"/>
            <p:cNvSpPr/>
            <p:nvPr/>
          </p:nvSpPr>
          <p:spPr>
            <a:xfrm>
              <a:off x="666750" y="2190750"/>
              <a:ext cx="76200" cy="971550"/>
            </a:xfrm>
            <a:prstGeom prst="rect">
              <a:avLst/>
            </a:prstGeom>
            <a:solidFill>
              <a:srgbClr val="D49B18"/>
            </a:solidFill>
            <a:ln>
              <a:noFill/>
            </a:ln>
          </p:spPr>
        </p:sp>
        <p:sp>
          <p:nvSpPr>
            <p:cNvPr id="16" name="TextBox 16"/>
            <p:cNvSpPr txBox="1"/>
            <p:nvPr/>
          </p:nvSpPr>
          <p:spPr>
            <a:xfrm>
              <a:off x="942975" y="2357438"/>
              <a:ext cx="350437" cy="457200"/>
            </a:xfrm>
            <a:prstGeom prst="rect">
              <a:avLst/>
            </a:prstGeom>
            <a:noFill/>
            <a:ln>
              <a:noFill/>
            </a:ln>
          </p:spPr>
          <p:txBody>
            <a:bodyPr wrap="none" lIns="0" tIns="0" rIns="0" bIns="0" anchor="t" anchorCtr="0">
              <a:spAutoFit/>
            </a:bodyPr>
            <a:lstStyle/>
            <a:p>
              <a:pPr algn="l"/>
              <a:r>
                <a:rPr lang="en-US" sz="2250" b="1" dirty="0">
                  <a:solidFill>
                    <a:srgbClr val="D49B18"/>
                  </a:solidFill>
                  <a:latin typeface="Georgia"/>
                  <a:ea typeface="SimSun"/>
                  <a:cs typeface="Georgia"/>
                </a:rPr>
                <a:t>01</a:t>
              </a:r>
            </a:p>
          </p:txBody>
        </p:sp>
        <p:sp>
          <p:nvSpPr>
            <p:cNvPr id="17" name="TextBox 17"/>
            <p:cNvSpPr txBox="1"/>
            <p:nvPr/>
          </p:nvSpPr>
          <p:spPr>
            <a:xfrm>
              <a:off x="1579245" y="2326958"/>
              <a:ext cx="9783628" cy="335280"/>
            </a:xfrm>
            <a:prstGeom prst="rect">
              <a:avLst/>
            </a:prstGeom>
            <a:noFill/>
            <a:ln>
              <a:noFill/>
            </a:ln>
          </p:spPr>
          <p:txBody>
            <a:bodyPr wrap="none" lIns="0" tIns="0" rIns="0" bIns="0" anchor="t" anchorCtr="0">
              <a:spAutoFit/>
            </a:bodyPr>
            <a:lstStyle/>
            <a:p>
              <a:pPr algn="l"/>
              <a:r>
                <a:rPr lang="en-US" sz="1650" b="1" dirty="0">
                  <a:solidFill>
                    <a:srgbClr val="FFFFFF"/>
                  </a:solidFill>
                  <a:latin typeface="Georgia"/>
                  <a:ea typeface="SimSun"/>
                  <a:cs typeface="Georgia"/>
                </a:rPr>
                <a:t>Focus the first pilot exclusively on B2B SaaS companies with 50–500 employees.</a:t>
              </a:r>
            </a:p>
          </p:txBody>
        </p:sp>
        <p:sp>
          <p:nvSpPr>
            <p:cNvPr id="18" name="TextBox 18"/>
            <p:cNvSpPr txBox="1"/>
            <p:nvPr/>
          </p:nvSpPr>
          <p:spPr>
            <a:xfrm>
              <a:off x="1588770" y="2722245"/>
              <a:ext cx="7015734" cy="182880"/>
            </a:xfrm>
            <a:prstGeom prst="rect">
              <a:avLst/>
            </a:prstGeom>
            <a:noFill/>
            <a:ln>
              <a:noFill/>
            </a:ln>
          </p:spPr>
          <p:txBody>
            <a:bodyPr wrap="none" lIns="0" tIns="0" rIns="0" bIns="0" anchor="t" anchorCtr="0">
              <a:spAutoFit/>
            </a:bodyPr>
            <a:lstStyle/>
            <a:p>
              <a:pPr algn="l"/>
              <a:r>
                <a:rPr lang="en-US" sz="900" dirty="0">
                  <a:solidFill>
                    <a:srgbClr val="FFFFFF"/>
                  </a:solidFill>
                  <a:latin typeface="Arial"/>
                  <a:ea typeface="Microsoft YaHei"/>
                  <a:cs typeface="Arial"/>
                </a:rPr>
                <a:t>Recommendation: approve. A narrower segment reduces workflow variance and sharpens the buyer message.</a:t>
              </a:r>
            </a:p>
          </p:txBody>
        </p:sp>
      </p:grpSp>
      <p:grpSp>
        <p:nvGrpSpPr>
          <p:cNvPr id="25" name="Group 25"/>
          <p:cNvGrpSpPr/>
          <p:nvPr/>
        </p:nvGrpSpPr>
        <p:grpSpPr>
          <a:xfrm>
            <a:off x="666750" y="3333750"/>
            <a:ext cx="10858500" cy="971550"/>
            <a:chOff x="666750" y="3333750"/>
            <a:chExt cx="10858500" cy="971550"/>
          </a:xfrm>
        </p:grpSpPr>
        <p:sp>
          <p:nvSpPr>
            <p:cNvPr id="20" name="Rectangle 20"/>
            <p:cNvSpPr/>
            <p:nvPr/>
          </p:nvSpPr>
          <p:spPr>
            <a:xfrm>
              <a:off x="666750" y="3333750"/>
              <a:ext cx="10858500" cy="971550"/>
            </a:xfrm>
            <a:prstGeom prst="rect">
              <a:avLst/>
            </a:prstGeom>
            <a:solidFill>
              <a:srgbClr val="111A31"/>
            </a:solidFill>
            <a:ln w="9525">
              <a:solidFill>
                <a:srgbClr val="5E6675"/>
              </a:solidFill>
            </a:ln>
          </p:spPr>
        </p:sp>
        <p:sp>
          <p:nvSpPr>
            <p:cNvPr id="21" name="Rectangle 21"/>
            <p:cNvSpPr/>
            <p:nvPr/>
          </p:nvSpPr>
          <p:spPr>
            <a:xfrm>
              <a:off x="666750" y="3333750"/>
              <a:ext cx="76200" cy="971550"/>
            </a:xfrm>
            <a:prstGeom prst="rect">
              <a:avLst/>
            </a:prstGeom>
            <a:solidFill>
              <a:srgbClr val="D49B18"/>
            </a:solidFill>
            <a:ln>
              <a:noFill/>
            </a:ln>
          </p:spPr>
        </p:sp>
        <p:sp>
          <p:nvSpPr>
            <p:cNvPr id="22" name="TextBox 22"/>
            <p:cNvSpPr txBox="1"/>
            <p:nvPr/>
          </p:nvSpPr>
          <p:spPr>
            <a:xfrm>
              <a:off x="942975" y="3500438"/>
              <a:ext cx="436697" cy="457200"/>
            </a:xfrm>
            <a:prstGeom prst="rect">
              <a:avLst/>
            </a:prstGeom>
            <a:noFill/>
            <a:ln>
              <a:noFill/>
            </a:ln>
          </p:spPr>
          <p:txBody>
            <a:bodyPr wrap="none" lIns="0" tIns="0" rIns="0" bIns="0" anchor="t" anchorCtr="0">
              <a:spAutoFit/>
            </a:bodyPr>
            <a:lstStyle/>
            <a:p>
              <a:pPr algn="l"/>
              <a:r>
                <a:rPr lang="en-US" sz="2250" b="1" dirty="0">
                  <a:solidFill>
                    <a:srgbClr val="D49B18"/>
                  </a:solidFill>
                  <a:latin typeface="Georgia"/>
                  <a:ea typeface="SimSun"/>
                  <a:cs typeface="Georgia"/>
                </a:rPr>
                <a:t>02</a:t>
              </a:r>
            </a:p>
          </p:txBody>
        </p:sp>
        <p:sp>
          <p:nvSpPr>
            <p:cNvPr id="23" name="TextBox 23"/>
            <p:cNvSpPr txBox="1"/>
            <p:nvPr/>
          </p:nvSpPr>
          <p:spPr>
            <a:xfrm>
              <a:off x="1580198" y="3478054"/>
              <a:ext cx="7503288" cy="320040"/>
            </a:xfrm>
            <a:prstGeom prst="rect">
              <a:avLst/>
            </a:prstGeom>
            <a:noFill/>
            <a:ln>
              <a:noFill/>
            </a:ln>
          </p:spPr>
          <p:txBody>
            <a:bodyPr wrap="none" lIns="0" tIns="0" rIns="0" bIns="0" anchor="t" anchorCtr="0">
              <a:spAutoFit/>
            </a:bodyPr>
            <a:lstStyle/>
            <a:p>
              <a:pPr algn="l"/>
              <a:r>
                <a:rPr lang="en-US" sz="1575" b="1" dirty="0">
                  <a:solidFill>
                    <a:srgbClr val="FFFFFF"/>
                  </a:solidFill>
                  <a:latin typeface="Georgia"/>
                  <a:ea typeface="SimSun"/>
                  <a:cs typeface="Georgia"/>
                </a:rPr>
                <a:t>Anchor at $399 per team; test $29 per user for smaller teams.</a:t>
              </a:r>
            </a:p>
          </p:txBody>
        </p:sp>
        <p:sp>
          <p:nvSpPr>
            <p:cNvPr id="24" name="TextBox 24"/>
            <p:cNvSpPr txBox="1"/>
            <p:nvPr/>
          </p:nvSpPr>
          <p:spPr>
            <a:xfrm>
              <a:off x="1588770" y="3865245"/>
              <a:ext cx="6227064" cy="182880"/>
            </a:xfrm>
            <a:prstGeom prst="rect">
              <a:avLst/>
            </a:prstGeom>
            <a:noFill/>
            <a:ln>
              <a:noFill/>
            </a:ln>
          </p:spPr>
          <p:txBody>
            <a:bodyPr wrap="none" lIns="0" tIns="0" rIns="0" bIns="0" anchor="t" anchorCtr="0">
              <a:spAutoFit/>
            </a:bodyPr>
            <a:lstStyle/>
            <a:p>
              <a:pPr algn="l"/>
              <a:r>
                <a:rPr lang="en-US" sz="900" dirty="0">
                  <a:solidFill>
                    <a:srgbClr val="FFFFFF"/>
                  </a:solidFill>
                  <a:latin typeface="Arial"/>
                  <a:ea typeface="Microsoft YaHei"/>
                  <a:cs typeface="Arial"/>
                </a:rPr>
                <a:t>Recommendation: approve the anchor-plus-control approach; do not lock permanent pricing yet.</a:t>
              </a:r>
            </a:p>
          </p:txBody>
        </p:sp>
      </p:grpSp>
      <p:grpSp>
        <p:nvGrpSpPr>
          <p:cNvPr id="31" name="Group 31"/>
          <p:cNvGrpSpPr/>
          <p:nvPr/>
        </p:nvGrpSpPr>
        <p:grpSpPr>
          <a:xfrm>
            <a:off x="666750" y="4476750"/>
            <a:ext cx="10858500" cy="971550"/>
            <a:chOff x="666750" y="4476750"/>
            <a:chExt cx="10858500" cy="971550"/>
          </a:xfrm>
        </p:grpSpPr>
        <p:sp>
          <p:nvSpPr>
            <p:cNvPr id="26" name="Rectangle 26"/>
            <p:cNvSpPr/>
            <p:nvPr/>
          </p:nvSpPr>
          <p:spPr>
            <a:xfrm>
              <a:off x="666750" y="4476750"/>
              <a:ext cx="10858500" cy="971550"/>
            </a:xfrm>
            <a:prstGeom prst="rect">
              <a:avLst/>
            </a:prstGeom>
            <a:solidFill>
              <a:srgbClr val="111A31"/>
            </a:solidFill>
            <a:ln w="9525">
              <a:solidFill>
                <a:srgbClr val="5E6675"/>
              </a:solidFill>
            </a:ln>
          </p:spPr>
        </p:sp>
        <p:sp>
          <p:nvSpPr>
            <p:cNvPr id="27" name="Rectangle 27"/>
            <p:cNvSpPr/>
            <p:nvPr/>
          </p:nvSpPr>
          <p:spPr>
            <a:xfrm>
              <a:off x="666750" y="4476750"/>
              <a:ext cx="76200" cy="971550"/>
            </a:xfrm>
            <a:prstGeom prst="rect">
              <a:avLst/>
            </a:prstGeom>
            <a:solidFill>
              <a:srgbClr val="D49B18"/>
            </a:solidFill>
            <a:ln>
              <a:noFill/>
            </a:ln>
          </p:spPr>
        </p:sp>
        <p:sp>
          <p:nvSpPr>
            <p:cNvPr id="28" name="TextBox 28"/>
            <p:cNvSpPr txBox="1"/>
            <p:nvPr/>
          </p:nvSpPr>
          <p:spPr>
            <a:xfrm>
              <a:off x="942975" y="4643438"/>
              <a:ext cx="436697" cy="457200"/>
            </a:xfrm>
            <a:prstGeom prst="rect">
              <a:avLst/>
            </a:prstGeom>
            <a:noFill/>
            <a:ln>
              <a:noFill/>
            </a:ln>
          </p:spPr>
          <p:txBody>
            <a:bodyPr wrap="none" lIns="0" tIns="0" rIns="0" bIns="0" anchor="t" anchorCtr="0">
              <a:spAutoFit/>
            </a:bodyPr>
            <a:lstStyle/>
            <a:p>
              <a:pPr algn="l"/>
              <a:r>
                <a:rPr lang="en-US" sz="2250" b="1" dirty="0">
                  <a:solidFill>
                    <a:srgbClr val="D49B18"/>
                  </a:solidFill>
                  <a:latin typeface="Georgia"/>
                  <a:ea typeface="SimSun"/>
                  <a:cs typeface="Georgia"/>
                </a:rPr>
                <a:t>03</a:t>
              </a:r>
            </a:p>
          </p:txBody>
        </p:sp>
        <p:sp>
          <p:nvSpPr>
            <p:cNvPr id="29" name="TextBox 29"/>
            <p:cNvSpPr txBox="1"/>
            <p:nvPr/>
          </p:nvSpPr>
          <p:spPr>
            <a:xfrm>
              <a:off x="1579245" y="4612958"/>
              <a:ext cx="9606505" cy="335280"/>
            </a:xfrm>
            <a:prstGeom prst="rect">
              <a:avLst/>
            </a:prstGeom>
            <a:noFill/>
            <a:ln>
              <a:noFill/>
            </a:ln>
          </p:spPr>
          <p:txBody>
            <a:bodyPr wrap="none" lIns="0" tIns="0" rIns="0" bIns="0" anchor="t" anchorCtr="0">
              <a:spAutoFit/>
            </a:bodyPr>
            <a:lstStyle/>
            <a:p>
              <a:pPr algn="l"/>
              <a:r>
                <a:rPr lang="en-US" sz="1650" b="1" dirty="0">
                  <a:solidFill>
                    <a:srgbClr val="FFFFFF"/>
                  </a:solidFill>
                  <a:latin typeface="Georgia"/>
                  <a:ea typeface="SimSun"/>
                  <a:cs typeface="Georgia"/>
                </a:rPr>
                <a:t>Approve the full $80,000 pilot budget against the defined success scorecard.</a:t>
              </a:r>
            </a:p>
          </p:txBody>
        </p:sp>
        <p:sp>
          <p:nvSpPr>
            <p:cNvPr id="30" name="TextBox 30"/>
            <p:cNvSpPr txBox="1"/>
            <p:nvPr/>
          </p:nvSpPr>
          <p:spPr>
            <a:xfrm>
              <a:off x="1588770" y="5008245"/>
              <a:ext cx="6825139" cy="182880"/>
            </a:xfrm>
            <a:prstGeom prst="rect">
              <a:avLst/>
            </a:prstGeom>
            <a:noFill/>
            <a:ln>
              <a:noFill/>
            </a:ln>
          </p:spPr>
          <p:txBody>
            <a:bodyPr wrap="none" lIns="0" tIns="0" rIns="0" bIns="0" anchor="t" anchorCtr="0">
              <a:spAutoFit/>
            </a:bodyPr>
            <a:lstStyle/>
            <a:p>
              <a:pPr algn="l"/>
              <a:r>
                <a:rPr lang="en-US" sz="900" dirty="0">
                  <a:solidFill>
                    <a:srgbClr val="FFFFFF"/>
                  </a:solidFill>
                  <a:latin typeface="Arial"/>
                  <a:ea typeface="Microsoft YaHei"/>
                  <a:cs typeface="Arial"/>
                </a:rPr>
                <a:t>Recommendation: approve, with a day-90 decision to stop, refine, or scale based on the four thresholds.</a:t>
              </a:r>
            </a:p>
          </p:txBody>
        </p:sp>
      </p:grpSp>
      <p:grpSp>
        <p:nvGrpSpPr>
          <p:cNvPr id="34" name="Group 34"/>
          <p:cNvGrpSpPr/>
          <p:nvPr/>
        </p:nvGrpSpPr>
        <p:grpSpPr>
          <a:xfrm>
            <a:off x="666750" y="5734050"/>
            <a:ext cx="10858500" cy="495300"/>
            <a:chOff x="666750" y="5734050"/>
            <a:chExt cx="10858500" cy="495300"/>
          </a:xfrm>
        </p:grpSpPr>
        <p:sp>
          <p:nvSpPr>
            <p:cNvPr id="32" name="Rectangle 32"/>
            <p:cNvSpPr/>
            <p:nvPr/>
          </p:nvSpPr>
          <p:spPr>
            <a:xfrm>
              <a:off x="666750" y="5734050"/>
              <a:ext cx="10858500" cy="495300"/>
            </a:xfrm>
            <a:prstGeom prst="rect">
              <a:avLst/>
            </a:prstGeom>
            <a:solidFill>
              <a:srgbClr val="D49B18"/>
            </a:solidFill>
            <a:ln>
              <a:noFill/>
            </a:ln>
          </p:spPr>
        </p:sp>
        <p:sp>
          <p:nvSpPr>
            <p:cNvPr id="33" name="TextBox 33"/>
            <p:cNvSpPr txBox="1"/>
            <p:nvPr/>
          </p:nvSpPr>
          <p:spPr>
            <a:xfrm>
              <a:off x="2193400" y="5878354"/>
              <a:ext cx="7805201" cy="320040"/>
            </a:xfrm>
            <a:prstGeom prst="rect">
              <a:avLst/>
            </a:prstGeom>
            <a:noFill/>
            <a:ln>
              <a:noFill/>
            </a:ln>
          </p:spPr>
          <p:txBody>
            <a:bodyPr wrap="none" lIns="0" tIns="0" rIns="0" bIns="0" anchor="t" anchorCtr="0">
              <a:spAutoFit/>
            </a:bodyPr>
            <a:lstStyle/>
            <a:p>
              <a:pPr algn="ctr"/>
              <a:r>
                <a:rPr lang="en-US" sz="1575" b="1" dirty="0">
                  <a:solidFill>
                    <a:srgbClr val="0C142B"/>
                  </a:solidFill>
                  <a:latin typeface="Georgia"/>
                  <a:ea typeface="SimSun"/>
                  <a:cs typeface="Georgia"/>
                </a:rPr>
                <a:t>Enter narrowly. Prove trust and habit. Earn the right to expand.</a:t>
              </a:r>
            </a:p>
          </p:txBody>
        </p:sp>
      </p:grpSp>
      <p:grpSp>
        <p:nvGrpSpPr>
          <p:cNvPr id="38" name="Group 38"/>
          <p:cNvGrpSpPr/>
          <p:nvPr/>
        </p:nvGrpSpPr>
        <p:grpSpPr>
          <a:xfrm>
            <a:off x="658178" y="6438900"/>
            <a:ext cx="10875645" cy="197644"/>
            <a:chOff x="658178" y="6438900"/>
            <a:chExt cx="10875645" cy="197644"/>
          </a:xfrm>
        </p:grpSpPr>
        <p:sp>
          <p:nvSpPr>
            <p:cNvPr id="35" name="Rectangle 35"/>
            <p:cNvSpPr/>
            <p:nvPr/>
          </p:nvSpPr>
          <p:spPr>
            <a:xfrm>
              <a:off x="666750" y="6438900"/>
              <a:ext cx="10858500" cy="190500"/>
            </a:xfrm>
            <a:prstGeom prst="rect">
              <a:avLst/>
            </a:prstGeom>
            <a:noFill/>
            <a:ln>
              <a:noFill/>
            </a:ln>
          </p:spPr>
        </p:sp>
        <p:sp>
          <p:nvSpPr>
            <p:cNvPr id="36" name="TextBox 36"/>
            <p:cNvSpPr txBox="1"/>
            <p:nvPr/>
          </p:nvSpPr>
          <p:spPr>
            <a:xfrm>
              <a:off x="658178" y="6499384"/>
              <a:ext cx="1722644" cy="137160"/>
            </a:xfrm>
            <a:prstGeom prst="rect">
              <a:avLst/>
            </a:prstGeom>
            <a:noFill/>
            <a:ln>
              <a:noFill/>
            </a:ln>
          </p:spPr>
          <p:txBody>
            <a:bodyPr wrap="none" lIns="0" tIns="0" rIns="0" bIns="0" anchor="t" anchorCtr="0">
              <a:spAutoFit/>
            </a:bodyPr>
            <a:lstStyle/>
            <a:p>
              <a:pPr algn="l"/>
              <a:r>
                <a:rPr lang="en-US" sz="675" dirty="0">
                  <a:solidFill>
                    <a:srgbClr val="FFFFFF"/>
                  </a:solidFill>
                  <a:latin typeface="Arial"/>
                  <a:ea typeface="Microsoft YaHei"/>
                  <a:cs typeface="Arial"/>
                </a:rPr>
                <a:t>Avenlo Brief · 90-Day Pilot Proposal</a:t>
              </a:r>
            </a:p>
          </p:txBody>
        </p:sp>
        <p:sp>
          <p:nvSpPr>
            <p:cNvPr id="37" name="TextBox 37"/>
            <p:cNvSpPr txBox="1"/>
            <p:nvPr/>
          </p:nvSpPr>
          <p:spPr>
            <a:xfrm>
              <a:off x="11235714" y="6499384"/>
              <a:ext cx="298109" cy="137160"/>
            </a:xfrm>
            <a:prstGeom prst="rect">
              <a:avLst/>
            </a:prstGeom>
            <a:noFill/>
            <a:ln>
              <a:noFill/>
            </a:ln>
          </p:spPr>
          <p:txBody>
            <a:bodyPr wrap="none" lIns="0" tIns="0" rIns="0" bIns="0" anchor="t" anchorCtr="0">
              <a:spAutoFit/>
            </a:bodyPr>
            <a:lstStyle/>
            <a:p>
              <a:pPr algn="r"/>
              <a:r>
                <a:rPr lang="en-US" sz="675" dirty="0">
                  <a:solidFill>
                    <a:srgbClr val="D49B18"/>
                  </a:solidFill>
                  <a:latin typeface="Arial"/>
                  <a:ea typeface="Microsoft YaHei"/>
                  <a:cs typeface="Arial"/>
                </a:rPr>
                <a:t>12 / 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400"/>
                                        <p:tgtEl>
                                          <p:spTgt spid="13"/>
                                        </p:tgtEl>
                                      </p:cBhvr>
                                    </p:animEffect>
                                  </p:childTnLst>
                                </p:cTn>
                              </p:par>
                            </p:childTnLst>
                          </p:cTn>
                        </p:par>
                        <p:par>
                          <p:cTn id="8" fill="hold">
                            <p:stCondLst>
                              <p:cond delay="900"/>
                            </p:stCondLst>
                            <p:childTnLst>
                              <p:par>
                                <p:cTn id="9" presetID="16" presetClass="entr" presetSubtype="2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arn(inVertical)">
                                      <p:cBhvr>
                                        <p:cTn id="11" dur="400"/>
                                        <p:tgtEl>
                                          <p:spTgt spid="19"/>
                                        </p:tgtEl>
                                      </p:cBhvr>
                                    </p:animEffect>
                                  </p:childTnLst>
                                </p:cTn>
                              </p:par>
                            </p:childTnLst>
                          </p:cTn>
                        </p:par>
                        <p:par>
                          <p:cTn id="12" fill="hold">
                            <p:stCondLst>
                              <p:cond delay="1800"/>
                            </p:stCondLst>
                            <p:childTnLst>
                              <p:par>
                                <p:cTn id="13" presetID="18" presetClass="entr" presetSubtype="12"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downRight)">
                                      <p:cBhvr>
                                        <p:cTn id="15" dur="400"/>
                                        <p:tgtEl>
                                          <p:spTgt spid="25"/>
                                        </p:tgtEl>
                                      </p:cBhvr>
                                    </p:animEffect>
                                  </p:childTnLst>
                                </p:cTn>
                              </p:par>
                            </p:childTnLst>
                          </p:cTn>
                        </p:par>
                        <p:par>
                          <p:cTn id="16" fill="hold">
                            <p:stCondLst>
                              <p:cond delay="2700"/>
                            </p:stCondLst>
                            <p:childTnLst>
                              <p:par>
                                <p:cTn id="17" presetID="20" presetClass="entr" presetSubtype="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edge">
                                      <p:cBhvr>
                                        <p:cTn id="19" dur="400"/>
                                        <p:tgtEl>
                                          <p:spTgt spid="31"/>
                                        </p:tgtEl>
                                      </p:cBhvr>
                                    </p:animEffect>
                                  </p:childTnLst>
                                </p:cTn>
                              </p:par>
                            </p:childTnLst>
                          </p:cTn>
                        </p:par>
                        <p:par>
                          <p:cTn id="20" fill="hold">
                            <p:stCondLst>
                              <p:cond delay="3600"/>
                            </p:stCondLst>
                            <p:childTnLst>
                              <p:par>
                                <p:cTn id="21" presetID="21" presetClass="entr" presetSubtype="0"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heel(4)">
                                      <p:cBhvr>
                                        <p:cTn id="23" dur="4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P spid="25" grpId="0"/>
      <p:bldP spid="31" grpId="0"/>
      <p:bldP spid="3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