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The onboarding redesign is showing enough early momentum to justify a controlled expansion. The core flow is stronger, stability has improved, and thirty percent of new accounts are now live. The decision today is not whether the experiment is perfect; it is how to scale the learning while protecting the one remaining technical dependency.</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The executive readout is straightforward: the project is on track. First-project completion increased by seventeen percentage points, teammate invitation increased by eleven points, and the project-creation error rate fell from 2.8 percent to 0.7 percent. We recommend moving toward seventy percent exposure, provided we staff the recommendation-service fix and confirm whether solo users deserve a separate path.</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The strongest evidence is earlier in the activation funnel. First-project completion moved from forty-six to sixty-three percent, and teammate invitation moved from twenty-eight to thirty-nine percent. Seven-day activation is also up, from twenty-one to twenty-seven percent, but the experiment has only run for six days, so that figure is directional and should not yet be treated as a mature seven-day outcome.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The data aligns with the redesign logic. We now begin with the user’s intent, reduce project creation from seven steps to four, and reveal onboarding tasks progressively rather than all at once. That sequence lowers early cognitive load and moves users toward the behavior that matters: inviting another person and completing a collaborative task.</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The remaining problems are concentrated rather than systemic. Desktop team users are responding to the core flow, while mobile users still face friction in the invitation experience. Solo consultants have a different problem: a team invitation is not a meaningful activation goal for them. We should preserve the validated team journey and treat mobile execution and solo-user intent as separate design problems.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The risk picture is manageable because only one issue has a stated schedule consequence. The project-creation timeout is resolved, the revised mobile invitation design is complete, and the solo-user question is a scope decision. The recommendation service remains delayed, and if response time is not fixed this week, the full experience may move by one week.</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The proposed next step is a controlled move from thirty to seventy percent exposure. That expansion should remain gated by four measures: seven-day activation, invitation rate, time to first collaboration, and mobile drop-off. We should develop the revised mobile flow in parallel, then make the full-rollout decision only after the behavioral data has matured and the service dependency is stable.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Two leadership decisions are required this week. First, approve discovery for a separate solo-user onboarding path so that individual users are not judged against a collaboration goal that does not fit them. Second, temporarily assign one backend engineer to the recommendation service. We recommend approving both actions because they protect learning quality and reduce avoidable schedule risk.</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Our recommendation is to proceed with controlled expansion, protect the recommendation-service critical path, and begin scoped discovery for solo users. We will return with mature seven-day activation evidence and a clearer mobile readout before asking for a full-rollout decision. This keeps momentum without overstating what six days of data can prove.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8b0be4ec11be244b.png"/>
  <Relationship Id="rId3"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8b0be4ec11be244b.png"/>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8b0be4ec11be244b.png"/>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8b0be4ec11be244b.png"/>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8b0be4ec11be244b.png"/>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8b0be4ec11be244b.png"/>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8b0be4ec11be244b.png"/>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8b0be4ec11be244b.png"/>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8b0be4ec11be244b.png"/>
  <Relationship Id="rId3" Type="http://schemas.openxmlformats.org/officeDocument/2006/relationships/notesSlide" Target="../notesSlides/notesSlide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F7F5EF"/>
            </a:solidFill>
            <a:ln>
              <a:noFill/>
            </a:ln>
          </p:spPr>
        </p:sp>
        <p:pic>
          <p:nvPicPr>
            <p:cNvPr id="3" name="Image 3"/>
            <p:cNvPicPr>
              <a:picLocks noChangeAspect="1"/>
            </p:cNvPicPr>
            <p:nvPr/>
          </p:nvPicPr>
          <p:blipFill>
            <a:blip r:embed="rId2"/>
            <a:stretch>
              <a:fillRect/>
            </a:stretch>
          </p:blipFill>
          <p:spPr>
            <a:xfrm>
              <a:off x="0" y="0"/>
              <a:ext cx="12192000" cy="6858000"/>
            </a:xfrm>
            <a:prstGeom prst="rect">
              <a:avLst/>
            </a:prstGeom>
          </p:spPr>
        </p:pic>
        <p:sp>
          <p:nvSpPr>
            <p:cNvPr id="4" name="Rectangle 4"/>
            <p:cNvSpPr/>
            <p:nvPr/>
          </p:nvSpPr>
          <p:spPr>
            <a:xfrm>
              <a:off x="0" y="0"/>
              <a:ext cx="12192000" cy="6858000"/>
            </a:xfrm>
            <a:prstGeom prst="rect">
              <a:avLst/>
            </a:prstGeom>
            <a:solidFill>
              <a:srgbClr val="F7F5EF">
                <a:alpha val="93000"/>
              </a:srgbClr>
            </a:solidFill>
            <a:ln>
              <a:noFill/>
            </a:ln>
          </p:spPr>
        </p:sp>
      </p:grpSp>
      <p:grpSp>
        <p:nvGrpSpPr>
          <p:cNvPr id="10" name="Group 10"/>
          <p:cNvGrpSpPr/>
          <p:nvPr/>
        </p:nvGrpSpPr>
        <p:grpSpPr>
          <a:xfrm>
            <a:off x="0" y="0"/>
            <a:ext cx="12192000" cy="409575"/>
            <a:chOff x="0" y="0"/>
            <a:chExt cx="12192000" cy="409575"/>
          </a:xfrm>
        </p:grpSpPr>
        <p:sp>
          <p:nvSpPr>
            <p:cNvPr id="6" name="Rectangle 6"/>
            <p:cNvSpPr/>
            <p:nvPr/>
          </p:nvSpPr>
          <p:spPr>
            <a:xfrm>
              <a:off x="0" y="0"/>
              <a:ext cx="12192000" cy="361950"/>
            </a:xfrm>
            <a:prstGeom prst="rect">
              <a:avLst/>
            </a:prstGeom>
            <a:solidFill>
              <a:srgbClr val="153A6B"/>
            </a:solidFill>
            <a:ln>
              <a:noFill/>
            </a:ln>
          </p:spPr>
        </p:sp>
        <p:sp>
          <p:nvSpPr>
            <p:cNvPr id="7" name="TextBox 7"/>
            <p:cNvSpPr txBox="1"/>
            <p:nvPr/>
          </p:nvSpPr>
          <p:spPr>
            <a:xfrm>
              <a:off x="446722" y="149066"/>
              <a:ext cx="1735244" cy="167640"/>
            </a:xfrm>
            <a:prstGeom prst="rect">
              <a:avLst/>
            </a:prstGeom>
            <a:noFill/>
            <a:ln>
              <a:noFill/>
            </a:ln>
          </p:spPr>
          <p:txBody>
            <a:bodyPr wrap="none" lIns="0" tIns="0" rIns="0" bIns="0" anchor="t" anchorCtr="0">
              <a:spAutoFit/>
            </a:bodyPr>
            <a:lstStyle/>
            <a:p>
              <a:pPr algn="l"/>
              <a:r>
                <a:rPr lang="en-US" sz="825" b="1" dirty="0">
                  <a:solidFill>
                    <a:srgbClr val="FFFFFF"/>
                  </a:solidFill>
                  <a:latin typeface="Arial"/>
                  <a:ea typeface="Microsoft YaHei"/>
                  <a:cs typeface="Arial"/>
                </a:rPr>
                <a:t>AVENLO · PRODUCT &amp; GROWTH</a:t>
              </a:r>
            </a:p>
          </p:txBody>
        </p:sp>
        <p:sp>
          <p:nvSpPr>
            <p:cNvPr id="8" name="TextBox 8"/>
            <p:cNvSpPr txBox="1"/>
            <p:nvPr/>
          </p:nvSpPr>
          <p:spPr>
            <a:xfrm>
              <a:off x="10211038" y="157162"/>
              <a:ext cx="1514237" cy="152400"/>
            </a:xfrm>
            <a:prstGeom prst="rect">
              <a:avLst/>
            </a:prstGeom>
            <a:noFill/>
            <a:ln>
              <a:noFill/>
            </a:ln>
          </p:spPr>
          <p:txBody>
            <a:bodyPr wrap="none" lIns="0" tIns="0" rIns="0" bIns="0" anchor="t" anchorCtr="0">
              <a:spAutoFit/>
            </a:bodyPr>
            <a:lstStyle/>
            <a:p>
              <a:pPr algn="r"/>
              <a:r>
                <a:rPr lang="en-US" sz="750" dirty="0">
                  <a:solidFill>
                    <a:srgbClr val="FFFFFF"/>
                  </a:solidFill>
                  <a:latin typeface="Arial"/>
                  <a:ea typeface="Microsoft YaHei"/>
                  <a:cs typeface="Arial"/>
                </a:rPr>
                <a:t>EXECUTIVE UPDATE · AUG 11–22</a:t>
              </a:r>
            </a:p>
          </p:txBody>
        </p:sp>
        <p:sp>
          <p:nvSpPr>
            <p:cNvPr id="9" name="Rectangle 9"/>
            <p:cNvSpPr/>
            <p:nvPr/>
          </p:nvSpPr>
          <p:spPr>
            <a:xfrm>
              <a:off x="0" y="361950"/>
              <a:ext cx="12192000" cy="47625"/>
            </a:xfrm>
            <a:prstGeom prst="rect">
              <a:avLst/>
            </a:prstGeom>
            <a:solidFill>
              <a:srgbClr val="D5A21A"/>
            </a:solidFill>
            <a:ln>
              <a:noFill/>
            </a:ln>
          </p:spPr>
        </p:sp>
      </p:grpSp>
      <p:grpSp>
        <p:nvGrpSpPr>
          <p:cNvPr id="16" name="Group 16"/>
          <p:cNvGrpSpPr/>
          <p:nvPr/>
        </p:nvGrpSpPr>
        <p:grpSpPr>
          <a:xfrm>
            <a:off x="285750" y="742950"/>
            <a:ext cx="11449050" cy="2457450"/>
            <a:chOff x="285750" y="742950"/>
            <a:chExt cx="11449050" cy="2457450"/>
          </a:xfrm>
        </p:grpSpPr>
        <p:sp>
          <p:nvSpPr>
            <p:cNvPr id="11" name="Rectangle 11"/>
            <p:cNvSpPr/>
            <p:nvPr/>
          </p:nvSpPr>
          <p:spPr>
            <a:xfrm>
              <a:off x="285750" y="742950"/>
              <a:ext cx="11449050" cy="2457450"/>
            </a:xfrm>
            <a:prstGeom prst="rect">
              <a:avLst/>
            </a:prstGeom>
            <a:noFill/>
            <a:ln>
              <a:noFill/>
            </a:ln>
          </p:spPr>
        </p:sp>
        <p:sp>
          <p:nvSpPr>
            <p:cNvPr id="12" name="TextBox 12"/>
            <p:cNvSpPr txBox="1"/>
            <p:nvPr/>
          </p:nvSpPr>
          <p:spPr>
            <a:xfrm>
              <a:off x="445770" y="902970"/>
              <a:ext cx="3349076" cy="182880"/>
            </a:xfrm>
            <a:prstGeom prst="rect">
              <a:avLst/>
            </a:prstGeom>
            <a:noFill/>
            <a:ln>
              <a:noFill/>
            </a:ln>
          </p:spPr>
          <p:txBody>
            <a:bodyPr wrap="none" lIns="0" tIns="0" rIns="0" bIns="0" anchor="t" anchorCtr="0">
              <a:spAutoFit/>
            </a:bodyPr>
            <a:lstStyle/>
            <a:p>
              <a:pPr algn="l"/>
              <a:r>
                <a:rPr lang="en-US" sz="900" b="1" dirty="0">
                  <a:solidFill>
                    <a:srgbClr val="B51F3A"/>
                  </a:solidFill>
                  <a:latin typeface="Arial"/>
                  <a:ea typeface="Microsoft YaHei"/>
                  <a:cs typeface="Arial"/>
                </a:rPr>
                <a:t>ONBOARDING REDESIGN · EARLY EXPERIMENT READOUT</a:t>
              </a:r>
            </a:p>
          </p:txBody>
        </p:sp>
        <p:sp>
          <p:nvSpPr>
            <p:cNvPr id="13" name="TextBox 13"/>
            <p:cNvSpPr txBox="1"/>
            <p:nvPr/>
          </p:nvSpPr>
          <p:spPr>
            <a:xfrm>
              <a:off x="398145" y="1260158"/>
              <a:ext cx="6393294" cy="944880"/>
            </a:xfrm>
            <a:prstGeom prst="rect">
              <a:avLst/>
            </a:prstGeom>
            <a:noFill/>
            <a:ln>
              <a:noFill/>
            </a:ln>
          </p:spPr>
          <p:txBody>
            <a:bodyPr wrap="none" lIns="0" tIns="0" rIns="0" bIns="0" anchor="t" anchorCtr="0">
              <a:spAutoFit/>
            </a:bodyPr>
            <a:lstStyle/>
            <a:p>
              <a:pPr algn="l"/>
              <a:r>
                <a:rPr lang="en-US" sz="4650" b="1" dirty="0">
                  <a:solidFill>
                    <a:srgbClr val="153A6B"/>
                  </a:solidFill>
                  <a:latin typeface="Georgia"/>
                  <a:ea typeface="SimSun"/>
                  <a:cs typeface="Georgia"/>
                </a:rPr>
                <a:t>Avenlo Onboarding</a:t>
              </a:r>
            </a:p>
          </p:txBody>
        </p:sp>
        <p:sp>
          <p:nvSpPr>
            <p:cNvPr id="14" name="TextBox 14"/>
            <p:cNvSpPr txBox="1"/>
            <p:nvPr/>
          </p:nvSpPr>
          <p:spPr>
            <a:xfrm>
              <a:off x="398145" y="1926908"/>
              <a:ext cx="3077430" cy="944880"/>
            </a:xfrm>
            <a:prstGeom prst="rect">
              <a:avLst/>
            </a:prstGeom>
            <a:noFill/>
            <a:ln>
              <a:noFill/>
            </a:ln>
          </p:spPr>
          <p:txBody>
            <a:bodyPr wrap="none" lIns="0" tIns="0" rIns="0" bIns="0" anchor="t" anchorCtr="0">
              <a:spAutoFit/>
            </a:bodyPr>
            <a:lstStyle/>
            <a:p>
              <a:pPr algn="l"/>
              <a:r>
                <a:rPr lang="en-US" sz="4650" b="1" dirty="0">
                  <a:solidFill>
                    <a:srgbClr val="153A6B"/>
                  </a:solidFill>
                  <a:latin typeface="Georgia"/>
                  <a:ea typeface="SimSun"/>
                  <a:cs typeface="Georgia"/>
                </a:rPr>
                <a:t>Redesign</a:t>
              </a:r>
            </a:p>
          </p:txBody>
        </p:sp>
        <p:sp>
          <p:nvSpPr>
            <p:cNvPr id="15" name="TextBox 15"/>
            <p:cNvSpPr txBox="1"/>
            <p:nvPr/>
          </p:nvSpPr>
          <p:spPr>
            <a:xfrm>
              <a:off x="456248" y="2725579"/>
              <a:ext cx="10437304" cy="320040"/>
            </a:xfrm>
            <a:prstGeom prst="rect">
              <a:avLst/>
            </a:prstGeom>
            <a:noFill/>
            <a:ln>
              <a:noFill/>
            </a:ln>
          </p:spPr>
          <p:txBody>
            <a:bodyPr wrap="none" lIns="0" tIns="0" rIns="0" bIns="0" anchor="t" anchorCtr="0">
              <a:spAutoFit/>
            </a:bodyPr>
            <a:lstStyle/>
            <a:p>
              <a:pPr algn="l"/>
              <a:r>
                <a:rPr lang="en-US" sz="1575" i="1" dirty="0">
                  <a:solidFill>
                    <a:srgbClr val="162B49"/>
                  </a:solidFill>
                  <a:latin typeface="Georgia"/>
                  <a:ea typeface="SimSun"/>
                  <a:cs typeface="Georgia"/>
                </a:rPr>
                <a:t>Early gains support a controlled scale-up — one dependency and one segment decision remain.</a:t>
              </a:r>
            </a:p>
          </p:txBody>
        </p:sp>
      </p:grpSp>
      <p:grpSp>
        <p:nvGrpSpPr>
          <p:cNvPr id="41" name="Group 41"/>
          <p:cNvGrpSpPr/>
          <p:nvPr/>
        </p:nvGrpSpPr>
        <p:grpSpPr>
          <a:xfrm>
            <a:off x="457200" y="3638550"/>
            <a:ext cx="11277600" cy="1924050"/>
            <a:chOff x="457200" y="3638550"/>
            <a:chExt cx="11277600" cy="1924050"/>
          </a:xfrm>
        </p:grpSpPr>
        <p:sp>
          <p:nvSpPr>
            <p:cNvPr id="17" name="Rectangle 17"/>
            <p:cNvSpPr/>
            <p:nvPr/>
          </p:nvSpPr>
          <p:spPr>
            <a:xfrm>
              <a:off x="457200" y="3638550"/>
              <a:ext cx="11277600" cy="1924050"/>
            </a:xfrm>
            <a:prstGeom prst="rect">
              <a:avLst/>
            </a:prstGeom>
            <a:solidFill>
              <a:srgbClr val="FFFFFF"/>
            </a:solidFill>
            <a:ln w="9525">
              <a:solidFill>
                <a:srgbClr val="C8D0D8"/>
              </a:solidFill>
            </a:ln>
          </p:spPr>
        </p:sp>
        <p:sp>
          <p:nvSpPr>
            <p:cNvPr id="18" name="Rectangle 18"/>
            <p:cNvSpPr/>
            <p:nvPr/>
          </p:nvSpPr>
          <p:spPr>
            <a:xfrm>
              <a:off x="457200" y="3638550"/>
              <a:ext cx="11277600" cy="76200"/>
            </a:xfrm>
            <a:prstGeom prst="rect">
              <a:avLst/>
            </a:prstGeom>
            <a:solidFill>
              <a:srgbClr val="153A6B"/>
            </a:solidFill>
            <a:ln>
              <a:noFill/>
            </a:ln>
          </p:spPr>
        </p:sp>
        <p:sp>
          <p:nvSpPr>
            <p:cNvPr id="19" name="Rectangle 19"/>
            <p:cNvSpPr/>
            <p:nvPr/>
          </p:nvSpPr>
          <p:spPr>
            <a:xfrm>
              <a:off x="457200" y="3714750"/>
              <a:ext cx="2667000" cy="1847850"/>
            </a:xfrm>
            <a:prstGeom prst="rect">
              <a:avLst/>
            </a:prstGeom>
            <a:solidFill>
              <a:srgbClr val="153A6B"/>
            </a:solidFill>
            <a:ln>
              <a:noFill/>
            </a:ln>
          </p:spPr>
        </p:sp>
        <p:sp>
          <p:nvSpPr>
            <p:cNvPr id="20" name="TextBox 20"/>
            <p:cNvSpPr txBox="1"/>
            <p:nvPr/>
          </p:nvSpPr>
          <p:spPr>
            <a:xfrm>
              <a:off x="675322" y="3959066"/>
              <a:ext cx="1127968" cy="167640"/>
            </a:xfrm>
            <a:prstGeom prst="rect">
              <a:avLst/>
            </a:prstGeom>
            <a:noFill/>
            <a:ln>
              <a:noFill/>
            </a:ln>
          </p:spPr>
          <p:txBody>
            <a:bodyPr wrap="none" lIns="0" tIns="0" rIns="0" bIns="0" anchor="t" anchorCtr="0">
              <a:spAutoFit/>
            </a:bodyPr>
            <a:lstStyle/>
            <a:p>
              <a:pPr algn="l"/>
              <a:r>
                <a:rPr lang="en-US" sz="825" b="1" dirty="0">
                  <a:solidFill>
                    <a:srgbClr val="FFFFFF"/>
                  </a:solidFill>
                  <a:latin typeface="Arial"/>
                  <a:ea typeface="Microsoft YaHei"/>
                  <a:cs typeface="Arial"/>
                </a:rPr>
                <a:t>CURRENT EXPOSURE</a:t>
              </a:r>
            </a:p>
          </p:txBody>
        </p:sp>
        <p:sp>
          <p:nvSpPr>
            <p:cNvPr id="21" name="TextBox 21"/>
            <p:cNvSpPr txBox="1"/>
            <p:nvPr/>
          </p:nvSpPr>
          <p:spPr>
            <a:xfrm>
              <a:off x="636270" y="4274820"/>
              <a:ext cx="1085883" cy="792480"/>
            </a:xfrm>
            <a:prstGeom prst="rect">
              <a:avLst/>
            </a:prstGeom>
            <a:noFill/>
            <a:ln>
              <a:noFill/>
            </a:ln>
          </p:spPr>
          <p:txBody>
            <a:bodyPr wrap="none" lIns="0" tIns="0" rIns="0" bIns="0" anchor="t" anchorCtr="0">
              <a:spAutoFit/>
            </a:bodyPr>
            <a:lstStyle/>
            <a:p>
              <a:pPr algn="l"/>
              <a:r>
                <a:rPr lang="en-US" sz="3900" b="1" dirty="0">
                  <a:solidFill>
                    <a:srgbClr val="FFFFFF"/>
                  </a:solidFill>
                  <a:latin typeface="Georgia"/>
                  <a:ea typeface="SimSun"/>
                  <a:cs typeface="Georgia"/>
                </a:rPr>
                <a:t>30%</a:t>
              </a:r>
            </a:p>
          </p:txBody>
        </p:sp>
        <p:sp>
          <p:nvSpPr>
            <p:cNvPr id="22" name="TextBox 22"/>
            <p:cNvSpPr txBox="1"/>
            <p:nvPr/>
          </p:nvSpPr>
          <p:spPr>
            <a:xfrm>
              <a:off x="671512" y="4974431"/>
              <a:ext cx="1663422" cy="228600"/>
            </a:xfrm>
            <a:prstGeom prst="rect">
              <a:avLst/>
            </a:prstGeom>
            <a:noFill/>
            <a:ln>
              <a:noFill/>
            </a:ln>
          </p:spPr>
          <p:txBody>
            <a:bodyPr wrap="none" lIns="0" tIns="0" rIns="0" bIns="0" anchor="t" anchorCtr="0">
              <a:spAutoFit/>
            </a:bodyPr>
            <a:lstStyle/>
            <a:p>
              <a:pPr algn="l"/>
              <a:r>
                <a:rPr lang="en-US" sz="1125" dirty="0">
                  <a:solidFill>
                    <a:srgbClr val="FFFFFF"/>
                  </a:solidFill>
                  <a:latin typeface="Arial"/>
                  <a:ea typeface="Microsoft YaHei"/>
                  <a:cs typeface="Arial"/>
                </a:rPr>
                <a:t>of new accounts live</a:t>
              </a:r>
            </a:p>
          </p:txBody>
        </p:sp>
        <p:sp>
          <p:nvSpPr>
            <p:cNvPr id="23" name="TextBox 23"/>
            <p:cNvSpPr txBox="1"/>
            <p:nvPr/>
          </p:nvSpPr>
          <p:spPr>
            <a:xfrm>
              <a:off x="671512" y="5193506"/>
              <a:ext cx="1219795" cy="228600"/>
            </a:xfrm>
            <a:prstGeom prst="rect">
              <a:avLst/>
            </a:prstGeom>
            <a:noFill/>
            <a:ln>
              <a:noFill/>
            </a:ln>
          </p:spPr>
          <p:txBody>
            <a:bodyPr wrap="none" lIns="0" tIns="0" rIns="0" bIns="0" anchor="t" anchorCtr="0">
              <a:spAutoFit/>
            </a:bodyPr>
            <a:lstStyle/>
            <a:p>
              <a:pPr algn="l"/>
              <a:r>
                <a:rPr lang="en-US" sz="1125" dirty="0">
                  <a:solidFill>
                    <a:srgbClr val="FFFFFF"/>
                  </a:solidFill>
                  <a:latin typeface="Arial"/>
                  <a:ea typeface="Microsoft YaHei"/>
                  <a:cs typeface="Arial"/>
                </a:rPr>
                <a:t>since August 18</a:t>
              </a:r>
            </a:p>
          </p:txBody>
        </p:sp>
        <p:sp>
          <p:nvSpPr>
            <p:cNvPr id="24" name="Rectangle 24"/>
            <p:cNvSpPr/>
            <p:nvPr/>
          </p:nvSpPr>
          <p:spPr>
            <a:xfrm>
              <a:off x="3124200" y="3714750"/>
              <a:ext cx="2895600" cy="1847850"/>
            </a:xfrm>
            <a:prstGeom prst="rect">
              <a:avLst/>
            </a:prstGeom>
            <a:solidFill>
              <a:srgbClr val="FFFFFF"/>
            </a:solidFill>
            <a:ln>
              <a:noFill/>
            </a:ln>
          </p:spPr>
        </p:sp>
        <p:sp>
          <p:nvSpPr>
            <p:cNvPr id="25" name="TextBox 25"/>
            <p:cNvSpPr txBox="1"/>
            <p:nvPr/>
          </p:nvSpPr>
          <p:spPr>
            <a:xfrm>
              <a:off x="3342322" y="3959066"/>
              <a:ext cx="1102665" cy="167640"/>
            </a:xfrm>
            <a:prstGeom prst="rect">
              <a:avLst/>
            </a:prstGeom>
            <a:noFill/>
            <a:ln>
              <a:noFill/>
            </a:ln>
          </p:spPr>
          <p:txBody>
            <a:bodyPr wrap="none" lIns="0" tIns="0" rIns="0" bIns="0" anchor="t" anchorCtr="0">
              <a:spAutoFit/>
            </a:bodyPr>
            <a:lstStyle/>
            <a:p>
              <a:pPr algn="l"/>
              <a:r>
                <a:rPr lang="en-US" sz="825" b="1" dirty="0">
                  <a:solidFill>
                    <a:srgbClr val="B51F3A"/>
                  </a:solidFill>
                  <a:latin typeface="Arial"/>
                  <a:ea typeface="Microsoft YaHei"/>
                  <a:cs typeface="Arial"/>
                </a:rPr>
                <a:t>LEADING INDICATOR</a:t>
              </a:r>
            </a:p>
          </p:txBody>
        </p:sp>
        <p:sp>
          <p:nvSpPr>
            <p:cNvPr id="26" name="TextBox 26"/>
            <p:cNvSpPr txBox="1"/>
            <p:nvPr/>
          </p:nvSpPr>
          <p:spPr>
            <a:xfrm>
              <a:off x="3303270" y="4274820"/>
              <a:ext cx="2102610" cy="792480"/>
            </a:xfrm>
            <a:prstGeom prst="rect">
              <a:avLst/>
            </a:prstGeom>
            <a:noFill/>
            <a:ln>
              <a:noFill/>
            </a:ln>
          </p:spPr>
          <p:txBody>
            <a:bodyPr wrap="none" lIns="0" tIns="0" rIns="0" bIns="0" anchor="t" anchorCtr="0">
              <a:spAutoFit/>
            </a:bodyPr>
            <a:lstStyle/>
            <a:p>
              <a:pPr algn="l"/>
              <a:r>
                <a:rPr lang="en-US" sz="3900" b="1" dirty="0">
                  <a:solidFill>
                    <a:srgbClr val="D5A21A"/>
                  </a:solidFill>
                  <a:latin typeface="Georgia"/>
                  <a:ea typeface="SimSun"/>
                  <a:cs typeface="Georgia"/>
                </a:rPr>
                <a:t>+17 pts</a:t>
              </a:r>
            </a:p>
          </p:txBody>
        </p:sp>
        <p:sp>
          <p:nvSpPr>
            <p:cNvPr id="27" name="TextBox 27"/>
            <p:cNvSpPr txBox="1"/>
            <p:nvPr/>
          </p:nvSpPr>
          <p:spPr>
            <a:xfrm>
              <a:off x="3338512" y="4974431"/>
              <a:ext cx="2024896" cy="228600"/>
            </a:xfrm>
            <a:prstGeom prst="rect">
              <a:avLst/>
            </a:prstGeom>
            <a:noFill/>
            <a:ln>
              <a:noFill/>
            </a:ln>
          </p:spPr>
          <p:txBody>
            <a:bodyPr wrap="none" lIns="0" tIns="0" rIns="0" bIns="0" anchor="t" anchorCtr="0">
              <a:spAutoFit/>
            </a:bodyPr>
            <a:lstStyle/>
            <a:p>
              <a:pPr algn="l"/>
              <a:r>
                <a:rPr lang="en-US" sz="1125" dirty="0">
                  <a:solidFill>
                    <a:srgbClr val="566171"/>
                  </a:solidFill>
                  <a:latin typeface="Arial"/>
                  <a:ea typeface="Microsoft YaHei"/>
                  <a:cs typeface="Arial"/>
                </a:rPr>
                <a:t>first-project completion</a:t>
              </a:r>
            </a:p>
          </p:txBody>
        </p:sp>
        <p:sp>
          <p:nvSpPr>
            <p:cNvPr id="28" name="TextBox 28"/>
            <p:cNvSpPr txBox="1"/>
            <p:nvPr/>
          </p:nvSpPr>
          <p:spPr>
            <a:xfrm>
              <a:off x="3338512" y="5193506"/>
              <a:ext cx="759738" cy="228600"/>
            </a:xfrm>
            <a:prstGeom prst="rect">
              <a:avLst/>
            </a:prstGeom>
            <a:noFill/>
            <a:ln>
              <a:noFill/>
            </a:ln>
          </p:spPr>
          <p:txBody>
            <a:bodyPr wrap="none" lIns="0" tIns="0" rIns="0" bIns="0" anchor="t" anchorCtr="0">
              <a:spAutoFit/>
            </a:bodyPr>
            <a:lstStyle/>
            <a:p>
              <a:pPr algn="l"/>
              <a:r>
                <a:rPr lang="en-US" sz="1125" dirty="0">
                  <a:solidFill>
                    <a:srgbClr val="566171"/>
                  </a:solidFill>
                  <a:latin typeface="Arial"/>
                  <a:ea typeface="Microsoft YaHei"/>
                  <a:cs typeface="Arial"/>
                </a:rPr>
                <a:t>46% → 63%</a:t>
              </a:r>
            </a:p>
          </p:txBody>
        </p:sp>
        <p:sp>
          <p:nvSpPr>
            <p:cNvPr id="29" name="Rectangle 29"/>
            <p:cNvSpPr/>
            <p:nvPr/>
          </p:nvSpPr>
          <p:spPr>
            <a:xfrm>
              <a:off x="6019800" y="3714750"/>
              <a:ext cx="2800350" cy="1847850"/>
            </a:xfrm>
            <a:prstGeom prst="rect">
              <a:avLst/>
            </a:prstGeom>
            <a:solidFill>
              <a:srgbClr val="FFFFFF"/>
            </a:solidFill>
            <a:ln>
              <a:noFill/>
            </a:ln>
          </p:spPr>
        </p:sp>
        <p:sp>
          <p:nvSpPr>
            <p:cNvPr id="30" name="TextBox 30"/>
            <p:cNvSpPr txBox="1"/>
            <p:nvPr/>
          </p:nvSpPr>
          <p:spPr>
            <a:xfrm>
              <a:off x="6237922" y="3959066"/>
              <a:ext cx="583950" cy="167640"/>
            </a:xfrm>
            <a:prstGeom prst="rect">
              <a:avLst/>
            </a:prstGeom>
            <a:noFill/>
            <a:ln>
              <a:noFill/>
            </a:ln>
          </p:spPr>
          <p:txBody>
            <a:bodyPr wrap="none" lIns="0" tIns="0" rIns="0" bIns="0" anchor="t" anchorCtr="0">
              <a:spAutoFit/>
            </a:bodyPr>
            <a:lstStyle/>
            <a:p>
              <a:pPr algn="l"/>
              <a:r>
                <a:rPr lang="en-US" sz="825" b="1" dirty="0">
                  <a:solidFill>
                    <a:srgbClr val="B51F3A"/>
                  </a:solidFill>
                  <a:latin typeface="Arial"/>
                  <a:ea typeface="Microsoft YaHei"/>
                  <a:cs typeface="Arial"/>
                </a:rPr>
                <a:t>STABILITY</a:t>
              </a:r>
            </a:p>
          </p:txBody>
        </p:sp>
        <p:sp>
          <p:nvSpPr>
            <p:cNvPr id="31" name="TextBox 31"/>
            <p:cNvSpPr txBox="1"/>
            <p:nvPr/>
          </p:nvSpPr>
          <p:spPr>
            <a:xfrm>
              <a:off x="6198870" y="4274820"/>
              <a:ext cx="428001" cy="792480"/>
            </a:xfrm>
            <a:prstGeom prst="rect">
              <a:avLst/>
            </a:prstGeom>
            <a:noFill/>
            <a:ln>
              <a:noFill/>
            </a:ln>
          </p:spPr>
          <p:txBody>
            <a:bodyPr wrap="none" lIns="0" tIns="0" rIns="0" bIns="0" anchor="t" anchorCtr="0">
              <a:spAutoFit/>
            </a:bodyPr>
            <a:lstStyle/>
            <a:p>
              <a:pPr algn="l"/>
              <a:r>
                <a:rPr lang="en-US" sz="3900" b="1" dirty="0">
                  <a:solidFill>
                    <a:srgbClr val="2F6F57"/>
                  </a:solidFill>
                  <a:latin typeface="Georgia"/>
                  <a:ea typeface="SimSun"/>
                  <a:cs typeface="Georgia"/>
                </a:rPr>
                <a:t>0</a:t>
              </a:r>
            </a:p>
          </p:txBody>
        </p:sp>
        <p:sp>
          <p:nvSpPr>
            <p:cNvPr id="32" name="TextBox 32"/>
            <p:cNvSpPr txBox="1"/>
            <p:nvPr/>
          </p:nvSpPr>
          <p:spPr>
            <a:xfrm>
              <a:off x="6234112" y="4974431"/>
              <a:ext cx="1762006" cy="228600"/>
            </a:xfrm>
            <a:prstGeom prst="rect">
              <a:avLst/>
            </a:prstGeom>
            <a:noFill/>
            <a:ln>
              <a:noFill/>
            </a:ln>
          </p:spPr>
          <p:txBody>
            <a:bodyPr wrap="none" lIns="0" tIns="0" rIns="0" bIns="0" anchor="t" anchorCtr="0">
              <a:spAutoFit/>
            </a:bodyPr>
            <a:lstStyle/>
            <a:p>
              <a:pPr algn="l"/>
              <a:r>
                <a:rPr lang="en-US" sz="1125" dirty="0">
                  <a:solidFill>
                    <a:srgbClr val="566171"/>
                  </a:solidFill>
                  <a:latin typeface="Arial"/>
                  <a:ea typeface="Microsoft YaHei"/>
                  <a:cs typeface="Arial"/>
                </a:rPr>
                <a:t>major stability issues</a:t>
              </a:r>
            </a:p>
          </p:txBody>
        </p:sp>
        <p:sp>
          <p:nvSpPr>
            <p:cNvPr id="33" name="TextBox 33"/>
            <p:cNvSpPr txBox="1"/>
            <p:nvPr/>
          </p:nvSpPr>
          <p:spPr>
            <a:xfrm>
              <a:off x="6234112" y="5193506"/>
              <a:ext cx="1392317" cy="228600"/>
            </a:xfrm>
            <a:prstGeom prst="rect">
              <a:avLst/>
            </a:prstGeom>
            <a:noFill/>
            <a:ln>
              <a:noFill/>
            </a:ln>
          </p:spPr>
          <p:txBody>
            <a:bodyPr wrap="none" lIns="0" tIns="0" rIns="0" bIns="0" anchor="t" anchorCtr="0">
              <a:spAutoFit/>
            </a:bodyPr>
            <a:lstStyle/>
            <a:p>
              <a:pPr algn="l"/>
              <a:r>
                <a:rPr lang="en-US" sz="1125" dirty="0">
                  <a:solidFill>
                    <a:srgbClr val="566171"/>
                  </a:solidFill>
                  <a:latin typeface="Arial"/>
                  <a:ea typeface="Microsoft YaHei"/>
                  <a:cs typeface="Arial"/>
                </a:rPr>
                <a:t>reported to date</a:t>
              </a:r>
            </a:p>
          </p:txBody>
        </p:sp>
        <p:sp>
          <p:nvSpPr>
            <p:cNvPr id="34" name="Rectangle 34"/>
            <p:cNvSpPr/>
            <p:nvPr/>
          </p:nvSpPr>
          <p:spPr>
            <a:xfrm>
              <a:off x="8820150" y="3714750"/>
              <a:ext cx="2914650" cy="1847850"/>
            </a:xfrm>
            <a:prstGeom prst="rect">
              <a:avLst/>
            </a:prstGeom>
            <a:solidFill>
              <a:srgbClr val="FFFFFF"/>
            </a:solidFill>
            <a:ln>
              <a:noFill/>
            </a:ln>
          </p:spPr>
        </p:sp>
        <p:sp>
          <p:nvSpPr>
            <p:cNvPr id="35" name="Rectangle 35"/>
            <p:cNvSpPr/>
            <p:nvPr/>
          </p:nvSpPr>
          <p:spPr>
            <a:xfrm>
              <a:off x="8820150" y="3714750"/>
              <a:ext cx="76200" cy="1847850"/>
            </a:xfrm>
            <a:prstGeom prst="rect">
              <a:avLst/>
            </a:prstGeom>
            <a:solidFill>
              <a:srgbClr val="B51F3A"/>
            </a:solidFill>
            <a:ln>
              <a:noFill/>
            </a:ln>
          </p:spPr>
        </p:sp>
        <p:sp>
          <p:nvSpPr>
            <p:cNvPr id="36" name="TextBox 36"/>
            <p:cNvSpPr txBox="1"/>
            <p:nvPr/>
          </p:nvSpPr>
          <p:spPr>
            <a:xfrm>
              <a:off x="9114472" y="3959066"/>
              <a:ext cx="1026756" cy="167640"/>
            </a:xfrm>
            <a:prstGeom prst="rect">
              <a:avLst/>
            </a:prstGeom>
            <a:noFill/>
            <a:ln>
              <a:noFill/>
            </a:ln>
          </p:spPr>
          <p:txBody>
            <a:bodyPr wrap="none" lIns="0" tIns="0" rIns="0" bIns="0" anchor="t" anchorCtr="0">
              <a:spAutoFit/>
            </a:bodyPr>
            <a:lstStyle/>
            <a:p>
              <a:pPr algn="l"/>
              <a:r>
                <a:rPr lang="en-US" sz="825" b="1" dirty="0">
                  <a:solidFill>
                    <a:srgbClr val="B51F3A"/>
                  </a:solidFill>
                  <a:latin typeface="Arial"/>
                  <a:ea typeface="Microsoft YaHei"/>
                  <a:cs typeface="Arial"/>
                </a:rPr>
                <a:t>EXECUTIVE FOCUS</a:t>
              </a:r>
            </a:p>
          </p:txBody>
        </p:sp>
        <p:sp>
          <p:nvSpPr>
            <p:cNvPr id="37" name="TextBox 37"/>
            <p:cNvSpPr txBox="1"/>
            <p:nvPr/>
          </p:nvSpPr>
          <p:spPr>
            <a:xfrm>
              <a:off x="9103042" y="4252436"/>
              <a:ext cx="1353254" cy="350520"/>
            </a:xfrm>
            <a:prstGeom prst="rect">
              <a:avLst/>
            </a:prstGeom>
            <a:noFill/>
            <a:ln>
              <a:noFill/>
            </a:ln>
          </p:spPr>
          <p:txBody>
            <a:bodyPr wrap="none" lIns="0" tIns="0" rIns="0" bIns="0" anchor="t" anchorCtr="0">
              <a:spAutoFit/>
            </a:bodyPr>
            <a:lstStyle/>
            <a:p>
              <a:pPr algn="l"/>
              <a:r>
                <a:rPr lang="en-US" sz="1725" b="1" dirty="0">
                  <a:solidFill>
                    <a:srgbClr val="153A6B"/>
                  </a:solidFill>
                  <a:latin typeface="Georgia"/>
                  <a:ea typeface="SimSun"/>
                  <a:cs typeface="Georgia"/>
                </a:rPr>
                <a:t>Scale with</a:t>
              </a:r>
            </a:p>
          </p:txBody>
        </p:sp>
        <p:sp>
          <p:nvSpPr>
            <p:cNvPr id="38" name="TextBox 38"/>
            <p:cNvSpPr txBox="1"/>
            <p:nvPr/>
          </p:nvSpPr>
          <p:spPr>
            <a:xfrm>
              <a:off x="9103042" y="4528661"/>
              <a:ext cx="1511973" cy="350520"/>
            </a:xfrm>
            <a:prstGeom prst="rect">
              <a:avLst/>
            </a:prstGeom>
            <a:noFill/>
            <a:ln>
              <a:noFill/>
            </a:ln>
          </p:spPr>
          <p:txBody>
            <a:bodyPr wrap="none" lIns="0" tIns="0" rIns="0" bIns="0" anchor="t" anchorCtr="0">
              <a:spAutoFit/>
            </a:bodyPr>
            <a:lstStyle/>
            <a:p>
              <a:pPr algn="l"/>
              <a:r>
                <a:rPr lang="en-US" sz="1725" b="1" dirty="0">
                  <a:solidFill>
                    <a:srgbClr val="153A6B"/>
                  </a:solidFill>
                  <a:latin typeface="Georgia"/>
                  <a:ea typeface="SimSun"/>
                  <a:cs typeface="Georgia"/>
                </a:rPr>
                <a:t>guardrails.</a:t>
              </a:r>
            </a:p>
          </p:txBody>
        </p:sp>
        <p:sp>
          <p:nvSpPr>
            <p:cNvPr id="39" name="TextBox 39"/>
            <p:cNvSpPr txBox="1"/>
            <p:nvPr/>
          </p:nvSpPr>
          <p:spPr>
            <a:xfrm>
              <a:off x="9110662" y="4974431"/>
              <a:ext cx="1720929" cy="228600"/>
            </a:xfrm>
            <a:prstGeom prst="rect">
              <a:avLst/>
            </a:prstGeom>
            <a:noFill/>
            <a:ln>
              <a:noFill/>
            </a:ln>
          </p:spPr>
          <p:txBody>
            <a:bodyPr wrap="none" lIns="0" tIns="0" rIns="0" bIns="0" anchor="t" anchorCtr="0">
              <a:spAutoFit/>
            </a:bodyPr>
            <a:lstStyle/>
            <a:p>
              <a:pPr algn="l"/>
              <a:r>
                <a:rPr lang="en-US" sz="1125" dirty="0">
                  <a:solidFill>
                    <a:srgbClr val="566171"/>
                  </a:solidFill>
                  <a:latin typeface="Arial"/>
                  <a:ea typeface="Microsoft YaHei"/>
                  <a:cs typeface="Arial"/>
                </a:rPr>
                <a:t>Resolve service risk;</a:t>
              </a:r>
            </a:p>
          </p:txBody>
        </p:sp>
        <p:sp>
          <p:nvSpPr>
            <p:cNvPr id="40" name="TextBox 40"/>
            <p:cNvSpPr txBox="1"/>
            <p:nvPr/>
          </p:nvSpPr>
          <p:spPr>
            <a:xfrm>
              <a:off x="9110662" y="5193506"/>
              <a:ext cx="1942743" cy="228600"/>
            </a:xfrm>
            <a:prstGeom prst="rect">
              <a:avLst/>
            </a:prstGeom>
            <a:noFill/>
            <a:ln>
              <a:noFill/>
            </a:ln>
          </p:spPr>
          <p:txBody>
            <a:bodyPr wrap="none" lIns="0" tIns="0" rIns="0" bIns="0" anchor="t" anchorCtr="0">
              <a:spAutoFit/>
            </a:bodyPr>
            <a:lstStyle/>
            <a:p>
              <a:pPr algn="l"/>
              <a:r>
                <a:rPr lang="en-US" sz="1125" dirty="0">
                  <a:solidFill>
                    <a:srgbClr val="566171"/>
                  </a:solidFill>
                  <a:latin typeface="Arial"/>
                  <a:ea typeface="Microsoft YaHei"/>
                  <a:cs typeface="Arial"/>
                </a:rPr>
                <a:t>decide solo-user scope.</a:t>
              </a:r>
            </a:p>
          </p:txBody>
        </p:sp>
      </p:grpSp>
      <p:grpSp>
        <p:nvGrpSpPr>
          <p:cNvPr id="46" name="Group 46"/>
          <p:cNvGrpSpPr/>
          <p:nvPr/>
        </p:nvGrpSpPr>
        <p:grpSpPr>
          <a:xfrm>
            <a:off x="447675" y="6324600"/>
            <a:ext cx="11296650" cy="304800"/>
            <a:chOff x="447675" y="6324600"/>
            <a:chExt cx="11296650" cy="304800"/>
          </a:xfrm>
        </p:grpSpPr>
        <p:sp>
          <p:nvSpPr>
            <p:cNvPr id="42" name="Rectangle 42"/>
            <p:cNvSpPr/>
            <p:nvPr/>
          </p:nvSpPr>
          <p:spPr>
            <a:xfrm>
              <a:off x="457200" y="6362700"/>
              <a:ext cx="11277600" cy="266700"/>
            </a:xfrm>
            <a:prstGeom prst="rect">
              <a:avLst/>
            </a:prstGeom>
            <a:noFill/>
            <a:ln>
              <a:noFill/>
            </a:ln>
          </p:spPr>
        </p:sp>
        <p:sp>
          <p:nvSpPr>
            <p:cNvPr id="43" name="Line 43"/>
            <p:cNvSpPr/>
            <p:nvPr/>
          </p:nvSpPr>
          <p:spPr>
            <a:xfrm>
              <a:off x="457200" y="6324600"/>
              <a:ext cx="11277600" cy="9525"/>
            </a:xfrm>
            <a:custGeom>
              <a:avLst/>
              <a:gdLst/>
              <a:ahLst/>
              <a:cxnLst/>
              <a:rect l="l" t="t" r="r" b="b"/>
              <a:pathLst>
                <a:path w="11277600" h="9525">
                  <a:moveTo>
                    <a:pt x="0" y="0"/>
                  </a:moveTo>
                  <a:lnTo>
                    <a:pt x="11277600" y="0"/>
                  </a:lnTo>
                </a:path>
              </a:pathLst>
            </a:custGeom>
            <a:noFill/>
            <a:ln w="9525">
              <a:solidFill>
                <a:srgbClr val="C8D0D8"/>
              </a:solidFill>
            </a:ln>
          </p:spPr>
        </p:sp>
        <p:sp>
          <p:nvSpPr>
            <p:cNvPr id="44" name="TextBox 44"/>
            <p:cNvSpPr txBox="1"/>
            <p:nvPr/>
          </p:nvSpPr>
          <p:spPr>
            <a:xfrm>
              <a:off x="447675" y="6472238"/>
              <a:ext cx="3595449" cy="152400"/>
            </a:xfrm>
            <a:prstGeom prst="rect">
              <a:avLst/>
            </a:prstGeom>
            <a:noFill/>
            <a:ln>
              <a:noFill/>
            </a:ln>
          </p:spPr>
          <p:txBody>
            <a:bodyPr wrap="none" lIns="0" tIns="0" rIns="0" bIns="0" anchor="t" anchorCtr="0">
              <a:spAutoFit/>
            </a:bodyPr>
            <a:lstStyle/>
            <a:p>
              <a:pPr algn="l"/>
              <a:r>
                <a:rPr lang="en-US" sz="750" dirty="0">
                  <a:solidFill>
                    <a:srgbClr val="566171"/>
                  </a:solidFill>
                  <a:latin typeface="Arial"/>
                  <a:ea typeface="Microsoft YaHei"/>
                  <a:cs typeface="Arial"/>
                </a:rPr>
                <a:t>Prepared for Product · Engineering · Customer Success Leadership</a:t>
              </a:r>
            </a:p>
          </p:txBody>
        </p:sp>
        <p:sp>
          <p:nvSpPr>
            <p:cNvPr id="45" name="TextBox 45"/>
            <p:cNvSpPr txBox="1"/>
            <p:nvPr/>
          </p:nvSpPr>
          <p:spPr>
            <a:xfrm>
              <a:off x="10350579" y="6472238"/>
              <a:ext cx="1393746" cy="152400"/>
            </a:xfrm>
            <a:prstGeom prst="rect">
              <a:avLst/>
            </a:prstGeom>
            <a:noFill/>
            <a:ln>
              <a:noFill/>
            </a:ln>
          </p:spPr>
          <p:txBody>
            <a:bodyPr wrap="none" lIns="0" tIns="0" rIns="0" bIns="0" anchor="t" anchorCtr="0">
              <a:spAutoFit/>
            </a:bodyPr>
            <a:lstStyle/>
            <a:p>
              <a:pPr algn="r"/>
              <a:r>
                <a:rPr lang="en-US" sz="750" dirty="0">
                  <a:solidFill>
                    <a:srgbClr val="566171"/>
                  </a:solidFill>
                  <a:latin typeface="Arial"/>
                  <a:ea typeface="Microsoft YaHei"/>
                  <a:cs typeface="Arial"/>
                </a:rPr>
                <a:t>01 / 09 · EXECUTIVE UPDATE</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400"/>
                                        <p:tgtEl>
                                          <p:spTgt spid="16"/>
                                        </p:tgtEl>
                                      </p:cBhvr>
                                    </p:animEffect>
                                  </p:childTnLst>
                                </p:cTn>
                              </p:par>
                            </p:childTnLst>
                          </p:cTn>
                        </p:par>
                        <p:par>
                          <p:cTn id="8" fill="hold">
                            <p:stCondLst>
                              <p:cond delay="900"/>
                            </p:stCondLst>
                            <p:childTnLst>
                              <p:par>
                                <p:cTn id="9" presetID="3" presetClass="entr" presetSubtype="10" fill="hold"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blinds(horizontal)">
                                      <p:cBhvr>
                                        <p:cTn id="11" dur="4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4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F7F5EF"/>
            </a:solidFill>
            <a:ln>
              <a:noFill/>
            </a:ln>
          </p:spPr>
        </p:sp>
        <p:pic>
          <p:nvPicPr>
            <p:cNvPr id="3" name="Image 3"/>
            <p:cNvPicPr>
              <a:picLocks noChangeAspect="1"/>
            </p:cNvPicPr>
            <p:nvPr/>
          </p:nvPicPr>
          <p:blipFill>
            <a:blip r:embed="rId2"/>
            <a:stretch>
              <a:fillRect/>
            </a:stretch>
          </p:blipFill>
          <p:spPr>
            <a:xfrm>
              <a:off x="0" y="0"/>
              <a:ext cx="12192000" cy="6858000"/>
            </a:xfrm>
            <a:prstGeom prst="rect">
              <a:avLst/>
            </a:prstGeom>
          </p:spPr>
        </p:pic>
        <p:sp>
          <p:nvSpPr>
            <p:cNvPr id="4" name="Rectangle 4"/>
            <p:cNvSpPr/>
            <p:nvPr/>
          </p:nvSpPr>
          <p:spPr>
            <a:xfrm>
              <a:off x="0" y="0"/>
              <a:ext cx="12192000" cy="6858000"/>
            </a:xfrm>
            <a:prstGeom prst="rect">
              <a:avLst/>
            </a:prstGeom>
            <a:solidFill>
              <a:srgbClr val="F7F5EF">
                <a:alpha val="94000"/>
              </a:srgbClr>
            </a:solidFill>
            <a:ln>
              <a:noFill/>
            </a:ln>
          </p:spPr>
        </p:sp>
      </p:grpSp>
      <p:grpSp>
        <p:nvGrpSpPr>
          <p:cNvPr id="10" name="Group 10"/>
          <p:cNvGrpSpPr/>
          <p:nvPr/>
        </p:nvGrpSpPr>
        <p:grpSpPr>
          <a:xfrm>
            <a:off x="0" y="0"/>
            <a:ext cx="12192000" cy="361950"/>
            <a:chOff x="0" y="0"/>
            <a:chExt cx="12192000" cy="361950"/>
          </a:xfrm>
        </p:grpSpPr>
        <p:sp>
          <p:nvSpPr>
            <p:cNvPr id="6" name="Rectangle 6"/>
            <p:cNvSpPr/>
            <p:nvPr/>
          </p:nvSpPr>
          <p:spPr>
            <a:xfrm>
              <a:off x="0" y="0"/>
              <a:ext cx="12192000" cy="323850"/>
            </a:xfrm>
            <a:prstGeom prst="rect">
              <a:avLst/>
            </a:prstGeom>
            <a:solidFill>
              <a:srgbClr val="153A6B"/>
            </a:solidFill>
            <a:ln>
              <a:noFill/>
            </a:ln>
          </p:spPr>
        </p:sp>
        <p:sp>
          <p:nvSpPr>
            <p:cNvPr id="7" name="TextBox 7"/>
            <p:cNvSpPr txBox="1"/>
            <p:nvPr/>
          </p:nvSpPr>
          <p:spPr>
            <a:xfrm>
              <a:off x="428625" y="138112"/>
              <a:ext cx="2233077" cy="152400"/>
            </a:xfrm>
            <a:prstGeom prst="rect">
              <a:avLst/>
            </a:prstGeom>
            <a:noFill/>
            <a:ln>
              <a:noFill/>
            </a:ln>
          </p:spPr>
          <p:txBody>
            <a:bodyPr wrap="none" lIns="0" tIns="0" rIns="0" bIns="0" anchor="t" anchorCtr="0">
              <a:spAutoFit/>
            </a:bodyPr>
            <a:lstStyle/>
            <a:p>
              <a:pPr algn="l"/>
              <a:r>
                <a:rPr lang="en-US" sz="750" b="1" dirty="0">
                  <a:solidFill>
                    <a:srgbClr val="FFFFFF"/>
                  </a:solidFill>
                  <a:latin typeface="Arial"/>
                  <a:ea typeface="Microsoft YaHei"/>
                  <a:cs typeface="Arial"/>
                </a:rPr>
                <a:t>AVENLO ONBOARDING REDESIGN · AUG 11–22</a:t>
              </a:r>
            </a:p>
          </p:txBody>
        </p:sp>
        <p:sp>
          <p:nvSpPr>
            <p:cNvPr id="8" name="TextBox 8"/>
            <p:cNvSpPr txBox="1"/>
            <p:nvPr/>
          </p:nvSpPr>
          <p:spPr>
            <a:xfrm>
              <a:off x="10260092" y="138112"/>
              <a:ext cx="1503283" cy="152400"/>
            </a:xfrm>
            <a:prstGeom prst="rect">
              <a:avLst/>
            </a:prstGeom>
            <a:noFill/>
            <a:ln>
              <a:noFill/>
            </a:ln>
          </p:spPr>
          <p:txBody>
            <a:bodyPr wrap="none" lIns="0" tIns="0" rIns="0" bIns="0" anchor="t" anchorCtr="0">
              <a:spAutoFit/>
            </a:bodyPr>
            <a:lstStyle/>
            <a:p>
              <a:pPr algn="r"/>
              <a:r>
                <a:rPr lang="en-US" sz="750" dirty="0">
                  <a:solidFill>
                    <a:srgbClr val="FFFFFF"/>
                  </a:solidFill>
                  <a:latin typeface="Arial"/>
                  <a:ea typeface="Microsoft YaHei"/>
                  <a:cs typeface="Arial"/>
                </a:rPr>
                <a:t>02 / 09 · EXECUTIVE READOUT</a:t>
              </a:r>
            </a:p>
          </p:txBody>
        </p:sp>
        <p:sp>
          <p:nvSpPr>
            <p:cNvPr id="9" name="Rectangle 9"/>
            <p:cNvSpPr/>
            <p:nvPr/>
          </p:nvSpPr>
          <p:spPr>
            <a:xfrm>
              <a:off x="0" y="323850"/>
              <a:ext cx="12192000" cy="38100"/>
            </a:xfrm>
            <a:prstGeom prst="rect">
              <a:avLst/>
            </a:prstGeom>
            <a:solidFill>
              <a:srgbClr val="D5A21A"/>
            </a:solidFill>
            <a:ln>
              <a:noFill/>
            </a:ln>
          </p:spPr>
        </p:sp>
      </p:grpSp>
      <p:grpSp>
        <p:nvGrpSpPr>
          <p:cNvPr id="15" name="Group 15"/>
          <p:cNvGrpSpPr/>
          <p:nvPr/>
        </p:nvGrpSpPr>
        <p:grpSpPr>
          <a:xfrm>
            <a:off x="285750" y="523875"/>
            <a:ext cx="11468100" cy="1095375"/>
            <a:chOff x="285750" y="523875"/>
            <a:chExt cx="11468100" cy="1095375"/>
          </a:xfrm>
        </p:grpSpPr>
        <p:sp>
          <p:nvSpPr>
            <p:cNvPr id="11" name="Rectangle 11"/>
            <p:cNvSpPr/>
            <p:nvPr/>
          </p:nvSpPr>
          <p:spPr>
            <a:xfrm>
              <a:off x="285750" y="523875"/>
              <a:ext cx="11468100" cy="1095375"/>
            </a:xfrm>
            <a:prstGeom prst="rect">
              <a:avLst/>
            </a:prstGeom>
            <a:noFill/>
            <a:ln>
              <a:noFill/>
            </a:ln>
          </p:spPr>
        </p:sp>
        <p:sp>
          <p:nvSpPr>
            <p:cNvPr id="12" name="TextBox 12"/>
            <p:cNvSpPr txBox="1"/>
            <p:nvPr/>
          </p:nvSpPr>
          <p:spPr>
            <a:xfrm>
              <a:off x="427672" y="596741"/>
              <a:ext cx="2057860" cy="167640"/>
            </a:xfrm>
            <a:prstGeom prst="rect">
              <a:avLst/>
            </a:prstGeom>
            <a:noFill/>
            <a:ln>
              <a:noFill/>
            </a:ln>
          </p:spPr>
          <p:txBody>
            <a:bodyPr wrap="none" lIns="0" tIns="0" rIns="0" bIns="0" anchor="t" anchorCtr="0">
              <a:spAutoFit/>
            </a:bodyPr>
            <a:lstStyle/>
            <a:p>
              <a:pPr algn="l"/>
              <a:r>
                <a:rPr lang="en-US" sz="825" b="1" dirty="0">
                  <a:solidFill>
                    <a:srgbClr val="B51F3A"/>
                  </a:solidFill>
                  <a:latin typeface="Arial"/>
                  <a:ea typeface="Microsoft YaHei"/>
                  <a:cs typeface="Arial"/>
                </a:rPr>
                <a:t>01 · STATUS, EVIDENCE &amp; DECISIONS</a:t>
              </a:r>
            </a:p>
          </p:txBody>
        </p:sp>
        <p:sp>
          <p:nvSpPr>
            <p:cNvPr id="13" name="TextBox 13"/>
            <p:cNvSpPr txBox="1"/>
            <p:nvPr/>
          </p:nvSpPr>
          <p:spPr>
            <a:xfrm>
              <a:off x="409575" y="881062"/>
              <a:ext cx="10857000" cy="457200"/>
            </a:xfrm>
            <a:prstGeom prst="rect">
              <a:avLst/>
            </a:prstGeom>
            <a:noFill/>
            <a:ln>
              <a:noFill/>
            </a:ln>
          </p:spPr>
          <p:txBody>
            <a:bodyPr wrap="none" lIns="0" tIns="0" rIns="0" bIns="0" anchor="t" anchorCtr="0">
              <a:spAutoFit/>
            </a:bodyPr>
            <a:lstStyle/>
            <a:p>
              <a:pPr algn="l"/>
              <a:r>
                <a:rPr lang="en-US" sz="2250" b="1" dirty="0">
                  <a:solidFill>
                    <a:srgbClr val="153A6B"/>
                  </a:solidFill>
                  <a:latin typeface="Georgia"/>
                  <a:ea typeface="SimSun"/>
                  <a:cs typeface="Georgia"/>
                </a:rPr>
                <a:t>On track: scale carefully while removing one critical-path risk.</a:t>
              </a:r>
            </a:p>
          </p:txBody>
        </p:sp>
        <p:sp>
          <p:nvSpPr>
            <p:cNvPr id="14" name="TextBox 14"/>
            <p:cNvSpPr txBox="1"/>
            <p:nvPr/>
          </p:nvSpPr>
          <p:spPr>
            <a:xfrm>
              <a:off x="423862" y="1316831"/>
              <a:ext cx="9385816" cy="228600"/>
            </a:xfrm>
            <a:prstGeom prst="rect">
              <a:avLst/>
            </a:prstGeom>
            <a:noFill/>
            <a:ln>
              <a:noFill/>
            </a:ln>
          </p:spPr>
          <p:txBody>
            <a:bodyPr wrap="none" lIns="0" tIns="0" rIns="0" bIns="0" anchor="t" anchorCtr="0">
              <a:spAutoFit/>
            </a:bodyPr>
            <a:lstStyle/>
            <a:p>
              <a:pPr algn="l"/>
              <a:r>
                <a:rPr lang="en-US" sz="1125" dirty="0">
                  <a:solidFill>
                    <a:srgbClr val="566171"/>
                  </a:solidFill>
                  <a:latin typeface="Arial"/>
                  <a:ea typeface="Microsoft YaHei"/>
                  <a:cs typeface="Arial"/>
                </a:rPr>
                <a:t>Early behavior signals are positive, platform stability has improved, and two leadership calls unlock the next stage.</a:t>
              </a:r>
            </a:p>
          </p:txBody>
        </p:sp>
      </p:grpSp>
      <p:grpSp>
        <p:nvGrpSpPr>
          <p:cNvPr id="30" name="Group 30"/>
          <p:cNvGrpSpPr/>
          <p:nvPr/>
        </p:nvGrpSpPr>
        <p:grpSpPr>
          <a:xfrm>
            <a:off x="438150" y="1790700"/>
            <a:ext cx="3581400" cy="3190875"/>
            <a:chOff x="438150" y="1790700"/>
            <a:chExt cx="3581400" cy="3190875"/>
          </a:xfrm>
        </p:grpSpPr>
        <p:sp>
          <p:nvSpPr>
            <p:cNvPr id="16" name="Rectangle 16"/>
            <p:cNvSpPr/>
            <p:nvPr/>
          </p:nvSpPr>
          <p:spPr>
            <a:xfrm>
              <a:off x="438150" y="1790700"/>
              <a:ext cx="3581400" cy="3190875"/>
            </a:xfrm>
            <a:prstGeom prst="rect">
              <a:avLst/>
            </a:prstGeom>
            <a:solidFill>
              <a:srgbClr val="FFFFFF"/>
            </a:solidFill>
            <a:ln w="9525">
              <a:solidFill>
                <a:srgbClr val="C8D0D8"/>
              </a:solidFill>
            </a:ln>
          </p:spPr>
        </p:sp>
        <p:sp>
          <p:nvSpPr>
            <p:cNvPr id="17" name="Rectangle 17"/>
            <p:cNvSpPr/>
            <p:nvPr/>
          </p:nvSpPr>
          <p:spPr>
            <a:xfrm>
              <a:off x="438150" y="1790700"/>
              <a:ext cx="3581400" cy="76200"/>
            </a:xfrm>
            <a:prstGeom prst="rect">
              <a:avLst/>
            </a:prstGeom>
            <a:solidFill>
              <a:srgbClr val="D5A21A"/>
            </a:solidFill>
            <a:ln>
              <a:noFill/>
            </a:ln>
          </p:spPr>
        </p:sp>
        <p:sp>
          <p:nvSpPr>
            <p:cNvPr id="18" name="TextBox 18"/>
            <p:cNvSpPr txBox="1"/>
            <p:nvPr/>
          </p:nvSpPr>
          <p:spPr>
            <a:xfrm>
              <a:off x="637222" y="2063591"/>
              <a:ext cx="1096339" cy="167640"/>
            </a:xfrm>
            <a:prstGeom prst="rect">
              <a:avLst/>
            </a:prstGeom>
            <a:noFill/>
            <a:ln>
              <a:noFill/>
            </a:ln>
          </p:spPr>
          <p:txBody>
            <a:bodyPr wrap="none" lIns="0" tIns="0" rIns="0" bIns="0" anchor="t" anchorCtr="0">
              <a:spAutoFit/>
            </a:bodyPr>
            <a:lstStyle/>
            <a:p>
              <a:pPr algn="l"/>
              <a:r>
                <a:rPr lang="en-US" sz="825" b="1" dirty="0">
                  <a:solidFill>
                    <a:srgbClr val="B51F3A"/>
                  </a:solidFill>
                  <a:latin typeface="Arial"/>
                  <a:ea typeface="Microsoft YaHei"/>
                  <a:cs typeface="Arial"/>
                </a:rPr>
                <a:t>IMPACT · POSITIVE</a:t>
              </a:r>
            </a:p>
          </p:txBody>
        </p:sp>
        <p:sp>
          <p:nvSpPr>
            <p:cNvPr id="19" name="TextBox 19"/>
            <p:cNvSpPr txBox="1"/>
            <p:nvPr/>
          </p:nvSpPr>
          <p:spPr>
            <a:xfrm>
              <a:off x="627698" y="2382679"/>
              <a:ext cx="2853832" cy="320040"/>
            </a:xfrm>
            <a:prstGeom prst="rect">
              <a:avLst/>
            </a:prstGeom>
            <a:noFill/>
            <a:ln>
              <a:noFill/>
            </a:ln>
          </p:spPr>
          <p:txBody>
            <a:bodyPr wrap="none" lIns="0" tIns="0" rIns="0" bIns="0" anchor="t" anchorCtr="0">
              <a:spAutoFit/>
            </a:bodyPr>
            <a:lstStyle/>
            <a:p>
              <a:pPr algn="l"/>
              <a:r>
                <a:rPr lang="en-US" sz="1575" b="1" dirty="0">
                  <a:solidFill>
                    <a:srgbClr val="153A6B"/>
                  </a:solidFill>
                  <a:latin typeface="Georgia"/>
                  <a:ea typeface="SimSun"/>
                  <a:cs typeface="Georgia"/>
                </a:rPr>
                <a:t>Activation is improving.</a:t>
              </a:r>
            </a:p>
          </p:txBody>
        </p:sp>
        <p:sp>
          <p:nvSpPr>
            <p:cNvPr id="20" name="Rectangle 20"/>
            <p:cNvSpPr/>
            <p:nvPr/>
          </p:nvSpPr>
          <p:spPr>
            <a:xfrm>
              <a:off x="647700" y="3133725"/>
              <a:ext cx="1457325" cy="1295400"/>
            </a:xfrm>
            <a:prstGeom prst="rect">
              <a:avLst/>
            </a:prstGeom>
            <a:solidFill>
              <a:srgbClr val="F7F5EF"/>
            </a:solidFill>
            <a:ln>
              <a:noFill/>
            </a:ln>
          </p:spPr>
        </p:sp>
        <p:sp>
          <p:nvSpPr>
            <p:cNvPr id="21" name="TextBox 21"/>
            <p:cNvSpPr txBox="1"/>
            <p:nvPr/>
          </p:nvSpPr>
          <p:spPr>
            <a:xfrm>
              <a:off x="790575" y="3290888"/>
              <a:ext cx="1071432" cy="152400"/>
            </a:xfrm>
            <a:prstGeom prst="rect">
              <a:avLst/>
            </a:prstGeom>
            <a:noFill/>
            <a:ln>
              <a:noFill/>
            </a:ln>
          </p:spPr>
          <p:txBody>
            <a:bodyPr wrap="none" lIns="0" tIns="0" rIns="0" bIns="0" anchor="t" anchorCtr="0">
              <a:spAutoFit/>
            </a:bodyPr>
            <a:lstStyle/>
            <a:p>
              <a:pPr algn="l"/>
              <a:r>
                <a:rPr lang="en-US" sz="750" b="1" dirty="0">
                  <a:solidFill>
                    <a:srgbClr val="566171"/>
                  </a:solidFill>
                  <a:latin typeface="Arial"/>
                  <a:ea typeface="Microsoft YaHei"/>
                  <a:cs typeface="Arial"/>
                </a:rPr>
                <a:t>PROJECT COMPLETE</a:t>
              </a:r>
            </a:p>
          </p:txBody>
        </p:sp>
        <p:sp>
          <p:nvSpPr>
            <p:cNvPr id="22" name="TextBox 22"/>
            <p:cNvSpPr txBox="1"/>
            <p:nvPr/>
          </p:nvSpPr>
          <p:spPr>
            <a:xfrm>
              <a:off x="762000" y="3533775"/>
              <a:ext cx="835295" cy="609600"/>
            </a:xfrm>
            <a:prstGeom prst="rect">
              <a:avLst/>
            </a:prstGeom>
            <a:noFill/>
            <a:ln>
              <a:noFill/>
            </a:ln>
          </p:spPr>
          <p:txBody>
            <a:bodyPr wrap="none" lIns="0" tIns="0" rIns="0" bIns="0" anchor="t" anchorCtr="0">
              <a:spAutoFit/>
            </a:bodyPr>
            <a:lstStyle/>
            <a:p>
              <a:pPr algn="l"/>
              <a:r>
                <a:rPr lang="en-US" sz="3000" b="1" dirty="0">
                  <a:solidFill>
                    <a:srgbClr val="D5A21A"/>
                  </a:solidFill>
                  <a:latin typeface="Georgia"/>
                  <a:ea typeface="SimSun"/>
                  <a:cs typeface="Georgia"/>
                </a:rPr>
                <a:t>63%</a:t>
              </a:r>
            </a:p>
          </p:txBody>
        </p:sp>
        <p:sp>
          <p:nvSpPr>
            <p:cNvPr id="23" name="TextBox 23"/>
            <p:cNvSpPr txBox="1"/>
            <p:nvPr/>
          </p:nvSpPr>
          <p:spPr>
            <a:xfrm>
              <a:off x="788670" y="4112895"/>
              <a:ext cx="1048131" cy="182880"/>
            </a:xfrm>
            <a:prstGeom prst="rect">
              <a:avLst/>
            </a:prstGeom>
            <a:noFill/>
            <a:ln>
              <a:noFill/>
            </a:ln>
          </p:spPr>
          <p:txBody>
            <a:bodyPr wrap="none" lIns="0" tIns="0" rIns="0" bIns="0" anchor="t" anchorCtr="0">
              <a:spAutoFit/>
            </a:bodyPr>
            <a:lstStyle/>
            <a:p>
              <a:pPr algn="l"/>
              <a:r>
                <a:rPr lang="en-US" sz="900" dirty="0">
                  <a:solidFill>
                    <a:srgbClr val="2F6F57"/>
                  </a:solidFill>
                  <a:latin typeface="Arial"/>
                  <a:ea typeface="Microsoft YaHei"/>
                  <a:cs typeface="Arial"/>
                </a:rPr>
                <a:t>+17 pts vs. base</a:t>
              </a:r>
            </a:p>
          </p:txBody>
        </p:sp>
        <p:sp>
          <p:nvSpPr>
            <p:cNvPr id="24" name="Rectangle 24"/>
            <p:cNvSpPr/>
            <p:nvPr/>
          </p:nvSpPr>
          <p:spPr>
            <a:xfrm>
              <a:off x="2276475" y="3133725"/>
              <a:ext cx="1533525" cy="1295400"/>
            </a:xfrm>
            <a:prstGeom prst="rect">
              <a:avLst/>
            </a:prstGeom>
            <a:solidFill>
              <a:srgbClr val="F7F5EF"/>
            </a:solidFill>
            <a:ln>
              <a:noFill/>
            </a:ln>
          </p:spPr>
        </p:sp>
        <p:sp>
          <p:nvSpPr>
            <p:cNvPr id="25" name="TextBox 25"/>
            <p:cNvSpPr txBox="1"/>
            <p:nvPr/>
          </p:nvSpPr>
          <p:spPr>
            <a:xfrm>
              <a:off x="2419350" y="3290888"/>
              <a:ext cx="927664" cy="152400"/>
            </a:xfrm>
            <a:prstGeom prst="rect">
              <a:avLst/>
            </a:prstGeom>
            <a:noFill/>
            <a:ln>
              <a:noFill/>
            </a:ln>
          </p:spPr>
          <p:txBody>
            <a:bodyPr wrap="none" lIns="0" tIns="0" rIns="0" bIns="0" anchor="t" anchorCtr="0">
              <a:spAutoFit/>
            </a:bodyPr>
            <a:lstStyle/>
            <a:p>
              <a:pPr algn="l"/>
              <a:r>
                <a:rPr lang="en-US" sz="750" b="1" dirty="0">
                  <a:solidFill>
                    <a:srgbClr val="566171"/>
                  </a:solidFill>
                  <a:latin typeface="Arial"/>
                  <a:ea typeface="Microsoft YaHei"/>
                  <a:cs typeface="Arial"/>
                </a:rPr>
                <a:t>TEAMMATE INVITE</a:t>
              </a:r>
            </a:p>
          </p:txBody>
        </p:sp>
        <p:sp>
          <p:nvSpPr>
            <p:cNvPr id="26" name="TextBox 26"/>
            <p:cNvSpPr txBox="1"/>
            <p:nvPr/>
          </p:nvSpPr>
          <p:spPr>
            <a:xfrm>
              <a:off x="2390775" y="3533775"/>
              <a:ext cx="835295" cy="609600"/>
            </a:xfrm>
            <a:prstGeom prst="rect">
              <a:avLst/>
            </a:prstGeom>
            <a:noFill/>
            <a:ln>
              <a:noFill/>
            </a:ln>
          </p:spPr>
          <p:txBody>
            <a:bodyPr wrap="none" lIns="0" tIns="0" rIns="0" bIns="0" anchor="t" anchorCtr="0">
              <a:spAutoFit/>
            </a:bodyPr>
            <a:lstStyle/>
            <a:p>
              <a:pPr algn="l"/>
              <a:r>
                <a:rPr lang="en-US" sz="3000" b="1" dirty="0">
                  <a:solidFill>
                    <a:srgbClr val="D5A21A"/>
                  </a:solidFill>
                  <a:latin typeface="Georgia"/>
                  <a:ea typeface="SimSun"/>
                  <a:cs typeface="Georgia"/>
                </a:rPr>
                <a:t>39%</a:t>
              </a:r>
            </a:p>
          </p:txBody>
        </p:sp>
        <p:sp>
          <p:nvSpPr>
            <p:cNvPr id="27" name="TextBox 27"/>
            <p:cNvSpPr txBox="1"/>
            <p:nvPr/>
          </p:nvSpPr>
          <p:spPr>
            <a:xfrm>
              <a:off x="2417445" y="4112895"/>
              <a:ext cx="1015270" cy="182880"/>
            </a:xfrm>
            <a:prstGeom prst="rect">
              <a:avLst/>
            </a:prstGeom>
            <a:noFill/>
            <a:ln>
              <a:noFill/>
            </a:ln>
          </p:spPr>
          <p:txBody>
            <a:bodyPr wrap="none" lIns="0" tIns="0" rIns="0" bIns="0" anchor="t" anchorCtr="0">
              <a:spAutoFit/>
            </a:bodyPr>
            <a:lstStyle/>
            <a:p>
              <a:pPr algn="l"/>
              <a:r>
                <a:rPr lang="en-US" sz="900" dirty="0">
                  <a:solidFill>
                    <a:srgbClr val="2F6F57"/>
                  </a:solidFill>
                  <a:latin typeface="Arial"/>
                  <a:ea typeface="Microsoft YaHei"/>
                  <a:cs typeface="Arial"/>
                </a:rPr>
                <a:t>+11 pts vs. base</a:t>
              </a:r>
            </a:p>
          </p:txBody>
        </p:sp>
        <p:sp>
          <p:nvSpPr>
            <p:cNvPr id="28" name="Rectangle 28"/>
            <p:cNvSpPr/>
            <p:nvPr/>
          </p:nvSpPr>
          <p:spPr>
            <a:xfrm>
              <a:off x="647700" y="4591050"/>
              <a:ext cx="1028700" cy="228600"/>
            </a:xfrm>
            <a:prstGeom prst="rect">
              <a:avLst/>
            </a:prstGeom>
            <a:solidFill>
              <a:srgbClr val="2F6F57"/>
            </a:solidFill>
            <a:ln>
              <a:noFill/>
            </a:ln>
          </p:spPr>
        </p:sp>
        <p:sp>
          <p:nvSpPr>
            <p:cNvPr id="29" name="TextBox 29"/>
            <p:cNvSpPr txBox="1"/>
            <p:nvPr/>
          </p:nvSpPr>
          <p:spPr>
            <a:xfrm>
              <a:off x="675215" y="4662488"/>
              <a:ext cx="973669" cy="152400"/>
            </a:xfrm>
            <a:prstGeom prst="rect">
              <a:avLst/>
            </a:prstGeom>
            <a:noFill/>
            <a:ln>
              <a:noFill/>
            </a:ln>
          </p:spPr>
          <p:txBody>
            <a:bodyPr wrap="none" lIns="0" tIns="0" rIns="0" bIns="0" anchor="t" anchorCtr="0">
              <a:spAutoFit/>
            </a:bodyPr>
            <a:lstStyle/>
            <a:p>
              <a:pPr algn="ctr"/>
              <a:r>
                <a:rPr lang="en-US" sz="750" b="1" dirty="0">
                  <a:solidFill>
                    <a:srgbClr val="FFFFFF"/>
                  </a:solidFill>
                  <a:latin typeface="Arial"/>
                  <a:ea typeface="Microsoft YaHei"/>
                  <a:cs typeface="Arial"/>
                </a:rPr>
                <a:t>VALIDATED RESULT</a:t>
              </a:r>
            </a:p>
          </p:txBody>
        </p:sp>
      </p:grpSp>
      <p:grpSp>
        <p:nvGrpSpPr>
          <p:cNvPr id="45" name="Group 45"/>
          <p:cNvGrpSpPr/>
          <p:nvPr/>
        </p:nvGrpSpPr>
        <p:grpSpPr>
          <a:xfrm>
            <a:off x="4171950" y="1790700"/>
            <a:ext cx="3581400" cy="3190875"/>
            <a:chOff x="4171950" y="1790700"/>
            <a:chExt cx="3581400" cy="3190875"/>
          </a:xfrm>
        </p:grpSpPr>
        <p:sp>
          <p:nvSpPr>
            <p:cNvPr id="31" name="Rectangle 31"/>
            <p:cNvSpPr/>
            <p:nvPr/>
          </p:nvSpPr>
          <p:spPr>
            <a:xfrm>
              <a:off x="4171950" y="1790700"/>
              <a:ext cx="3581400" cy="3190875"/>
            </a:xfrm>
            <a:prstGeom prst="rect">
              <a:avLst/>
            </a:prstGeom>
            <a:solidFill>
              <a:srgbClr val="153A6B"/>
            </a:solidFill>
            <a:ln>
              <a:noFill/>
            </a:ln>
          </p:spPr>
        </p:sp>
        <p:sp>
          <p:nvSpPr>
            <p:cNvPr id="32" name="Rectangle 32"/>
            <p:cNvSpPr/>
            <p:nvPr/>
          </p:nvSpPr>
          <p:spPr>
            <a:xfrm>
              <a:off x="4171950" y="1790700"/>
              <a:ext cx="3581400" cy="76200"/>
            </a:xfrm>
            <a:prstGeom prst="rect">
              <a:avLst/>
            </a:prstGeom>
            <a:solidFill>
              <a:srgbClr val="D5A21A"/>
            </a:solidFill>
            <a:ln>
              <a:noFill/>
            </a:ln>
          </p:spPr>
        </p:sp>
        <p:sp>
          <p:nvSpPr>
            <p:cNvPr id="33" name="TextBox 33"/>
            <p:cNvSpPr txBox="1"/>
            <p:nvPr/>
          </p:nvSpPr>
          <p:spPr>
            <a:xfrm>
              <a:off x="4371022" y="2063591"/>
              <a:ext cx="1437932" cy="167640"/>
            </a:xfrm>
            <a:prstGeom prst="rect">
              <a:avLst/>
            </a:prstGeom>
            <a:noFill/>
            <a:ln>
              <a:noFill/>
            </a:ln>
          </p:spPr>
          <p:txBody>
            <a:bodyPr wrap="none" lIns="0" tIns="0" rIns="0" bIns="0" anchor="t" anchorCtr="0">
              <a:spAutoFit/>
            </a:bodyPr>
            <a:lstStyle/>
            <a:p>
              <a:pPr algn="l"/>
              <a:r>
                <a:rPr lang="en-US" sz="825" b="1" dirty="0">
                  <a:solidFill>
                    <a:srgbClr val="FFFFFF"/>
                  </a:solidFill>
                  <a:latin typeface="Arial"/>
                  <a:ea typeface="Microsoft YaHei"/>
                  <a:cs typeface="Arial"/>
                </a:rPr>
                <a:t>DELIVERY · CONTROLLED</a:t>
              </a:r>
            </a:p>
          </p:txBody>
        </p:sp>
        <p:sp>
          <p:nvSpPr>
            <p:cNvPr id="34" name="TextBox 34"/>
            <p:cNvSpPr txBox="1"/>
            <p:nvPr/>
          </p:nvSpPr>
          <p:spPr>
            <a:xfrm>
              <a:off x="4361498" y="2382679"/>
              <a:ext cx="2805526" cy="320040"/>
            </a:xfrm>
            <a:prstGeom prst="rect">
              <a:avLst/>
            </a:prstGeom>
            <a:noFill/>
            <a:ln>
              <a:noFill/>
            </a:ln>
          </p:spPr>
          <p:txBody>
            <a:bodyPr wrap="none" lIns="0" tIns="0" rIns="0" bIns="0" anchor="t" anchorCtr="0">
              <a:spAutoFit/>
            </a:bodyPr>
            <a:lstStyle/>
            <a:p>
              <a:pPr algn="l"/>
              <a:r>
                <a:rPr lang="en-US" sz="1575" b="1" dirty="0">
                  <a:solidFill>
                    <a:srgbClr val="FFFFFF"/>
                  </a:solidFill>
                  <a:latin typeface="Georgia"/>
                  <a:ea typeface="SimSun"/>
                  <a:cs typeface="Georgia"/>
                </a:rPr>
                <a:t>30% live; stable so far.</a:t>
              </a:r>
            </a:p>
          </p:txBody>
        </p:sp>
        <p:sp>
          <p:nvSpPr>
            <p:cNvPr id="35" name="Rectangle 35"/>
            <p:cNvSpPr/>
            <p:nvPr/>
          </p:nvSpPr>
          <p:spPr>
            <a:xfrm>
              <a:off x="4381500" y="3133725"/>
              <a:ext cx="1457325" cy="1295400"/>
            </a:xfrm>
            <a:prstGeom prst="rect">
              <a:avLst/>
            </a:prstGeom>
            <a:solidFill>
              <a:srgbClr val="102F59"/>
            </a:solidFill>
            <a:ln>
              <a:noFill/>
            </a:ln>
          </p:spPr>
        </p:sp>
        <p:sp>
          <p:nvSpPr>
            <p:cNvPr id="36" name="TextBox 36"/>
            <p:cNvSpPr txBox="1"/>
            <p:nvPr/>
          </p:nvSpPr>
          <p:spPr>
            <a:xfrm>
              <a:off x="4524375" y="3290888"/>
              <a:ext cx="548116" cy="152400"/>
            </a:xfrm>
            <a:prstGeom prst="rect">
              <a:avLst/>
            </a:prstGeom>
            <a:noFill/>
            <a:ln>
              <a:noFill/>
            </a:ln>
          </p:spPr>
          <p:txBody>
            <a:bodyPr wrap="none" lIns="0" tIns="0" rIns="0" bIns="0" anchor="t" anchorCtr="0">
              <a:spAutoFit/>
            </a:bodyPr>
            <a:lstStyle/>
            <a:p>
              <a:pPr algn="l"/>
              <a:r>
                <a:rPr lang="en-US" sz="750" b="1" dirty="0">
                  <a:solidFill>
                    <a:srgbClr val="FFFFFF"/>
                  </a:solidFill>
                  <a:latin typeface="Arial"/>
                  <a:ea typeface="Microsoft YaHei"/>
                  <a:cs typeface="Arial"/>
                </a:rPr>
                <a:t>EXPOSURE</a:t>
              </a:r>
            </a:p>
          </p:txBody>
        </p:sp>
        <p:sp>
          <p:nvSpPr>
            <p:cNvPr id="37" name="TextBox 37"/>
            <p:cNvSpPr txBox="1"/>
            <p:nvPr/>
          </p:nvSpPr>
          <p:spPr>
            <a:xfrm>
              <a:off x="4495800" y="3533775"/>
              <a:ext cx="835295" cy="609600"/>
            </a:xfrm>
            <a:prstGeom prst="rect">
              <a:avLst/>
            </a:prstGeom>
            <a:noFill/>
            <a:ln>
              <a:noFill/>
            </a:ln>
          </p:spPr>
          <p:txBody>
            <a:bodyPr wrap="none" lIns="0" tIns="0" rIns="0" bIns="0" anchor="t" anchorCtr="0">
              <a:spAutoFit/>
            </a:bodyPr>
            <a:lstStyle/>
            <a:p>
              <a:pPr algn="l"/>
              <a:r>
                <a:rPr lang="en-US" sz="3000" b="1" dirty="0">
                  <a:solidFill>
                    <a:srgbClr val="FFFFFF"/>
                  </a:solidFill>
                  <a:latin typeface="Georgia"/>
                  <a:ea typeface="SimSun"/>
                  <a:cs typeface="Georgia"/>
                </a:rPr>
                <a:t>30%</a:t>
              </a:r>
            </a:p>
          </p:txBody>
        </p:sp>
        <p:sp>
          <p:nvSpPr>
            <p:cNvPr id="38" name="TextBox 38"/>
            <p:cNvSpPr txBox="1"/>
            <p:nvPr/>
          </p:nvSpPr>
          <p:spPr>
            <a:xfrm>
              <a:off x="4522470" y="4112895"/>
              <a:ext cx="1021842" cy="182880"/>
            </a:xfrm>
            <a:prstGeom prst="rect">
              <a:avLst/>
            </a:prstGeom>
            <a:noFill/>
            <a:ln>
              <a:noFill/>
            </a:ln>
          </p:spPr>
          <p:txBody>
            <a:bodyPr wrap="none" lIns="0" tIns="0" rIns="0" bIns="0" anchor="t" anchorCtr="0">
              <a:spAutoFit/>
            </a:bodyPr>
            <a:lstStyle/>
            <a:p>
              <a:pPr algn="l"/>
              <a:r>
                <a:rPr lang="en-US" sz="900" dirty="0">
                  <a:solidFill>
                    <a:srgbClr val="FFFFFF"/>
                  </a:solidFill>
                  <a:latin typeface="Arial"/>
                  <a:ea typeface="Microsoft YaHei"/>
                  <a:cs typeface="Arial"/>
                </a:rPr>
                <a:t>live since Aug 18</a:t>
              </a:r>
            </a:p>
          </p:txBody>
        </p:sp>
        <p:sp>
          <p:nvSpPr>
            <p:cNvPr id="39" name="Rectangle 39"/>
            <p:cNvSpPr/>
            <p:nvPr/>
          </p:nvSpPr>
          <p:spPr>
            <a:xfrm>
              <a:off x="6010275" y="3133725"/>
              <a:ext cx="1533525" cy="1295400"/>
            </a:xfrm>
            <a:prstGeom prst="rect">
              <a:avLst/>
            </a:prstGeom>
            <a:solidFill>
              <a:srgbClr val="102F59"/>
            </a:solidFill>
            <a:ln>
              <a:noFill/>
            </a:ln>
          </p:spPr>
        </p:sp>
        <p:sp>
          <p:nvSpPr>
            <p:cNvPr id="40" name="TextBox 40"/>
            <p:cNvSpPr txBox="1"/>
            <p:nvPr/>
          </p:nvSpPr>
          <p:spPr>
            <a:xfrm>
              <a:off x="6153150" y="3290888"/>
              <a:ext cx="645878" cy="152400"/>
            </a:xfrm>
            <a:prstGeom prst="rect">
              <a:avLst/>
            </a:prstGeom>
            <a:noFill/>
            <a:ln>
              <a:noFill/>
            </a:ln>
          </p:spPr>
          <p:txBody>
            <a:bodyPr wrap="none" lIns="0" tIns="0" rIns="0" bIns="0" anchor="t" anchorCtr="0">
              <a:spAutoFit/>
            </a:bodyPr>
            <a:lstStyle/>
            <a:p>
              <a:pPr algn="l"/>
              <a:r>
                <a:rPr lang="en-US" sz="750" b="1" dirty="0">
                  <a:solidFill>
                    <a:srgbClr val="FFFFFF"/>
                  </a:solidFill>
                  <a:latin typeface="Arial"/>
                  <a:ea typeface="Microsoft YaHei"/>
                  <a:cs typeface="Arial"/>
                </a:rPr>
                <a:t>ERROR RATE</a:t>
              </a:r>
            </a:p>
          </p:txBody>
        </p:sp>
        <p:sp>
          <p:nvSpPr>
            <p:cNvPr id="41" name="TextBox 41"/>
            <p:cNvSpPr txBox="1"/>
            <p:nvPr/>
          </p:nvSpPr>
          <p:spPr>
            <a:xfrm>
              <a:off x="6124575" y="3533775"/>
              <a:ext cx="1088326" cy="609600"/>
            </a:xfrm>
            <a:prstGeom prst="rect">
              <a:avLst/>
            </a:prstGeom>
            <a:noFill/>
            <a:ln>
              <a:noFill/>
            </a:ln>
          </p:spPr>
          <p:txBody>
            <a:bodyPr wrap="none" lIns="0" tIns="0" rIns="0" bIns="0" anchor="t" anchorCtr="0">
              <a:spAutoFit/>
            </a:bodyPr>
            <a:lstStyle/>
            <a:p>
              <a:pPr algn="l"/>
              <a:r>
                <a:rPr lang="en-US" sz="3000" b="1" dirty="0">
                  <a:solidFill>
                    <a:srgbClr val="D5A21A"/>
                  </a:solidFill>
                  <a:latin typeface="Georgia"/>
                  <a:ea typeface="SimSun"/>
                  <a:cs typeface="Georgia"/>
                </a:rPr>
                <a:t>0.7%</a:t>
              </a:r>
            </a:p>
          </p:txBody>
        </p:sp>
        <p:sp>
          <p:nvSpPr>
            <p:cNvPr id="42" name="TextBox 42"/>
            <p:cNvSpPr txBox="1"/>
            <p:nvPr/>
          </p:nvSpPr>
          <p:spPr>
            <a:xfrm>
              <a:off x="6150292" y="4104799"/>
              <a:ext cx="1106996" cy="198120"/>
            </a:xfrm>
            <a:prstGeom prst="rect">
              <a:avLst/>
            </a:prstGeom>
            <a:noFill/>
            <a:ln>
              <a:noFill/>
            </a:ln>
          </p:spPr>
          <p:txBody>
            <a:bodyPr wrap="none" lIns="0" tIns="0" rIns="0" bIns="0" anchor="t" anchorCtr="0">
              <a:spAutoFit/>
            </a:bodyPr>
            <a:lstStyle/>
            <a:p>
              <a:pPr algn="l"/>
              <a:r>
                <a:rPr lang="en-US" sz="975" dirty="0">
                  <a:solidFill>
                    <a:srgbClr val="FFFFFF"/>
                  </a:solidFill>
                  <a:latin typeface="Arial"/>
                  <a:ea typeface="Microsoft YaHei"/>
                  <a:cs typeface="Arial"/>
                </a:rPr>
                <a:t>down from 2.8%</a:t>
              </a:r>
            </a:p>
          </p:txBody>
        </p:sp>
        <p:sp>
          <p:nvSpPr>
            <p:cNvPr id="43" name="Rectangle 43"/>
            <p:cNvSpPr/>
            <p:nvPr/>
          </p:nvSpPr>
          <p:spPr>
            <a:xfrm>
              <a:off x="4381500" y="4591050"/>
              <a:ext cx="914400" cy="228600"/>
            </a:xfrm>
            <a:prstGeom prst="rect">
              <a:avLst/>
            </a:prstGeom>
            <a:solidFill>
              <a:srgbClr val="FFFFFF"/>
            </a:solidFill>
            <a:ln>
              <a:noFill/>
            </a:ln>
          </p:spPr>
        </p:sp>
        <p:sp>
          <p:nvSpPr>
            <p:cNvPr id="44" name="TextBox 44"/>
            <p:cNvSpPr txBox="1"/>
            <p:nvPr/>
          </p:nvSpPr>
          <p:spPr>
            <a:xfrm>
              <a:off x="4579019" y="4662488"/>
              <a:ext cx="519363" cy="152400"/>
            </a:xfrm>
            <a:prstGeom prst="rect">
              <a:avLst/>
            </a:prstGeom>
            <a:noFill/>
            <a:ln>
              <a:noFill/>
            </a:ln>
          </p:spPr>
          <p:txBody>
            <a:bodyPr wrap="none" lIns="0" tIns="0" rIns="0" bIns="0" anchor="t" anchorCtr="0">
              <a:spAutoFit/>
            </a:bodyPr>
            <a:lstStyle/>
            <a:p>
              <a:pPr algn="ctr"/>
              <a:r>
                <a:rPr lang="en-US" sz="750" b="1" dirty="0">
                  <a:solidFill>
                    <a:srgbClr val="153A6B"/>
                  </a:solidFill>
                  <a:latin typeface="Arial"/>
                  <a:ea typeface="Microsoft YaHei"/>
                  <a:cs typeface="Arial"/>
                </a:rPr>
                <a:t>ON TRACK</a:t>
              </a:r>
            </a:p>
          </p:txBody>
        </p:sp>
      </p:grpSp>
      <p:grpSp>
        <p:nvGrpSpPr>
          <p:cNvPr id="57" name="Group 57"/>
          <p:cNvGrpSpPr/>
          <p:nvPr/>
        </p:nvGrpSpPr>
        <p:grpSpPr>
          <a:xfrm>
            <a:off x="7905750" y="1790700"/>
            <a:ext cx="3848100" cy="3190875"/>
            <a:chOff x="7905750" y="1790700"/>
            <a:chExt cx="3848100" cy="3190875"/>
          </a:xfrm>
        </p:grpSpPr>
        <p:sp>
          <p:nvSpPr>
            <p:cNvPr id="46" name="Rectangle 46"/>
            <p:cNvSpPr/>
            <p:nvPr/>
          </p:nvSpPr>
          <p:spPr>
            <a:xfrm>
              <a:off x="7905750" y="1790700"/>
              <a:ext cx="3848100" cy="3190875"/>
            </a:xfrm>
            <a:prstGeom prst="rect">
              <a:avLst/>
            </a:prstGeom>
            <a:solidFill>
              <a:srgbClr val="FFFFFF"/>
            </a:solidFill>
            <a:ln w="9525">
              <a:solidFill>
                <a:srgbClr val="B51F3A"/>
              </a:solidFill>
            </a:ln>
          </p:spPr>
        </p:sp>
        <p:sp>
          <p:nvSpPr>
            <p:cNvPr id="47" name="Rectangle 47"/>
            <p:cNvSpPr/>
            <p:nvPr/>
          </p:nvSpPr>
          <p:spPr>
            <a:xfrm>
              <a:off x="7905750" y="1790700"/>
              <a:ext cx="76200" cy="3190875"/>
            </a:xfrm>
            <a:prstGeom prst="rect">
              <a:avLst/>
            </a:prstGeom>
            <a:solidFill>
              <a:srgbClr val="B51F3A"/>
            </a:solidFill>
            <a:ln>
              <a:noFill/>
            </a:ln>
          </p:spPr>
        </p:sp>
        <p:sp>
          <p:nvSpPr>
            <p:cNvPr id="48" name="TextBox 48"/>
            <p:cNvSpPr txBox="1"/>
            <p:nvPr/>
          </p:nvSpPr>
          <p:spPr>
            <a:xfrm>
              <a:off x="8200072" y="2063591"/>
              <a:ext cx="1273462" cy="167640"/>
            </a:xfrm>
            <a:prstGeom prst="rect">
              <a:avLst/>
            </a:prstGeom>
            <a:noFill/>
            <a:ln>
              <a:noFill/>
            </a:ln>
          </p:spPr>
          <p:txBody>
            <a:bodyPr wrap="none" lIns="0" tIns="0" rIns="0" bIns="0" anchor="t" anchorCtr="0">
              <a:spAutoFit/>
            </a:bodyPr>
            <a:lstStyle/>
            <a:p>
              <a:pPr algn="l"/>
              <a:r>
                <a:rPr lang="en-US" sz="825" b="1" dirty="0">
                  <a:solidFill>
                    <a:srgbClr val="B51F3A"/>
                  </a:solidFill>
                  <a:latin typeface="Arial"/>
                  <a:ea typeface="Microsoft YaHei"/>
                  <a:cs typeface="Arial"/>
                </a:rPr>
                <a:t>DECISION · THIS WEEK</a:t>
              </a:r>
            </a:p>
          </p:txBody>
        </p:sp>
        <p:sp>
          <p:nvSpPr>
            <p:cNvPr id="49" name="TextBox 49"/>
            <p:cNvSpPr txBox="1"/>
            <p:nvPr/>
          </p:nvSpPr>
          <p:spPr>
            <a:xfrm>
              <a:off x="8190548" y="2382679"/>
              <a:ext cx="3034979" cy="320040"/>
            </a:xfrm>
            <a:prstGeom prst="rect">
              <a:avLst/>
            </a:prstGeom>
            <a:noFill/>
            <a:ln>
              <a:noFill/>
            </a:ln>
          </p:spPr>
          <p:txBody>
            <a:bodyPr wrap="none" lIns="0" tIns="0" rIns="0" bIns="0" anchor="t" anchorCtr="0">
              <a:spAutoFit/>
            </a:bodyPr>
            <a:lstStyle/>
            <a:p>
              <a:pPr algn="l"/>
              <a:r>
                <a:rPr lang="en-US" sz="1575" b="1" dirty="0">
                  <a:solidFill>
                    <a:srgbClr val="153A6B"/>
                  </a:solidFill>
                  <a:latin typeface="Georgia"/>
                  <a:ea typeface="SimSun"/>
                  <a:cs typeface="Georgia"/>
                </a:rPr>
                <a:t>Two calls protect timing.</a:t>
              </a:r>
            </a:p>
          </p:txBody>
        </p:sp>
        <p:sp>
          <p:nvSpPr>
            <p:cNvPr id="50" name="Line 50"/>
            <p:cNvSpPr/>
            <p:nvPr/>
          </p:nvSpPr>
          <p:spPr>
            <a:xfrm>
              <a:off x="8210550" y="3143250"/>
              <a:ext cx="3276600" cy="9525"/>
            </a:xfrm>
            <a:custGeom>
              <a:avLst/>
              <a:gdLst/>
              <a:ahLst/>
              <a:cxnLst/>
              <a:rect l="l" t="t" r="r" b="b"/>
              <a:pathLst>
                <a:path w="3276600" h="9525">
                  <a:moveTo>
                    <a:pt x="0" y="0"/>
                  </a:moveTo>
                  <a:lnTo>
                    <a:pt x="3276600" y="0"/>
                  </a:lnTo>
                </a:path>
              </a:pathLst>
            </a:custGeom>
            <a:noFill/>
            <a:ln w="9525">
              <a:solidFill>
                <a:srgbClr val="C8D0D8"/>
              </a:solidFill>
            </a:ln>
          </p:spPr>
        </p:sp>
        <p:sp>
          <p:nvSpPr>
            <p:cNvPr id="51" name="TextBox 51"/>
            <p:cNvSpPr txBox="1"/>
            <p:nvPr/>
          </p:nvSpPr>
          <p:spPr>
            <a:xfrm>
              <a:off x="8200072" y="3368516"/>
              <a:ext cx="647208" cy="167640"/>
            </a:xfrm>
            <a:prstGeom prst="rect">
              <a:avLst/>
            </a:prstGeom>
            <a:noFill/>
            <a:ln>
              <a:noFill/>
            </a:ln>
          </p:spPr>
          <p:txBody>
            <a:bodyPr wrap="none" lIns="0" tIns="0" rIns="0" bIns="0" anchor="t" anchorCtr="0">
              <a:spAutoFit/>
            </a:bodyPr>
            <a:lstStyle/>
            <a:p>
              <a:pPr algn="l"/>
              <a:r>
                <a:rPr lang="en-US" sz="825" b="1" dirty="0">
                  <a:solidFill>
                    <a:srgbClr val="B51F3A"/>
                  </a:solidFill>
                  <a:latin typeface="Arial"/>
                  <a:ea typeface="Microsoft YaHei"/>
                  <a:cs typeface="Arial"/>
                </a:rPr>
                <a:t>01 · SCOPE</a:t>
              </a:r>
            </a:p>
          </p:txBody>
        </p:sp>
        <p:sp>
          <p:nvSpPr>
            <p:cNvPr id="52" name="TextBox 52"/>
            <p:cNvSpPr txBox="1"/>
            <p:nvPr/>
          </p:nvSpPr>
          <p:spPr>
            <a:xfrm>
              <a:off x="8195310" y="3604260"/>
              <a:ext cx="2855233" cy="243840"/>
            </a:xfrm>
            <a:prstGeom prst="rect">
              <a:avLst/>
            </a:prstGeom>
            <a:noFill/>
            <a:ln>
              <a:noFill/>
            </a:ln>
          </p:spPr>
          <p:txBody>
            <a:bodyPr wrap="none" lIns="0" tIns="0" rIns="0" bIns="0" anchor="t" anchorCtr="0">
              <a:spAutoFit/>
            </a:bodyPr>
            <a:lstStyle/>
            <a:p>
              <a:pPr algn="l"/>
              <a:r>
                <a:rPr lang="en-US" sz="1200" b="1" dirty="0">
                  <a:solidFill>
                    <a:srgbClr val="162B49"/>
                  </a:solidFill>
                  <a:latin typeface="Arial"/>
                  <a:ea typeface="Microsoft YaHei"/>
                  <a:cs typeface="Arial"/>
                </a:rPr>
                <a:t>Prioritize a distinct onboarding</a:t>
              </a:r>
            </a:p>
          </p:txBody>
        </p:sp>
        <p:sp>
          <p:nvSpPr>
            <p:cNvPr id="53" name="TextBox 53"/>
            <p:cNvSpPr txBox="1"/>
            <p:nvPr/>
          </p:nvSpPr>
          <p:spPr>
            <a:xfrm>
              <a:off x="8195310" y="3823335"/>
              <a:ext cx="1870710" cy="243840"/>
            </a:xfrm>
            <a:prstGeom prst="rect">
              <a:avLst/>
            </a:prstGeom>
            <a:noFill/>
            <a:ln>
              <a:noFill/>
            </a:ln>
          </p:spPr>
          <p:txBody>
            <a:bodyPr wrap="none" lIns="0" tIns="0" rIns="0" bIns="0" anchor="t" anchorCtr="0">
              <a:spAutoFit/>
            </a:bodyPr>
            <a:lstStyle/>
            <a:p>
              <a:pPr algn="l"/>
              <a:r>
                <a:rPr lang="en-US" sz="1200" b="1" dirty="0">
                  <a:solidFill>
                    <a:srgbClr val="162B49"/>
                  </a:solidFill>
                  <a:latin typeface="Arial"/>
                  <a:ea typeface="Microsoft YaHei"/>
                  <a:cs typeface="Arial"/>
                </a:rPr>
                <a:t>path for solo users?</a:t>
              </a:r>
            </a:p>
          </p:txBody>
        </p:sp>
        <p:sp>
          <p:nvSpPr>
            <p:cNvPr id="54" name="Line 54"/>
            <p:cNvSpPr/>
            <p:nvPr/>
          </p:nvSpPr>
          <p:spPr>
            <a:xfrm>
              <a:off x="8210550" y="4171950"/>
              <a:ext cx="3276600" cy="9525"/>
            </a:xfrm>
            <a:custGeom>
              <a:avLst/>
              <a:gdLst/>
              <a:ahLst/>
              <a:cxnLst/>
              <a:rect l="l" t="t" r="r" b="b"/>
              <a:pathLst>
                <a:path w="3276600" h="9525">
                  <a:moveTo>
                    <a:pt x="0" y="0"/>
                  </a:moveTo>
                  <a:lnTo>
                    <a:pt x="3276600" y="0"/>
                  </a:lnTo>
                </a:path>
              </a:pathLst>
            </a:custGeom>
            <a:noFill/>
            <a:ln w="9525">
              <a:solidFill>
                <a:srgbClr val="C8D0D8"/>
              </a:solidFill>
            </a:ln>
          </p:spPr>
        </p:sp>
        <p:sp>
          <p:nvSpPr>
            <p:cNvPr id="55" name="TextBox 55"/>
            <p:cNvSpPr txBox="1"/>
            <p:nvPr/>
          </p:nvSpPr>
          <p:spPr>
            <a:xfrm>
              <a:off x="8200072" y="4378166"/>
              <a:ext cx="830656" cy="167640"/>
            </a:xfrm>
            <a:prstGeom prst="rect">
              <a:avLst/>
            </a:prstGeom>
            <a:noFill/>
            <a:ln>
              <a:noFill/>
            </a:ln>
          </p:spPr>
          <p:txBody>
            <a:bodyPr wrap="none" lIns="0" tIns="0" rIns="0" bIns="0" anchor="t" anchorCtr="0">
              <a:spAutoFit/>
            </a:bodyPr>
            <a:lstStyle/>
            <a:p>
              <a:pPr algn="l"/>
              <a:r>
                <a:rPr lang="en-US" sz="825" b="1" dirty="0">
                  <a:solidFill>
                    <a:srgbClr val="B51F3A"/>
                  </a:solidFill>
                  <a:latin typeface="Arial"/>
                  <a:ea typeface="Microsoft YaHei"/>
                  <a:cs typeface="Arial"/>
                </a:rPr>
                <a:t>02 · CAPACITY</a:t>
              </a:r>
            </a:p>
          </p:txBody>
        </p:sp>
        <p:sp>
          <p:nvSpPr>
            <p:cNvPr id="56" name="TextBox 56"/>
            <p:cNvSpPr txBox="1"/>
            <p:nvPr/>
          </p:nvSpPr>
          <p:spPr>
            <a:xfrm>
              <a:off x="8195310" y="4613910"/>
              <a:ext cx="2634405" cy="243840"/>
            </a:xfrm>
            <a:prstGeom prst="rect">
              <a:avLst/>
            </a:prstGeom>
            <a:noFill/>
            <a:ln>
              <a:noFill/>
            </a:ln>
          </p:spPr>
          <p:txBody>
            <a:bodyPr wrap="none" lIns="0" tIns="0" rIns="0" bIns="0" anchor="t" anchorCtr="0">
              <a:spAutoFit/>
            </a:bodyPr>
            <a:lstStyle/>
            <a:p>
              <a:pPr algn="l"/>
              <a:r>
                <a:rPr lang="en-US" sz="1200" b="1" dirty="0">
                  <a:solidFill>
                    <a:srgbClr val="162B49"/>
                  </a:solidFill>
                  <a:latin typeface="Arial"/>
                  <a:ea typeface="Microsoft YaHei"/>
                  <a:cs typeface="Arial"/>
                </a:rPr>
                <a:t>Assign one backend engineer?</a:t>
              </a:r>
            </a:p>
          </p:txBody>
        </p:sp>
      </p:grpSp>
      <p:grpSp>
        <p:nvGrpSpPr>
          <p:cNvPr id="62" name="Group 62"/>
          <p:cNvGrpSpPr/>
          <p:nvPr/>
        </p:nvGrpSpPr>
        <p:grpSpPr>
          <a:xfrm>
            <a:off x="438150" y="5210175"/>
            <a:ext cx="11315700" cy="857250"/>
            <a:chOff x="438150" y="5210175"/>
            <a:chExt cx="11315700" cy="857250"/>
          </a:xfrm>
        </p:grpSpPr>
        <p:sp>
          <p:nvSpPr>
            <p:cNvPr id="58" name="Rectangle 58"/>
            <p:cNvSpPr/>
            <p:nvPr/>
          </p:nvSpPr>
          <p:spPr>
            <a:xfrm>
              <a:off x="438150" y="5210175"/>
              <a:ext cx="11315700" cy="857250"/>
            </a:xfrm>
            <a:prstGeom prst="rect">
              <a:avLst/>
            </a:prstGeom>
            <a:solidFill>
              <a:srgbClr val="FFFFFF"/>
            </a:solidFill>
            <a:ln w="9525">
              <a:solidFill>
                <a:srgbClr val="C8D0D8"/>
              </a:solidFill>
            </a:ln>
          </p:spPr>
        </p:sp>
        <p:sp>
          <p:nvSpPr>
            <p:cNvPr id="59" name="Rectangle 59"/>
            <p:cNvSpPr/>
            <p:nvPr/>
          </p:nvSpPr>
          <p:spPr>
            <a:xfrm>
              <a:off x="438150" y="5210175"/>
              <a:ext cx="85725" cy="857250"/>
            </a:xfrm>
            <a:prstGeom prst="rect">
              <a:avLst/>
            </a:prstGeom>
            <a:solidFill>
              <a:srgbClr val="D5A21A"/>
            </a:solidFill>
            <a:ln>
              <a:noFill/>
            </a:ln>
          </p:spPr>
        </p:sp>
        <p:sp>
          <p:nvSpPr>
            <p:cNvPr id="60" name="TextBox 60"/>
            <p:cNvSpPr txBox="1"/>
            <p:nvPr/>
          </p:nvSpPr>
          <p:spPr>
            <a:xfrm>
              <a:off x="732472" y="5435441"/>
              <a:ext cx="1235507" cy="167640"/>
            </a:xfrm>
            <a:prstGeom prst="rect">
              <a:avLst/>
            </a:prstGeom>
            <a:noFill/>
            <a:ln>
              <a:noFill/>
            </a:ln>
          </p:spPr>
          <p:txBody>
            <a:bodyPr wrap="none" lIns="0" tIns="0" rIns="0" bIns="0" anchor="t" anchorCtr="0">
              <a:spAutoFit/>
            </a:bodyPr>
            <a:lstStyle/>
            <a:p>
              <a:pPr algn="l"/>
              <a:r>
                <a:rPr lang="en-US" sz="825" b="1" dirty="0">
                  <a:solidFill>
                    <a:srgbClr val="B51F3A"/>
                  </a:solidFill>
                  <a:latin typeface="Arial"/>
                  <a:ea typeface="Microsoft YaHei"/>
                  <a:cs typeface="Arial"/>
                </a:rPr>
                <a:t>EXECUTIVE TAKEAWAY</a:t>
              </a:r>
            </a:p>
          </p:txBody>
        </p:sp>
        <p:sp>
          <p:nvSpPr>
            <p:cNvPr id="61" name="TextBox 61"/>
            <p:cNvSpPr txBox="1"/>
            <p:nvPr/>
          </p:nvSpPr>
          <p:spPr>
            <a:xfrm>
              <a:off x="723900" y="5676900"/>
              <a:ext cx="7525536" cy="304800"/>
            </a:xfrm>
            <a:prstGeom prst="rect">
              <a:avLst/>
            </a:prstGeom>
            <a:noFill/>
            <a:ln>
              <a:noFill/>
            </a:ln>
          </p:spPr>
          <p:txBody>
            <a:bodyPr wrap="none" lIns="0" tIns="0" rIns="0" bIns="0" anchor="t" anchorCtr="0">
              <a:spAutoFit/>
            </a:bodyPr>
            <a:lstStyle/>
            <a:p>
              <a:pPr algn="l"/>
              <a:r>
                <a:rPr lang="en-US" sz="1500" b="1" dirty="0">
                  <a:solidFill>
                    <a:srgbClr val="153A6B"/>
                  </a:solidFill>
                  <a:latin typeface="Georgia"/>
                  <a:ea typeface="SimSun"/>
                  <a:cs typeface="Georgia"/>
                </a:rPr>
                <a:t>Proceed to 70% with measurement gates and a staffed service fix.</a:t>
              </a:r>
            </a:p>
          </p:txBody>
        </p:sp>
      </p:grpSp>
      <p:grpSp>
        <p:nvGrpSpPr>
          <p:cNvPr id="66" name="Group 66"/>
          <p:cNvGrpSpPr/>
          <p:nvPr/>
        </p:nvGrpSpPr>
        <p:grpSpPr>
          <a:xfrm>
            <a:off x="428625" y="6438900"/>
            <a:ext cx="11334750" cy="214312"/>
            <a:chOff x="428625" y="6438900"/>
            <a:chExt cx="11334750" cy="214312"/>
          </a:xfrm>
        </p:grpSpPr>
        <p:sp>
          <p:nvSpPr>
            <p:cNvPr id="63" name="Rectangle 63"/>
            <p:cNvSpPr/>
            <p:nvPr/>
          </p:nvSpPr>
          <p:spPr>
            <a:xfrm>
              <a:off x="438150" y="6438900"/>
              <a:ext cx="11315700" cy="209550"/>
            </a:xfrm>
            <a:prstGeom prst="rect">
              <a:avLst/>
            </a:prstGeom>
            <a:noFill/>
            <a:ln>
              <a:noFill/>
            </a:ln>
          </p:spPr>
        </p:sp>
        <p:sp>
          <p:nvSpPr>
            <p:cNvPr id="64" name="TextBox 64"/>
            <p:cNvSpPr txBox="1"/>
            <p:nvPr/>
          </p:nvSpPr>
          <p:spPr>
            <a:xfrm>
              <a:off x="428625" y="6500812"/>
              <a:ext cx="3365421" cy="152400"/>
            </a:xfrm>
            <a:prstGeom prst="rect">
              <a:avLst/>
            </a:prstGeom>
            <a:noFill/>
            <a:ln>
              <a:noFill/>
            </a:ln>
          </p:spPr>
          <p:txBody>
            <a:bodyPr wrap="none" lIns="0" tIns="0" rIns="0" bIns="0" anchor="t" anchorCtr="0">
              <a:spAutoFit/>
            </a:bodyPr>
            <a:lstStyle/>
            <a:p>
              <a:pPr algn="l"/>
              <a:r>
                <a:rPr lang="en-US" sz="750" dirty="0">
                  <a:solidFill>
                    <a:srgbClr val="566171"/>
                  </a:solidFill>
                  <a:latin typeface="Arial"/>
                  <a:ea typeface="Microsoft YaHei"/>
                  <a:cs typeface="Arial"/>
                </a:rPr>
                <a:t>Internal experiment telemetry and Customer Success feedback</a:t>
              </a:r>
            </a:p>
          </p:txBody>
        </p:sp>
        <p:sp>
          <p:nvSpPr>
            <p:cNvPr id="65" name="TextBox 65"/>
            <p:cNvSpPr txBox="1"/>
            <p:nvPr/>
          </p:nvSpPr>
          <p:spPr>
            <a:xfrm>
              <a:off x="10325814" y="6500812"/>
              <a:ext cx="1437561" cy="152400"/>
            </a:xfrm>
            <a:prstGeom prst="rect">
              <a:avLst/>
            </a:prstGeom>
            <a:noFill/>
            <a:ln>
              <a:noFill/>
            </a:ln>
          </p:spPr>
          <p:txBody>
            <a:bodyPr wrap="none" lIns="0" tIns="0" rIns="0" bIns="0" anchor="t" anchorCtr="0">
              <a:spAutoFit/>
            </a:bodyPr>
            <a:lstStyle/>
            <a:p>
              <a:pPr algn="r"/>
              <a:r>
                <a:rPr lang="en-US" sz="750" dirty="0">
                  <a:solidFill>
                    <a:srgbClr val="566171"/>
                  </a:solidFill>
                  <a:latin typeface="Arial"/>
                  <a:ea typeface="Microsoft YaHei"/>
                  <a:cs typeface="Arial"/>
                </a:rPr>
                <a:t>AVENLO · EXECUTIVE UPDATE</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400"/>
                                        <p:tgtEl>
                                          <p:spTgt spid="15"/>
                                        </p:tgtEl>
                                      </p:cBhvr>
                                    </p:animEffect>
                                  </p:childTnLst>
                                </p:cTn>
                              </p:par>
                            </p:childTnLst>
                          </p:cTn>
                        </p:par>
                        <p:par>
                          <p:cTn id="8" fill="hold">
                            <p:stCondLst>
                              <p:cond delay="900"/>
                            </p:stCondLst>
                            <p:childTnLst>
                              <p:par>
                                <p:cTn id="9" presetID="5" presetClass="entr" presetSubtype="6"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checkerboard(across)">
                                      <p:cBhvr>
                                        <p:cTn id="11" dur="400"/>
                                        <p:tgtEl>
                                          <p:spTgt spid="30"/>
                                        </p:tgtEl>
                                      </p:cBhvr>
                                    </p:animEffect>
                                  </p:childTnLst>
                                </p:cTn>
                              </p:par>
                            </p:childTnLst>
                          </p:cTn>
                        </p:par>
                        <p:par>
                          <p:cTn id="12" fill="hold">
                            <p:stCondLst>
                              <p:cond delay="1800"/>
                            </p:stCondLst>
                            <p:childTnLst>
                              <p:par>
                                <p:cTn id="13" presetID="9" presetClass="entr" presetSubtype="0" fill="hold" nodeType="afterEffect">
                                  <p:stCondLst>
                                    <p:cond delay="0"/>
                                  </p:stCondLst>
                                  <p:childTnLst>
                                    <p:set>
                                      <p:cBhvr>
                                        <p:cTn id="14" dur="1" fill="hold">
                                          <p:stCondLst>
                                            <p:cond delay="0"/>
                                          </p:stCondLst>
                                        </p:cTn>
                                        <p:tgtEl>
                                          <p:spTgt spid="45"/>
                                        </p:tgtEl>
                                        <p:attrNameLst>
                                          <p:attrName>style.visibility</p:attrName>
                                        </p:attrNameLst>
                                      </p:cBhvr>
                                      <p:to>
                                        <p:strVal val="visible"/>
                                      </p:to>
                                    </p:set>
                                    <p:animEffect transition="in" filter="dissolve">
                                      <p:cBhvr>
                                        <p:cTn id="15" dur="400"/>
                                        <p:tgtEl>
                                          <p:spTgt spid="45"/>
                                        </p:tgtEl>
                                      </p:cBhvr>
                                    </p:animEffect>
                                  </p:childTnLst>
                                </p:cTn>
                              </p:par>
                            </p:childTnLst>
                          </p:cTn>
                        </p:par>
                        <p:par>
                          <p:cTn id="16" fill="hold">
                            <p:stCondLst>
                              <p:cond delay="2700"/>
                            </p:stCondLst>
                            <p:childTnLst>
                              <p:par>
                                <p:cTn id="17" presetID="2" presetClass="entr" presetSubtype="4" fill="hold" nodeType="afterEffect">
                                  <p:stCondLst>
                                    <p:cond delay="0"/>
                                  </p:stCondLst>
                                  <p:childTnLst>
                                    <p:set>
                                      <p:cBhvr>
                                        <p:cTn id="18" dur="1" fill="hold">
                                          <p:stCondLst>
                                            <p:cond delay="0"/>
                                          </p:stCondLst>
                                        </p:cTn>
                                        <p:tgtEl>
                                          <p:spTgt spid="57"/>
                                        </p:tgtEl>
                                        <p:attrNameLst>
                                          <p:attrName>style.visibility</p:attrName>
                                        </p:attrNameLst>
                                      </p:cBhvr>
                                      <p:to>
                                        <p:strVal val="visible"/>
                                      </p:to>
                                    </p:set>
                                    <p:animEffect transition="in" filter="slide(fromBottom)">
                                      <p:cBhvr>
                                        <p:cTn id="19" dur="400"/>
                                        <p:tgtEl>
                                          <p:spTgt spid="57"/>
                                        </p:tgtEl>
                                      </p:cBhvr>
                                    </p:animEffect>
                                  </p:childTnLst>
                                </p:cTn>
                              </p:par>
                            </p:childTnLst>
                          </p:cTn>
                        </p:par>
                        <p:par>
                          <p:cTn id="20" fill="hold">
                            <p:stCondLst>
                              <p:cond delay="3600"/>
                            </p:stCondLst>
                            <p:childTnLst>
                              <p:par>
                                <p:cTn id="21" presetID="42" presetClass="entr" presetSubtype="8" fill="hold" nodeType="afterEffect">
                                  <p:stCondLst>
                                    <p:cond delay="0"/>
                                  </p:stCondLst>
                                  <p:childTnLst>
                                    <p:set>
                                      <p:cBhvr>
                                        <p:cTn id="22" dur="1" fill="hold">
                                          <p:stCondLst>
                                            <p:cond delay="0"/>
                                          </p:stCondLst>
                                        </p:cTn>
                                        <p:tgtEl>
                                          <p:spTgt spid="62"/>
                                        </p:tgtEl>
                                        <p:attrNameLst>
                                          <p:attrName>style.visibility</p:attrName>
                                        </p:attrNameLst>
                                      </p:cBhvr>
                                      <p:to>
                                        <p:strVal val="visible"/>
                                      </p:to>
                                    </p:set>
                                    <p:animEffect transition="in" filter="slide(fromLeft)">
                                      <p:cBhvr>
                                        <p:cTn id="23" dur="4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30" grpId="0"/>
      <p:bldP spid="45" grpId="0"/>
      <p:bldP spid="57" grpId="0"/>
      <p:bldP spid="6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F7F5EF"/>
            </a:solidFill>
            <a:ln>
              <a:noFill/>
            </a:ln>
          </p:spPr>
        </p:sp>
        <p:pic>
          <p:nvPicPr>
            <p:cNvPr id="3" name="Image 3"/>
            <p:cNvPicPr>
              <a:picLocks noChangeAspect="1"/>
            </p:cNvPicPr>
            <p:nvPr/>
          </p:nvPicPr>
          <p:blipFill>
            <a:blip r:embed="rId2"/>
            <a:stretch>
              <a:fillRect/>
            </a:stretch>
          </p:blipFill>
          <p:spPr>
            <a:xfrm>
              <a:off x="0" y="0"/>
              <a:ext cx="12192000" cy="6858000"/>
            </a:xfrm>
            <a:prstGeom prst="rect">
              <a:avLst/>
            </a:prstGeom>
          </p:spPr>
        </p:pic>
        <p:sp>
          <p:nvSpPr>
            <p:cNvPr id="4" name="Rectangle 4"/>
            <p:cNvSpPr/>
            <p:nvPr/>
          </p:nvSpPr>
          <p:spPr>
            <a:xfrm>
              <a:off x="0" y="0"/>
              <a:ext cx="12192000" cy="6858000"/>
            </a:xfrm>
            <a:prstGeom prst="rect">
              <a:avLst/>
            </a:prstGeom>
            <a:solidFill>
              <a:srgbClr val="F7F5EF">
                <a:alpha val="94000"/>
              </a:srgbClr>
            </a:solidFill>
            <a:ln>
              <a:noFill/>
            </a:ln>
          </p:spPr>
        </p:sp>
      </p:grpSp>
      <p:grpSp>
        <p:nvGrpSpPr>
          <p:cNvPr id="10" name="Group 10"/>
          <p:cNvGrpSpPr/>
          <p:nvPr/>
        </p:nvGrpSpPr>
        <p:grpSpPr>
          <a:xfrm>
            <a:off x="0" y="0"/>
            <a:ext cx="12192000" cy="361950"/>
            <a:chOff x="0" y="0"/>
            <a:chExt cx="12192000" cy="361950"/>
          </a:xfrm>
        </p:grpSpPr>
        <p:sp>
          <p:nvSpPr>
            <p:cNvPr id="6" name="Rectangle 6"/>
            <p:cNvSpPr/>
            <p:nvPr/>
          </p:nvSpPr>
          <p:spPr>
            <a:xfrm>
              <a:off x="0" y="0"/>
              <a:ext cx="12192000" cy="323850"/>
            </a:xfrm>
            <a:prstGeom prst="rect">
              <a:avLst/>
            </a:prstGeom>
            <a:solidFill>
              <a:srgbClr val="153A6B"/>
            </a:solidFill>
            <a:ln>
              <a:noFill/>
            </a:ln>
          </p:spPr>
        </p:sp>
        <p:sp>
          <p:nvSpPr>
            <p:cNvPr id="7" name="TextBox 7"/>
            <p:cNvSpPr txBox="1"/>
            <p:nvPr/>
          </p:nvSpPr>
          <p:spPr>
            <a:xfrm>
              <a:off x="428625" y="138112"/>
              <a:ext cx="2233077" cy="152400"/>
            </a:xfrm>
            <a:prstGeom prst="rect">
              <a:avLst/>
            </a:prstGeom>
            <a:noFill/>
            <a:ln>
              <a:noFill/>
            </a:ln>
          </p:spPr>
          <p:txBody>
            <a:bodyPr wrap="none" lIns="0" tIns="0" rIns="0" bIns="0" anchor="t" anchorCtr="0">
              <a:spAutoFit/>
            </a:bodyPr>
            <a:lstStyle/>
            <a:p>
              <a:pPr algn="l"/>
              <a:r>
                <a:rPr lang="en-US" sz="750" b="1" dirty="0">
                  <a:solidFill>
                    <a:srgbClr val="FFFFFF"/>
                  </a:solidFill>
                  <a:latin typeface="Arial"/>
                  <a:ea typeface="Microsoft YaHei"/>
                  <a:cs typeface="Arial"/>
                </a:rPr>
                <a:t>AVENLO ONBOARDING REDESIGN · AUG 11–22</a:t>
              </a:r>
            </a:p>
          </p:txBody>
        </p:sp>
        <p:sp>
          <p:nvSpPr>
            <p:cNvPr id="8" name="TextBox 8"/>
            <p:cNvSpPr txBox="1"/>
            <p:nvPr/>
          </p:nvSpPr>
          <p:spPr>
            <a:xfrm>
              <a:off x="10561320" y="138112"/>
              <a:ext cx="1202055" cy="152400"/>
            </a:xfrm>
            <a:prstGeom prst="rect">
              <a:avLst/>
            </a:prstGeom>
            <a:noFill/>
            <a:ln>
              <a:noFill/>
            </a:ln>
          </p:spPr>
          <p:txBody>
            <a:bodyPr wrap="none" lIns="0" tIns="0" rIns="0" bIns="0" anchor="t" anchorCtr="0">
              <a:spAutoFit/>
            </a:bodyPr>
            <a:lstStyle/>
            <a:p>
              <a:pPr algn="r"/>
              <a:r>
                <a:rPr lang="en-US" sz="750" dirty="0">
                  <a:solidFill>
                    <a:srgbClr val="FFFFFF"/>
                  </a:solidFill>
                  <a:latin typeface="Arial"/>
                  <a:ea typeface="Microsoft YaHei"/>
                  <a:cs typeface="Arial"/>
                </a:rPr>
                <a:t>03 / 09 · EARLY IMPACT</a:t>
              </a:r>
            </a:p>
          </p:txBody>
        </p:sp>
        <p:sp>
          <p:nvSpPr>
            <p:cNvPr id="9" name="Rectangle 9"/>
            <p:cNvSpPr/>
            <p:nvPr/>
          </p:nvSpPr>
          <p:spPr>
            <a:xfrm>
              <a:off x="0" y="323850"/>
              <a:ext cx="12192000" cy="38100"/>
            </a:xfrm>
            <a:prstGeom prst="rect">
              <a:avLst/>
            </a:prstGeom>
            <a:solidFill>
              <a:srgbClr val="D5A21A"/>
            </a:solidFill>
            <a:ln>
              <a:noFill/>
            </a:ln>
          </p:spPr>
        </p:sp>
      </p:grpSp>
      <p:grpSp>
        <p:nvGrpSpPr>
          <p:cNvPr id="15" name="Group 15"/>
          <p:cNvGrpSpPr/>
          <p:nvPr/>
        </p:nvGrpSpPr>
        <p:grpSpPr>
          <a:xfrm>
            <a:off x="285750" y="523875"/>
            <a:ext cx="11468100" cy="1085850"/>
            <a:chOff x="285750" y="523875"/>
            <a:chExt cx="11468100" cy="1085850"/>
          </a:xfrm>
        </p:grpSpPr>
        <p:sp>
          <p:nvSpPr>
            <p:cNvPr id="11" name="Rectangle 11"/>
            <p:cNvSpPr/>
            <p:nvPr/>
          </p:nvSpPr>
          <p:spPr>
            <a:xfrm>
              <a:off x="285750" y="523875"/>
              <a:ext cx="11468100" cy="1085850"/>
            </a:xfrm>
            <a:prstGeom prst="rect">
              <a:avLst/>
            </a:prstGeom>
            <a:noFill/>
            <a:ln>
              <a:noFill/>
            </a:ln>
          </p:spPr>
        </p:sp>
        <p:sp>
          <p:nvSpPr>
            <p:cNvPr id="12" name="TextBox 12"/>
            <p:cNvSpPr txBox="1"/>
            <p:nvPr/>
          </p:nvSpPr>
          <p:spPr>
            <a:xfrm>
              <a:off x="427672" y="596741"/>
              <a:ext cx="2791651" cy="167640"/>
            </a:xfrm>
            <a:prstGeom prst="rect">
              <a:avLst/>
            </a:prstGeom>
            <a:noFill/>
            <a:ln>
              <a:noFill/>
            </a:ln>
          </p:spPr>
          <p:txBody>
            <a:bodyPr wrap="none" lIns="0" tIns="0" rIns="0" bIns="0" anchor="t" anchorCtr="0">
              <a:spAutoFit/>
            </a:bodyPr>
            <a:lstStyle/>
            <a:p>
              <a:pPr algn="l"/>
              <a:r>
                <a:rPr lang="en-US" sz="825" b="1" dirty="0">
                  <a:solidFill>
                    <a:srgbClr val="B51F3A"/>
                  </a:solidFill>
                  <a:latin typeface="Arial"/>
                  <a:ea typeface="Microsoft YaHei"/>
                  <a:cs typeface="Arial"/>
                </a:rPr>
                <a:t>02 · BEHAVIOR CHANGE · BASELINE VS. REDESIGN</a:t>
              </a:r>
            </a:p>
          </p:txBody>
        </p:sp>
        <p:sp>
          <p:nvSpPr>
            <p:cNvPr id="13" name="TextBox 13"/>
            <p:cNvSpPr txBox="1"/>
            <p:nvPr/>
          </p:nvSpPr>
          <p:spPr>
            <a:xfrm>
              <a:off x="411480" y="897255"/>
              <a:ext cx="10857790" cy="426720"/>
            </a:xfrm>
            <a:prstGeom prst="rect">
              <a:avLst/>
            </a:prstGeom>
            <a:noFill/>
            <a:ln>
              <a:noFill/>
            </a:ln>
          </p:spPr>
          <p:txBody>
            <a:bodyPr wrap="none" lIns="0" tIns="0" rIns="0" bIns="0" anchor="t" anchorCtr="0">
              <a:spAutoFit/>
            </a:bodyPr>
            <a:lstStyle/>
            <a:p>
              <a:pPr algn="l"/>
              <a:r>
                <a:rPr lang="en-US" sz="2100" b="1" dirty="0">
                  <a:solidFill>
                    <a:srgbClr val="153A6B"/>
                  </a:solidFill>
                  <a:latin typeface="Georgia"/>
                  <a:ea typeface="SimSun"/>
                  <a:cs typeface="Georgia"/>
                </a:rPr>
                <a:t>All activation steps improved; seven-day results remain directional.</a:t>
              </a:r>
            </a:p>
          </p:txBody>
        </p:sp>
        <p:sp>
          <p:nvSpPr>
            <p:cNvPr id="14" name="TextBox 14"/>
            <p:cNvSpPr txBox="1"/>
            <p:nvPr/>
          </p:nvSpPr>
          <p:spPr>
            <a:xfrm>
              <a:off x="423862" y="1316831"/>
              <a:ext cx="9024342" cy="228600"/>
            </a:xfrm>
            <a:prstGeom prst="rect">
              <a:avLst/>
            </a:prstGeom>
            <a:noFill/>
            <a:ln>
              <a:noFill/>
            </a:ln>
          </p:spPr>
          <p:txBody>
            <a:bodyPr wrap="none" lIns="0" tIns="0" rIns="0" bIns="0" anchor="t" anchorCtr="0">
              <a:spAutoFit/>
            </a:bodyPr>
            <a:lstStyle/>
            <a:p>
              <a:pPr algn="l"/>
              <a:r>
                <a:rPr lang="en-US" sz="1125" dirty="0">
                  <a:solidFill>
                    <a:srgbClr val="566171"/>
                  </a:solidFill>
                  <a:latin typeface="Arial"/>
                  <a:ea typeface="Microsoft YaHei"/>
                  <a:cs typeface="Arial"/>
                </a:rPr>
                <a:t>The clearest evidence sits earlier in the funnel, where exposure time is already sufficient to observe behavior.</a:t>
              </a:r>
            </a:p>
          </p:txBody>
        </p:sp>
      </p:grpSp>
      <p:grpSp>
        <p:nvGrpSpPr>
          <p:cNvPr id="51" name="Group 51"/>
          <p:cNvGrpSpPr/>
          <p:nvPr/>
        </p:nvGrpSpPr>
        <p:grpSpPr>
          <a:xfrm>
            <a:off x="438150" y="1809750"/>
            <a:ext cx="7810500" cy="4095750"/>
            <a:chOff x="438150" y="1809750"/>
            <a:chExt cx="7810500" cy="4095750"/>
          </a:xfrm>
        </p:grpSpPr>
        <p:sp>
          <p:nvSpPr>
            <p:cNvPr id="16" name="Rectangle 16"/>
            <p:cNvSpPr/>
            <p:nvPr/>
          </p:nvSpPr>
          <p:spPr>
            <a:xfrm>
              <a:off x="438150" y="1809750"/>
              <a:ext cx="7810500" cy="4095750"/>
            </a:xfrm>
            <a:prstGeom prst="rect">
              <a:avLst/>
            </a:prstGeom>
            <a:solidFill>
              <a:srgbClr val="FFFFFF"/>
            </a:solidFill>
            <a:ln w="9525">
              <a:solidFill>
                <a:srgbClr val="C8D0D8"/>
              </a:solidFill>
            </a:ln>
          </p:spPr>
        </p:sp>
        <p:sp>
          <p:nvSpPr>
            <p:cNvPr id="17" name="TextBox 17"/>
            <p:cNvSpPr txBox="1"/>
            <p:nvPr/>
          </p:nvSpPr>
          <p:spPr>
            <a:xfrm>
              <a:off x="656272" y="2006441"/>
              <a:ext cx="1444258" cy="167640"/>
            </a:xfrm>
            <a:prstGeom prst="rect">
              <a:avLst/>
            </a:prstGeom>
            <a:noFill/>
            <a:ln>
              <a:noFill/>
            </a:ln>
          </p:spPr>
          <p:txBody>
            <a:bodyPr wrap="none" lIns="0" tIns="0" rIns="0" bIns="0" anchor="t" anchorCtr="0">
              <a:spAutoFit/>
            </a:bodyPr>
            <a:lstStyle/>
            <a:p>
              <a:pPr algn="l"/>
              <a:r>
                <a:rPr lang="en-US" sz="825" b="1" dirty="0">
                  <a:solidFill>
                    <a:srgbClr val="566171"/>
                  </a:solidFill>
                  <a:latin typeface="Arial"/>
                  <a:ea typeface="Microsoft YaHei"/>
                  <a:cs typeface="Arial"/>
                </a:rPr>
                <a:t>SHARE OF NEW USERS · %</a:t>
              </a:r>
            </a:p>
          </p:txBody>
        </p:sp>
        <p:sp>
          <p:nvSpPr>
            <p:cNvPr id="18" name="Rectangle 18"/>
            <p:cNvSpPr/>
            <p:nvPr/>
          </p:nvSpPr>
          <p:spPr>
            <a:xfrm>
              <a:off x="5943600" y="1952625"/>
              <a:ext cx="133350" cy="133350"/>
            </a:xfrm>
            <a:prstGeom prst="rect">
              <a:avLst/>
            </a:prstGeom>
            <a:solidFill>
              <a:srgbClr val="153A6B"/>
            </a:solidFill>
            <a:ln>
              <a:noFill/>
            </a:ln>
          </p:spPr>
        </p:sp>
        <p:sp>
          <p:nvSpPr>
            <p:cNvPr id="19" name="TextBox 19"/>
            <p:cNvSpPr txBox="1"/>
            <p:nvPr/>
          </p:nvSpPr>
          <p:spPr>
            <a:xfrm>
              <a:off x="6141720" y="1969770"/>
              <a:ext cx="535496" cy="182880"/>
            </a:xfrm>
            <a:prstGeom prst="rect">
              <a:avLst/>
            </a:prstGeom>
            <a:noFill/>
            <a:ln>
              <a:noFill/>
            </a:ln>
          </p:spPr>
          <p:txBody>
            <a:bodyPr wrap="none" lIns="0" tIns="0" rIns="0" bIns="0" anchor="t" anchorCtr="0">
              <a:spAutoFit/>
            </a:bodyPr>
            <a:lstStyle/>
            <a:p>
              <a:pPr algn="l"/>
              <a:r>
                <a:rPr lang="en-US" sz="900" dirty="0">
                  <a:solidFill>
                    <a:srgbClr val="566171"/>
                  </a:solidFill>
                  <a:latin typeface="Arial"/>
                  <a:ea typeface="Microsoft YaHei"/>
                  <a:cs typeface="Arial"/>
                </a:rPr>
                <a:t>Baseline</a:t>
              </a:r>
            </a:p>
          </p:txBody>
        </p:sp>
        <p:sp>
          <p:nvSpPr>
            <p:cNvPr id="20" name="Rectangle 20"/>
            <p:cNvSpPr/>
            <p:nvPr/>
          </p:nvSpPr>
          <p:spPr>
            <a:xfrm>
              <a:off x="6915150" y="1952625"/>
              <a:ext cx="133350" cy="133350"/>
            </a:xfrm>
            <a:prstGeom prst="rect">
              <a:avLst/>
            </a:prstGeom>
            <a:solidFill>
              <a:srgbClr val="D5A21A"/>
            </a:solidFill>
            <a:ln>
              <a:noFill/>
            </a:ln>
          </p:spPr>
        </p:sp>
        <p:sp>
          <p:nvSpPr>
            <p:cNvPr id="21" name="TextBox 21"/>
            <p:cNvSpPr txBox="1"/>
            <p:nvPr/>
          </p:nvSpPr>
          <p:spPr>
            <a:xfrm>
              <a:off x="7113270" y="1969770"/>
              <a:ext cx="568357" cy="182880"/>
            </a:xfrm>
            <a:prstGeom prst="rect">
              <a:avLst/>
            </a:prstGeom>
            <a:noFill/>
            <a:ln>
              <a:noFill/>
            </a:ln>
          </p:spPr>
          <p:txBody>
            <a:bodyPr wrap="none" lIns="0" tIns="0" rIns="0" bIns="0" anchor="t" anchorCtr="0">
              <a:spAutoFit/>
            </a:bodyPr>
            <a:lstStyle/>
            <a:p>
              <a:pPr algn="l"/>
              <a:r>
                <a:rPr lang="en-US" sz="900" dirty="0">
                  <a:solidFill>
                    <a:srgbClr val="566171"/>
                  </a:solidFill>
                  <a:latin typeface="Arial"/>
                  <a:ea typeface="Microsoft YaHei"/>
                  <a:cs typeface="Arial"/>
                </a:rPr>
                <a:t>Redesign</a:t>
              </a:r>
            </a:p>
          </p:txBody>
        </p:sp>
        <p:grpSp>
          <p:nvGrpSpPr>
            <p:cNvPr id="44" name="Group 44"/>
            <p:cNvGrpSpPr/>
            <p:nvPr/>
          </p:nvGrpSpPr>
          <p:grpSpPr>
            <a:xfrm>
              <a:off x="758380" y="2045970"/>
              <a:ext cx="7090220" cy="3230880"/>
              <a:chOff x="758380" y="2045970"/>
              <a:chExt cx="7090220" cy="3230880"/>
            </a:xfrm>
          </p:grpSpPr>
          <p:sp>
            <p:nvSpPr>
              <p:cNvPr id="22" name="Line 22"/>
              <p:cNvSpPr/>
              <p:nvPr/>
            </p:nvSpPr>
            <p:spPr>
              <a:xfrm>
                <a:off x="1047750" y="5143500"/>
                <a:ext cx="6800850" cy="9525"/>
              </a:xfrm>
              <a:custGeom>
                <a:avLst/>
                <a:gdLst/>
                <a:ahLst/>
                <a:cxnLst/>
                <a:rect l="l" t="t" r="r" b="b"/>
                <a:pathLst>
                  <a:path w="6800850" h="9525">
                    <a:moveTo>
                      <a:pt x="0" y="0"/>
                    </a:moveTo>
                    <a:lnTo>
                      <a:pt x="6800850" y="0"/>
                    </a:lnTo>
                  </a:path>
                </a:pathLst>
              </a:custGeom>
              <a:noFill/>
              <a:ln w="14288">
                <a:solidFill>
                  <a:srgbClr val="162B49"/>
                </a:solidFill>
              </a:ln>
            </p:spPr>
          </p:sp>
          <p:sp>
            <p:nvSpPr>
              <p:cNvPr id="23" name="Line 23"/>
              <p:cNvSpPr/>
              <p:nvPr/>
            </p:nvSpPr>
            <p:spPr>
              <a:xfrm>
                <a:off x="1047750" y="4381500"/>
                <a:ext cx="6800850" cy="9525"/>
              </a:xfrm>
              <a:custGeom>
                <a:avLst/>
                <a:gdLst/>
                <a:ahLst/>
                <a:cxnLst/>
                <a:rect l="l" t="t" r="r" b="b"/>
                <a:pathLst>
                  <a:path w="6800850" h="9525">
                    <a:moveTo>
                      <a:pt x="0" y="0"/>
                    </a:moveTo>
                    <a:lnTo>
                      <a:pt x="6800850" y="0"/>
                    </a:lnTo>
                  </a:path>
                </a:pathLst>
              </a:custGeom>
              <a:noFill/>
              <a:ln w="9525">
                <a:solidFill>
                  <a:srgbClr val="C8D0D8"/>
                </a:solidFill>
                <a:prstDash val="sysDot"/>
              </a:ln>
            </p:spPr>
          </p:sp>
          <p:sp>
            <p:nvSpPr>
              <p:cNvPr id="24" name="Line 24"/>
              <p:cNvSpPr/>
              <p:nvPr/>
            </p:nvSpPr>
            <p:spPr>
              <a:xfrm>
                <a:off x="1047750" y="3619500"/>
                <a:ext cx="6800850" cy="9525"/>
              </a:xfrm>
              <a:custGeom>
                <a:avLst/>
                <a:gdLst/>
                <a:ahLst/>
                <a:cxnLst/>
                <a:rect l="l" t="t" r="r" b="b"/>
                <a:pathLst>
                  <a:path w="6800850" h="9525">
                    <a:moveTo>
                      <a:pt x="0" y="0"/>
                    </a:moveTo>
                    <a:lnTo>
                      <a:pt x="6800850" y="0"/>
                    </a:lnTo>
                  </a:path>
                </a:pathLst>
              </a:custGeom>
              <a:noFill/>
              <a:ln w="9525">
                <a:solidFill>
                  <a:srgbClr val="C8D0D8"/>
                </a:solidFill>
                <a:prstDash val="sysDot"/>
              </a:ln>
            </p:spPr>
          </p:sp>
          <p:sp>
            <p:nvSpPr>
              <p:cNvPr id="25" name="Line 25"/>
              <p:cNvSpPr/>
              <p:nvPr/>
            </p:nvSpPr>
            <p:spPr>
              <a:xfrm>
                <a:off x="1047750" y="2857500"/>
                <a:ext cx="6800850" cy="9525"/>
              </a:xfrm>
              <a:custGeom>
                <a:avLst/>
                <a:gdLst/>
                <a:ahLst/>
                <a:cxnLst/>
                <a:rect l="l" t="t" r="r" b="b"/>
                <a:pathLst>
                  <a:path w="6800850" h="9525">
                    <a:moveTo>
                      <a:pt x="0" y="0"/>
                    </a:moveTo>
                    <a:lnTo>
                      <a:pt x="6800850" y="0"/>
                    </a:lnTo>
                  </a:path>
                </a:pathLst>
              </a:custGeom>
              <a:noFill/>
              <a:ln w="9525">
                <a:solidFill>
                  <a:srgbClr val="C8D0D8"/>
                </a:solidFill>
                <a:prstDash val="sysDot"/>
              </a:ln>
            </p:spPr>
          </p:sp>
          <p:sp>
            <p:nvSpPr>
              <p:cNvPr id="26" name="Line 26"/>
              <p:cNvSpPr/>
              <p:nvPr/>
            </p:nvSpPr>
            <p:spPr>
              <a:xfrm>
                <a:off x="1047750" y="2095500"/>
                <a:ext cx="6800850" cy="9525"/>
              </a:xfrm>
              <a:custGeom>
                <a:avLst/>
                <a:gdLst/>
                <a:ahLst/>
                <a:cxnLst/>
                <a:rect l="l" t="t" r="r" b="b"/>
                <a:pathLst>
                  <a:path w="6800850" h="9525">
                    <a:moveTo>
                      <a:pt x="0" y="0"/>
                    </a:moveTo>
                    <a:lnTo>
                      <a:pt x="6800850" y="0"/>
                    </a:lnTo>
                  </a:path>
                </a:pathLst>
              </a:custGeom>
              <a:noFill/>
              <a:ln w="9525">
                <a:solidFill>
                  <a:srgbClr val="C8D0D8"/>
                </a:solidFill>
                <a:prstDash val="sysDot"/>
              </a:ln>
            </p:spPr>
          </p:sp>
          <p:sp>
            <p:nvSpPr>
              <p:cNvPr id="27" name="TextBox 27"/>
              <p:cNvSpPr txBox="1"/>
              <p:nvPr/>
            </p:nvSpPr>
            <p:spPr>
              <a:xfrm>
                <a:off x="830675" y="5093970"/>
                <a:ext cx="95155" cy="182880"/>
              </a:xfrm>
              <a:prstGeom prst="rect">
                <a:avLst/>
              </a:prstGeom>
              <a:noFill/>
              <a:ln>
                <a:noFill/>
              </a:ln>
            </p:spPr>
            <p:txBody>
              <a:bodyPr wrap="none" lIns="0" tIns="0" rIns="0" bIns="0" anchor="t" anchorCtr="0">
                <a:spAutoFit/>
              </a:bodyPr>
              <a:lstStyle/>
              <a:p>
                <a:pPr algn="r"/>
                <a:r>
                  <a:rPr lang="en-US" sz="900" dirty="0">
                    <a:solidFill>
                      <a:srgbClr val="566171"/>
                    </a:solidFill>
                    <a:latin typeface="Arial"/>
                    <a:ea typeface="Microsoft YaHei"/>
                    <a:cs typeface="Arial"/>
                  </a:rPr>
                  <a:t>0</a:t>
                </a:r>
              </a:p>
            </p:txBody>
          </p:sp>
          <p:sp>
            <p:nvSpPr>
              <p:cNvPr id="28" name="TextBox 28"/>
              <p:cNvSpPr txBox="1"/>
              <p:nvPr/>
            </p:nvSpPr>
            <p:spPr>
              <a:xfrm>
                <a:off x="758380" y="4331970"/>
                <a:ext cx="167449" cy="182880"/>
              </a:xfrm>
              <a:prstGeom prst="rect">
                <a:avLst/>
              </a:prstGeom>
              <a:noFill/>
              <a:ln>
                <a:noFill/>
              </a:ln>
            </p:spPr>
            <p:txBody>
              <a:bodyPr wrap="none" lIns="0" tIns="0" rIns="0" bIns="0" anchor="t" anchorCtr="0">
                <a:spAutoFit/>
              </a:bodyPr>
              <a:lstStyle/>
              <a:p>
                <a:pPr algn="r"/>
                <a:r>
                  <a:rPr lang="en-US" sz="900" dirty="0">
                    <a:solidFill>
                      <a:srgbClr val="566171"/>
                    </a:solidFill>
                    <a:latin typeface="Arial"/>
                    <a:ea typeface="Microsoft YaHei"/>
                    <a:cs typeface="Arial"/>
                  </a:rPr>
                  <a:t>20</a:t>
                </a:r>
              </a:p>
            </p:txBody>
          </p:sp>
          <p:sp>
            <p:nvSpPr>
              <p:cNvPr id="29" name="TextBox 29"/>
              <p:cNvSpPr txBox="1"/>
              <p:nvPr/>
            </p:nvSpPr>
            <p:spPr>
              <a:xfrm>
                <a:off x="758380" y="3569970"/>
                <a:ext cx="167449" cy="182880"/>
              </a:xfrm>
              <a:prstGeom prst="rect">
                <a:avLst/>
              </a:prstGeom>
              <a:noFill/>
              <a:ln>
                <a:noFill/>
              </a:ln>
            </p:spPr>
            <p:txBody>
              <a:bodyPr wrap="none" lIns="0" tIns="0" rIns="0" bIns="0" anchor="t" anchorCtr="0">
                <a:spAutoFit/>
              </a:bodyPr>
              <a:lstStyle/>
              <a:p>
                <a:pPr algn="r"/>
                <a:r>
                  <a:rPr lang="en-US" sz="900" dirty="0">
                    <a:solidFill>
                      <a:srgbClr val="566171"/>
                    </a:solidFill>
                    <a:latin typeface="Arial"/>
                    <a:ea typeface="Microsoft YaHei"/>
                    <a:cs typeface="Arial"/>
                  </a:rPr>
                  <a:t>40</a:t>
                </a:r>
              </a:p>
            </p:txBody>
          </p:sp>
          <p:sp>
            <p:nvSpPr>
              <p:cNvPr id="30" name="TextBox 30"/>
              <p:cNvSpPr txBox="1"/>
              <p:nvPr/>
            </p:nvSpPr>
            <p:spPr>
              <a:xfrm>
                <a:off x="758380" y="2807970"/>
                <a:ext cx="167449" cy="182880"/>
              </a:xfrm>
              <a:prstGeom prst="rect">
                <a:avLst/>
              </a:prstGeom>
              <a:noFill/>
              <a:ln>
                <a:noFill/>
              </a:ln>
            </p:spPr>
            <p:txBody>
              <a:bodyPr wrap="none" lIns="0" tIns="0" rIns="0" bIns="0" anchor="t" anchorCtr="0">
                <a:spAutoFit/>
              </a:bodyPr>
              <a:lstStyle/>
              <a:p>
                <a:pPr algn="r"/>
                <a:r>
                  <a:rPr lang="en-US" sz="900" dirty="0">
                    <a:solidFill>
                      <a:srgbClr val="566171"/>
                    </a:solidFill>
                    <a:latin typeface="Arial"/>
                    <a:ea typeface="Microsoft YaHei"/>
                    <a:cs typeface="Arial"/>
                  </a:rPr>
                  <a:t>60</a:t>
                </a:r>
              </a:p>
            </p:txBody>
          </p:sp>
          <p:sp>
            <p:nvSpPr>
              <p:cNvPr id="31" name="TextBox 31"/>
              <p:cNvSpPr txBox="1"/>
              <p:nvPr/>
            </p:nvSpPr>
            <p:spPr>
              <a:xfrm>
                <a:off x="758380" y="2045970"/>
                <a:ext cx="167449" cy="182880"/>
              </a:xfrm>
              <a:prstGeom prst="rect">
                <a:avLst/>
              </a:prstGeom>
              <a:noFill/>
              <a:ln>
                <a:noFill/>
              </a:ln>
            </p:spPr>
            <p:txBody>
              <a:bodyPr wrap="none" lIns="0" tIns="0" rIns="0" bIns="0" anchor="t" anchorCtr="0">
                <a:spAutoFit/>
              </a:bodyPr>
              <a:lstStyle/>
              <a:p>
                <a:pPr algn="r"/>
                <a:r>
                  <a:rPr lang="en-US" sz="900" dirty="0">
                    <a:solidFill>
                      <a:srgbClr val="566171"/>
                    </a:solidFill>
                    <a:latin typeface="Arial"/>
                    <a:ea typeface="Microsoft YaHei"/>
                    <a:cs typeface="Arial"/>
                  </a:rPr>
                  <a:t>80</a:t>
                </a:r>
              </a:p>
            </p:txBody>
          </p:sp>
          <p:sp>
            <p:nvSpPr>
              <p:cNvPr id="32" name="Rectangle 32"/>
              <p:cNvSpPr/>
              <p:nvPr/>
            </p:nvSpPr>
            <p:spPr>
              <a:xfrm>
                <a:off x="1571625" y="3390900"/>
                <a:ext cx="552450" cy="1752600"/>
              </a:xfrm>
              <a:prstGeom prst="rect">
                <a:avLst/>
              </a:prstGeom>
              <a:solidFill>
                <a:srgbClr val="153A6B"/>
              </a:solidFill>
              <a:ln>
                <a:noFill/>
              </a:ln>
            </p:spPr>
          </p:sp>
          <p:sp>
            <p:nvSpPr>
              <p:cNvPr id="33" name="Rectangle 33"/>
              <p:cNvSpPr/>
              <p:nvPr/>
            </p:nvSpPr>
            <p:spPr>
              <a:xfrm>
                <a:off x="2200275" y="2743200"/>
                <a:ext cx="552450" cy="2400300"/>
              </a:xfrm>
              <a:prstGeom prst="rect">
                <a:avLst/>
              </a:prstGeom>
              <a:solidFill>
                <a:srgbClr val="D5A21A"/>
              </a:solidFill>
              <a:ln>
                <a:noFill/>
              </a:ln>
            </p:spPr>
          </p:sp>
          <p:sp>
            <p:nvSpPr>
              <p:cNvPr id="34" name="TextBox 34"/>
              <p:cNvSpPr txBox="1"/>
              <p:nvPr/>
            </p:nvSpPr>
            <p:spPr>
              <a:xfrm>
                <a:off x="1618144" y="3098482"/>
                <a:ext cx="459412" cy="335280"/>
              </a:xfrm>
              <a:prstGeom prst="rect">
                <a:avLst/>
              </a:prstGeom>
              <a:noFill/>
              <a:ln>
                <a:noFill/>
              </a:ln>
            </p:spPr>
            <p:txBody>
              <a:bodyPr wrap="none" lIns="0" tIns="0" rIns="0" bIns="0" anchor="t" anchorCtr="0">
                <a:spAutoFit/>
              </a:bodyPr>
              <a:lstStyle/>
              <a:p>
                <a:pPr algn="ctr"/>
                <a:r>
                  <a:rPr lang="en-US" sz="1650" b="1" dirty="0">
                    <a:solidFill>
                      <a:srgbClr val="153A6B"/>
                    </a:solidFill>
                    <a:latin typeface="Georgia"/>
                    <a:ea typeface="SimSun"/>
                    <a:cs typeface="Georgia"/>
                  </a:rPr>
                  <a:t>46%</a:t>
                </a:r>
              </a:p>
            </p:txBody>
          </p:sp>
          <p:sp>
            <p:nvSpPr>
              <p:cNvPr id="35" name="TextBox 35"/>
              <p:cNvSpPr txBox="1"/>
              <p:nvPr/>
            </p:nvSpPr>
            <p:spPr>
              <a:xfrm>
                <a:off x="2246794" y="2450782"/>
                <a:ext cx="459412" cy="335280"/>
              </a:xfrm>
              <a:prstGeom prst="rect">
                <a:avLst/>
              </a:prstGeom>
              <a:noFill/>
              <a:ln>
                <a:noFill/>
              </a:ln>
            </p:spPr>
            <p:txBody>
              <a:bodyPr wrap="none" lIns="0" tIns="0" rIns="0" bIns="0" anchor="t" anchorCtr="0">
                <a:spAutoFit/>
              </a:bodyPr>
              <a:lstStyle/>
              <a:p>
                <a:pPr algn="ctr"/>
                <a:r>
                  <a:rPr lang="en-US" sz="1650" b="1" dirty="0">
                    <a:solidFill>
                      <a:srgbClr val="D5A21A"/>
                    </a:solidFill>
                    <a:latin typeface="Georgia"/>
                    <a:ea typeface="SimSun"/>
                    <a:cs typeface="Georgia"/>
                  </a:rPr>
                  <a:t>63%</a:t>
                </a:r>
              </a:p>
            </p:txBody>
          </p:sp>
          <p:sp>
            <p:nvSpPr>
              <p:cNvPr id="36" name="Rectangle 36"/>
              <p:cNvSpPr/>
              <p:nvPr/>
            </p:nvSpPr>
            <p:spPr>
              <a:xfrm>
                <a:off x="3762375" y="4076700"/>
                <a:ext cx="552450" cy="1066800"/>
              </a:xfrm>
              <a:prstGeom prst="rect">
                <a:avLst/>
              </a:prstGeom>
              <a:solidFill>
                <a:srgbClr val="153A6B"/>
              </a:solidFill>
              <a:ln>
                <a:noFill/>
              </a:ln>
            </p:spPr>
          </p:sp>
          <p:sp>
            <p:nvSpPr>
              <p:cNvPr id="37" name="Rectangle 37"/>
              <p:cNvSpPr/>
              <p:nvPr/>
            </p:nvSpPr>
            <p:spPr>
              <a:xfrm>
                <a:off x="4391025" y="3657600"/>
                <a:ext cx="552450" cy="1485900"/>
              </a:xfrm>
              <a:prstGeom prst="rect">
                <a:avLst/>
              </a:prstGeom>
              <a:solidFill>
                <a:srgbClr val="D5A21A"/>
              </a:solidFill>
              <a:ln>
                <a:noFill/>
              </a:ln>
            </p:spPr>
          </p:sp>
          <p:sp>
            <p:nvSpPr>
              <p:cNvPr id="38" name="TextBox 38"/>
              <p:cNvSpPr txBox="1"/>
              <p:nvPr/>
            </p:nvSpPr>
            <p:spPr>
              <a:xfrm>
                <a:off x="3808894" y="3784282"/>
                <a:ext cx="459412" cy="335280"/>
              </a:xfrm>
              <a:prstGeom prst="rect">
                <a:avLst/>
              </a:prstGeom>
              <a:noFill/>
              <a:ln>
                <a:noFill/>
              </a:ln>
            </p:spPr>
            <p:txBody>
              <a:bodyPr wrap="none" lIns="0" tIns="0" rIns="0" bIns="0" anchor="t" anchorCtr="0">
                <a:spAutoFit/>
              </a:bodyPr>
              <a:lstStyle/>
              <a:p>
                <a:pPr algn="ctr"/>
                <a:r>
                  <a:rPr lang="en-US" sz="1650" b="1" dirty="0">
                    <a:solidFill>
                      <a:srgbClr val="153A6B"/>
                    </a:solidFill>
                    <a:latin typeface="Georgia"/>
                    <a:ea typeface="SimSun"/>
                    <a:cs typeface="Georgia"/>
                  </a:rPr>
                  <a:t>28%</a:t>
                </a:r>
              </a:p>
            </p:txBody>
          </p:sp>
          <p:sp>
            <p:nvSpPr>
              <p:cNvPr id="39" name="TextBox 39"/>
              <p:cNvSpPr txBox="1"/>
              <p:nvPr/>
            </p:nvSpPr>
            <p:spPr>
              <a:xfrm>
                <a:off x="4437544" y="3365182"/>
                <a:ext cx="459412" cy="335280"/>
              </a:xfrm>
              <a:prstGeom prst="rect">
                <a:avLst/>
              </a:prstGeom>
              <a:noFill/>
              <a:ln>
                <a:noFill/>
              </a:ln>
            </p:spPr>
            <p:txBody>
              <a:bodyPr wrap="none" lIns="0" tIns="0" rIns="0" bIns="0" anchor="t" anchorCtr="0">
                <a:spAutoFit/>
              </a:bodyPr>
              <a:lstStyle/>
              <a:p>
                <a:pPr algn="ctr"/>
                <a:r>
                  <a:rPr lang="en-US" sz="1650" b="1" dirty="0">
                    <a:solidFill>
                      <a:srgbClr val="D5A21A"/>
                    </a:solidFill>
                    <a:latin typeface="Georgia"/>
                    <a:ea typeface="SimSun"/>
                    <a:cs typeface="Georgia"/>
                  </a:rPr>
                  <a:t>39%</a:t>
                </a:r>
              </a:p>
            </p:txBody>
          </p:sp>
          <p:sp>
            <p:nvSpPr>
              <p:cNvPr id="40" name="Rectangle 40"/>
              <p:cNvSpPr/>
              <p:nvPr/>
            </p:nvSpPr>
            <p:spPr>
              <a:xfrm>
                <a:off x="5953125" y="4343400"/>
                <a:ext cx="552450" cy="800100"/>
              </a:xfrm>
              <a:prstGeom prst="rect">
                <a:avLst/>
              </a:prstGeom>
              <a:solidFill>
                <a:srgbClr val="153A6B"/>
              </a:solidFill>
              <a:ln>
                <a:noFill/>
              </a:ln>
            </p:spPr>
          </p:sp>
          <p:sp>
            <p:nvSpPr>
              <p:cNvPr id="41" name="Rectangle 41"/>
              <p:cNvSpPr/>
              <p:nvPr/>
            </p:nvSpPr>
            <p:spPr>
              <a:xfrm>
                <a:off x="6581775" y="4114800"/>
                <a:ext cx="552450" cy="1028700"/>
              </a:xfrm>
              <a:prstGeom prst="rect">
                <a:avLst/>
              </a:prstGeom>
              <a:solidFill>
                <a:srgbClr val="D5A21A"/>
              </a:solidFill>
              <a:ln>
                <a:noFill/>
              </a:ln>
            </p:spPr>
          </p:sp>
          <p:sp>
            <p:nvSpPr>
              <p:cNvPr id="42" name="TextBox 42"/>
              <p:cNvSpPr txBox="1"/>
              <p:nvPr/>
            </p:nvSpPr>
            <p:spPr>
              <a:xfrm>
                <a:off x="6031273" y="4050982"/>
                <a:ext cx="396154" cy="335280"/>
              </a:xfrm>
              <a:prstGeom prst="rect">
                <a:avLst/>
              </a:prstGeom>
              <a:noFill/>
              <a:ln>
                <a:noFill/>
              </a:ln>
            </p:spPr>
            <p:txBody>
              <a:bodyPr wrap="none" lIns="0" tIns="0" rIns="0" bIns="0" anchor="t" anchorCtr="0">
                <a:spAutoFit/>
              </a:bodyPr>
              <a:lstStyle/>
              <a:p>
                <a:pPr algn="ctr"/>
                <a:r>
                  <a:rPr lang="en-US" sz="1650" b="1" dirty="0">
                    <a:solidFill>
                      <a:srgbClr val="153A6B"/>
                    </a:solidFill>
                    <a:latin typeface="Georgia"/>
                    <a:ea typeface="SimSun"/>
                    <a:cs typeface="Georgia"/>
                  </a:rPr>
                  <a:t>21%</a:t>
                </a:r>
              </a:p>
            </p:txBody>
          </p:sp>
          <p:sp>
            <p:nvSpPr>
              <p:cNvPr id="43" name="TextBox 43"/>
              <p:cNvSpPr txBox="1"/>
              <p:nvPr/>
            </p:nvSpPr>
            <p:spPr>
              <a:xfrm>
                <a:off x="6628294" y="3822382"/>
                <a:ext cx="459412" cy="335280"/>
              </a:xfrm>
              <a:prstGeom prst="rect">
                <a:avLst/>
              </a:prstGeom>
              <a:noFill/>
              <a:ln>
                <a:noFill/>
              </a:ln>
            </p:spPr>
            <p:txBody>
              <a:bodyPr wrap="none" lIns="0" tIns="0" rIns="0" bIns="0" anchor="t" anchorCtr="0">
                <a:spAutoFit/>
              </a:bodyPr>
              <a:lstStyle/>
              <a:p>
                <a:pPr algn="ctr"/>
                <a:r>
                  <a:rPr lang="en-US" sz="1650" b="1" dirty="0">
                    <a:solidFill>
                      <a:srgbClr val="D5A21A"/>
                    </a:solidFill>
                    <a:latin typeface="Georgia"/>
                    <a:ea typeface="SimSun"/>
                    <a:cs typeface="Georgia"/>
                  </a:rPr>
                  <a:t>27%</a:t>
                </a:r>
              </a:p>
            </p:txBody>
          </p:sp>
        </p:grpSp>
        <p:sp>
          <p:nvSpPr>
            <p:cNvPr id="45" name="TextBox 45"/>
            <p:cNvSpPr txBox="1"/>
            <p:nvPr/>
          </p:nvSpPr>
          <p:spPr>
            <a:xfrm>
              <a:off x="1613448" y="5411152"/>
              <a:ext cx="1097454" cy="213360"/>
            </a:xfrm>
            <a:prstGeom prst="rect">
              <a:avLst/>
            </a:prstGeom>
            <a:noFill/>
            <a:ln>
              <a:noFill/>
            </a:ln>
          </p:spPr>
          <p:txBody>
            <a:bodyPr wrap="none" lIns="0" tIns="0" rIns="0" bIns="0" anchor="t" anchorCtr="0">
              <a:spAutoFit/>
            </a:bodyPr>
            <a:lstStyle/>
            <a:p>
              <a:pPr algn="ctr"/>
              <a:r>
                <a:rPr lang="en-US" sz="1050" b="1" dirty="0">
                  <a:solidFill>
                    <a:srgbClr val="162B49"/>
                  </a:solidFill>
                  <a:latin typeface="Arial"/>
                  <a:ea typeface="Microsoft YaHei"/>
                  <a:cs typeface="Arial"/>
                </a:rPr>
                <a:t>First-project</a:t>
              </a:r>
            </a:p>
          </p:txBody>
        </p:sp>
        <p:sp>
          <p:nvSpPr>
            <p:cNvPr id="46" name="TextBox 46"/>
            <p:cNvSpPr txBox="1"/>
            <p:nvPr/>
          </p:nvSpPr>
          <p:spPr>
            <a:xfrm>
              <a:off x="1730188" y="5592128"/>
              <a:ext cx="863975" cy="213360"/>
            </a:xfrm>
            <a:prstGeom prst="rect">
              <a:avLst/>
            </a:prstGeom>
            <a:noFill/>
            <a:ln>
              <a:noFill/>
            </a:ln>
          </p:spPr>
          <p:txBody>
            <a:bodyPr wrap="none" lIns="0" tIns="0" rIns="0" bIns="0" anchor="t" anchorCtr="0">
              <a:spAutoFit/>
            </a:bodyPr>
            <a:lstStyle/>
            <a:p>
              <a:pPr algn="ctr"/>
              <a:r>
                <a:rPr lang="en-US" sz="1050" b="1" dirty="0">
                  <a:solidFill>
                    <a:srgbClr val="162B49"/>
                  </a:solidFill>
                  <a:latin typeface="Arial"/>
                  <a:ea typeface="Microsoft YaHei"/>
                  <a:cs typeface="Arial"/>
                </a:rPr>
                <a:t>completion</a:t>
              </a:r>
            </a:p>
          </p:txBody>
        </p:sp>
        <p:sp>
          <p:nvSpPr>
            <p:cNvPr id="47" name="TextBox 47"/>
            <p:cNvSpPr txBox="1"/>
            <p:nvPr/>
          </p:nvSpPr>
          <p:spPr>
            <a:xfrm>
              <a:off x="3953142" y="5411152"/>
              <a:ext cx="799567" cy="213360"/>
            </a:xfrm>
            <a:prstGeom prst="rect">
              <a:avLst/>
            </a:prstGeom>
            <a:noFill/>
            <a:ln>
              <a:noFill/>
            </a:ln>
          </p:spPr>
          <p:txBody>
            <a:bodyPr wrap="none" lIns="0" tIns="0" rIns="0" bIns="0" anchor="t" anchorCtr="0">
              <a:spAutoFit/>
            </a:bodyPr>
            <a:lstStyle/>
            <a:p>
              <a:pPr algn="ctr"/>
              <a:r>
                <a:rPr lang="en-US" sz="1050" b="1" dirty="0">
                  <a:solidFill>
                    <a:srgbClr val="162B49"/>
                  </a:solidFill>
                  <a:latin typeface="Arial"/>
                  <a:ea typeface="Microsoft YaHei"/>
                  <a:cs typeface="Arial"/>
                </a:rPr>
                <a:t>Teammate</a:t>
              </a:r>
            </a:p>
          </p:txBody>
        </p:sp>
        <p:sp>
          <p:nvSpPr>
            <p:cNvPr id="48" name="TextBox 48"/>
            <p:cNvSpPr txBox="1"/>
            <p:nvPr/>
          </p:nvSpPr>
          <p:spPr>
            <a:xfrm>
              <a:off x="3957167" y="5592128"/>
              <a:ext cx="791516" cy="213360"/>
            </a:xfrm>
            <a:prstGeom prst="rect">
              <a:avLst/>
            </a:prstGeom>
            <a:noFill/>
            <a:ln>
              <a:noFill/>
            </a:ln>
          </p:spPr>
          <p:txBody>
            <a:bodyPr wrap="none" lIns="0" tIns="0" rIns="0" bIns="0" anchor="t" anchorCtr="0">
              <a:spAutoFit/>
            </a:bodyPr>
            <a:lstStyle/>
            <a:p>
              <a:pPr algn="ctr"/>
              <a:r>
                <a:rPr lang="en-US" sz="1050" b="1" dirty="0">
                  <a:solidFill>
                    <a:srgbClr val="162B49"/>
                  </a:solidFill>
                  <a:latin typeface="Arial"/>
                  <a:ea typeface="Microsoft YaHei"/>
                  <a:cs typeface="Arial"/>
                </a:rPr>
                <a:t>invitation</a:t>
              </a:r>
            </a:p>
          </p:txBody>
        </p:sp>
        <p:sp>
          <p:nvSpPr>
            <p:cNvPr id="49" name="TextBox 49"/>
            <p:cNvSpPr txBox="1"/>
            <p:nvPr/>
          </p:nvSpPr>
          <p:spPr>
            <a:xfrm>
              <a:off x="6131815" y="5411152"/>
              <a:ext cx="823720" cy="213360"/>
            </a:xfrm>
            <a:prstGeom prst="rect">
              <a:avLst/>
            </a:prstGeom>
            <a:noFill/>
            <a:ln>
              <a:noFill/>
            </a:ln>
          </p:spPr>
          <p:txBody>
            <a:bodyPr wrap="none" lIns="0" tIns="0" rIns="0" bIns="0" anchor="t" anchorCtr="0">
              <a:spAutoFit/>
            </a:bodyPr>
            <a:lstStyle/>
            <a:p>
              <a:pPr algn="ctr"/>
              <a:r>
                <a:rPr lang="en-US" sz="1050" b="1" dirty="0">
                  <a:solidFill>
                    <a:srgbClr val="162B49"/>
                  </a:solidFill>
                  <a:latin typeface="Arial"/>
                  <a:ea typeface="Microsoft YaHei"/>
                  <a:cs typeface="Arial"/>
                </a:rPr>
                <a:t>Seven-day</a:t>
              </a:r>
            </a:p>
          </p:txBody>
        </p:sp>
        <p:sp>
          <p:nvSpPr>
            <p:cNvPr id="50" name="TextBox 50"/>
            <p:cNvSpPr txBox="1"/>
            <p:nvPr/>
          </p:nvSpPr>
          <p:spPr>
            <a:xfrm>
              <a:off x="6127790" y="5592128"/>
              <a:ext cx="831771" cy="213360"/>
            </a:xfrm>
            <a:prstGeom prst="rect">
              <a:avLst/>
            </a:prstGeom>
            <a:noFill/>
            <a:ln>
              <a:noFill/>
            </a:ln>
          </p:spPr>
          <p:txBody>
            <a:bodyPr wrap="none" lIns="0" tIns="0" rIns="0" bIns="0" anchor="t" anchorCtr="0">
              <a:spAutoFit/>
            </a:bodyPr>
            <a:lstStyle/>
            <a:p>
              <a:pPr algn="ctr"/>
              <a:r>
                <a:rPr lang="en-US" sz="1050" b="1" dirty="0">
                  <a:solidFill>
                    <a:srgbClr val="162B49"/>
                  </a:solidFill>
                  <a:latin typeface="Arial"/>
                  <a:ea typeface="Microsoft YaHei"/>
                  <a:cs typeface="Arial"/>
                </a:rPr>
                <a:t>activation</a:t>
              </a:r>
            </a:p>
          </p:txBody>
        </p:sp>
      </p:grpSp>
      <p:grpSp>
        <p:nvGrpSpPr>
          <p:cNvPr id="66" name="Group 66"/>
          <p:cNvGrpSpPr/>
          <p:nvPr/>
        </p:nvGrpSpPr>
        <p:grpSpPr>
          <a:xfrm>
            <a:off x="8420100" y="1809750"/>
            <a:ext cx="3333750" cy="4095750"/>
            <a:chOff x="8420100" y="1809750"/>
            <a:chExt cx="3333750" cy="4095750"/>
          </a:xfrm>
        </p:grpSpPr>
        <p:sp>
          <p:nvSpPr>
            <p:cNvPr id="52" name="Rectangle 52"/>
            <p:cNvSpPr/>
            <p:nvPr/>
          </p:nvSpPr>
          <p:spPr>
            <a:xfrm>
              <a:off x="8420100" y="1809750"/>
              <a:ext cx="3333750" cy="4095750"/>
            </a:xfrm>
            <a:prstGeom prst="rect">
              <a:avLst/>
            </a:prstGeom>
            <a:solidFill>
              <a:srgbClr val="153A6B"/>
            </a:solidFill>
            <a:ln>
              <a:noFill/>
            </a:ln>
          </p:spPr>
        </p:sp>
        <p:sp>
          <p:nvSpPr>
            <p:cNvPr id="53" name="TextBox 53"/>
            <p:cNvSpPr txBox="1"/>
            <p:nvPr/>
          </p:nvSpPr>
          <p:spPr>
            <a:xfrm>
              <a:off x="8657272" y="2044541"/>
              <a:ext cx="1203878" cy="167640"/>
            </a:xfrm>
            <a:prstGeom prst="rect">
              <a:avLst/>
            </a:prstGeom>
            <a:noFill/>
            <a:ln>
              <a:noFill/>
            </a:ln>
          </p:spPr>
          <p:txBody>
            <a:bodyPr wrap="none" lIns="0" tIns="0" rIns="0" bIns="0" anchor="t" anchorCtr="0">
              <a:spAutoFit/>
            </a:bodyPr>
            <a:lstStyle/>
            <a:p>
              <a:pPr algn="l"/>
              <a:r>
                <a:rPr lang="en-US" sz="825" b="1" dirty="0">
                  <a:solidFill>
                    <a:srgbClr val="FFFFFF"/>
                  </a:solidFill>
                  <a:latin typeface="Arial"/>
                  <a:ea typeface="Microsoft YaHei"/>
                  <a:cs typeface="Arial"/>
                </a:rPr>
                <a:t>WHAT THE DATA SAYS</a:t>
              </a:r>
            </a:p>
          </p:txBody>
        </p:sp>
        <p:sp>
          <p:nvSpPr>
            <p:cNvPr id="54" name="Line 54"/>
            <p:cNvSpPr/>
            <p:nvPr/>
          </p:nvSpPr>
          <p:spPr>
            <a:xfrm>
              <a:off x="8667750" y="2286000"/>
              <a:ext cx="2838450" cy="9525"/>
            </a:xfrm>
            <a:custGeom>
              <a:avLst/>
              <a:gdLst/>
              <a:ahLst/>
              <a:cxnLst/>
              <a:rect l="l" t="t" r="r" b="b"/>
              <a:pathLst>
                <a:path w="2838450" h="9525">
                  <a:moveTo>
                    <a:pt x="0" y="0"/>
                  </a:moveTo>
                  <a:lnTo>
                    <a:pt x="2838450" y="0"/>
                  </a:lnTo>
                </a:path>
              </a:pathLst>
            </a:custGeom>
            <a:noFill/>
            <a:ln w="28575">
              <a:solidFill>
                <a:srgbClr val="D5A21A"/>
              </a:solidFill>
            </a:ln>
          </p:spPr>
        </p:sp>
        <p:sp>
          <p:nvSpPr>
            <p:cNvPr id="55" name="TextBox 55"/>
            <p:cNvSpPr txBox="1"/>
            <p:nvPr/>
          </p:nvSpPr>
          <p:spPr>
            <a:xfrm>
              <a:off x="8631555" y="2464118"/>
              <a:ext cx="1536523" cy="579120"/>
            </a:xfrm>
            <a:prstGeom prst="rect">
              <a:avLst/>
            </a:prstGeom>
            <a:noFill/>
            <a:ln>
              <a:noFill/>
            </a:ln>
          </p:spPr>
          <p:txBody>
            <a:bodyPr wrap="none" lIns="0" tIns="0" rIns="0" bIns="0" anchor="t" anchorCtr="0">
              <a:spAutoFit/>
            </a:bodyPr>
            <a:lstStyle/>
            <a:p>
              <a:pPr algn="l"/>
              <a:r>
                <a:rPr lang="en-US" sz="2850" b="1" dirty="0">
                  <a:solidFill>
                    <a:srgbClr val="D5A21A"/>
                  </a:solidFill>
                  <a:latin typeface="Georgia"/>
                  <a:ea typeface="SimSun"/>
                  <a:cs typeface="Georgia"/>
                </a:rPr>
                <a:t>+17 pts</a:t>
              </a:r>
            </a:p>
          </p:txBody>
        </p:sp>
        <p:sp>
          <p:nvSpPr>
            <p:cNvPr id="56" name="TextBox 56"/>
            <p:cNvSpPr txBox="1"/>
            <p:nvPr/>
          </p:nvSpPr>
          <p:spPr>
            <a:xfrm>
              <a:off x="8654415" y="2925128"/>
              <a:ext cx="1889903" cy="213360"/>
            </a:xfrm>
            <a:prstGeom prst="rect">
              <a:avLst/>
            </a:prstGeom>
            <a:noFill/>
            <a:ln>
              <a:noFill/>
            </a:ln>
          </p:spPr>
          <p:txBody>
            <a:bodyPr wrap="none" lIns="0" tIns="0" rIns="0" bIns="0" anchor="t" anchorCtr="0">
              <a:spAutoFit/>
            </a:bodyPr>
            <a:lstStyle/>
            <a:p>
              <a:pPr algn="l"/>
              <a:r>
                <a:rPr lang="en-US" sz="1050" dirty="0">
                  <a:solidFill>
                    <a:srgbClr val="FFFFFF"/>
                  </a:solidFill>
                  <a:latin typeface="Arial"/>
                  <a:ea typeface="Microsoft YaHei"/>
                  <a:cs typeface="Arial"/>
                </a:rPr>
                <a:t>First-project completion</a:t>
              </a:r>
            </a:p>
          </p:txBody>
        </p:sp>
        <p:sp>
          <p:nvSpPr>
            <p:cNvPr id="57" name="TextBox 57"/>
            <p:cNvSpPr txBox="1"/>
            <p:nvPr/>
          </p:nvSpPr>
          <p:spPr>
            <a:xfrm>
              <a:off x="8631555" y="3245168"/>
              <a:ext cx="1427259" cy="579120"/>
            </a:xfrm>
            <a:prstGeom prst="rect">
              <a:avLst/>
            </a:prstGeom>
            <a:noFill/>
            <a:ln>
              <a:noFill/>
            </a:ln>
          </p:spPr>
          <p:txBody>
            <a:bodyPr wrap="none" lIns="0" tIns="0" rIns="0" bIns="0" anchor="t" anchorCtr="0">
              <a:spAutoFit/>
            </a:bodyPr>
            <a:lstStyle/>
            <a:p>
              <a:pPr algn="l"/>
              <a:r>
                <a:rPr lang="en-US" sz="2850" b="1" dirty="0">
                  <a:solidFill>
                    <a:srgbClr val="D5A21A"/>
                  </a:solidFill>
                  <a:latin typeface="Georgia"/>
                  <a:ea typeface="SimSun"/>
                  <a:cs typeface="Georgia"/>
                </a:rPr>
                <a:t>+11 pts</a:t>
              </a:r>
            </a:p>
          </p:txBody>
        </p:sp>
        <p:sp>
          <p:nvSpPr>
            <p:cNvPr id="58" name="TextBox 58"/>
            <p:cNvSpPr txBox="1"/>
            <p:nvPr/>
          </p:nvSpPr>
          <p:spPr>
            <a:xfrm>
              <a:off x="8654415" y="3706178"/>
              <a:ext cx="1537192" cy="213360"/>
            </a:xfrm>
            <a:prstGeom prst="rect">
              <a:avLst/>
            </a:prstGeom>
            <a:noFill/>
            <a:ln>
              <a:noFill/>
            </a:ln>
          </p:spPr>
          <p:txBody>
            <a:bodyPr wrap="none" lIns="0" tIns="0" rIns="0" bIns="0" anchor="t" anchorCtr="0">
              <a:spAutoFit/>
            </a:bodyPr>
            <a:lstStyle/>
            <a:p>
              <a:pPr algn="l"/>
              <a:r>
                <a:rPr lang="en-US" sz="1050" dirty="0">
                  <a:solidFill>
                    <a:srgbClr val="FFFFFF"/>
                  </a:solidFill>
                  <a:latin typeface="Arial"/>
                  <a:ea typeface="Microsoft YaHei"/>
                  <a:cs typeface="Arial"/>
                </a:rPr>
                <a:t>Teammate invitation</a:t>
              </a:r>
            </a:p>
          </p:txBody>
        </p:sp>
        <p:sp>
          <p:nvSpPr>
            <p:cNvPr id="59" name="Line 59"/>
            <p:cNvSpPr/>
            <p:nvPr/>
          </p:nvSpPr>
          <p:spPr>
            <a:xfrm>
              <a:off x="8667750" y="4095750"/>
              <a:ext cx="2838450" cy="9525"/>
            </a:xfrm>
            <a:custGeom>
              <a:avLst/>
              <a:gdLst/>
              <a:ahLst/>
              <a:cxnLst/>
              <a:rect l="l" t="t" r="r" b="b"/>
              <a:pathLst>
                <a:path w="2838450" h="9525">
                  <a:moveTo>
                    <a:pt x="0" y="0"/>
                  </a:moveTo>
                  <a:lnTo>
                    <a:pt x="2838450" y="0"/>
                  </a:lnTo>
                </a:path>
              </a:pathLst>
            </a:custGeom>
            <a:noFill/>
            <a:ln w="9525">
              <a:solidFill>
                <a:srgbClr val="FFFFFF">
                  <a:alpha val="35000"/>
                </a:srgbClr>
              </a:solidFill>
            </a:ln>
          </p:spPr>
        </p:sp>
        <p:sp>
          <p:nvSpPr>
            <p:cNvPr id="60" name="Rectangle 60"/>
            <p:cNvSpPr/>
            <p:nvPr/>
          </p:nvSpPr>
          <p:spPr>
            <a:xfrm>
              <a:off x="8667750" y="4295775"/>
              <a:ext cx="1066800" cy="228600"/>
            </a:xfrm>
            <a:prstGeom prst="rect">
              <a:avLst/>
            </a:prstGeom>
            <a:solidFill>
              <a:srgbClr val="B51F3A"/>
            </a:solidFill>
            <a:ln>
              <a:noFill/>
            </a:ln>
          </p:spPr>
        </p:sp>
        <p:sp>
          <p:nvSpPr>
            <p:cNvPr id="61" name="TextBox 61"/>
            <p:cNvSpPr txBox="1"/>
            <p:nvPr/>
          </p:nvSpPr>
          <p:spPr>
            <a:xfrm>
              <a:off x="8840831" y="4367212"/>
              <a:ext cx="720638" cy="152400"/>
            </a:xfrm>
            <a:prstGeom prst="rect">
              <a:avLst/>
            </a:prstGeom>
            <a:noFill/>
            <a:ln>
              <a:noFill/>
            </a:ln>
          </p:spPr>
          <p:txBody>
            <a:bodyPr wrap="none" lIns="0" tIns="0" rIns="0" bIns="0" anchor="t" anchorCtr="0">
              <a:spAutoFit/>
            </a:bodyPr>
            <a:lstStyle/>
            <a:p>
              <a:pPr algn="ctr"/>
              <a:r>
                <a:rPr lang="en-US" sz="750" b="1" dirty="0">
                  <a:solidFill>
                    <a:srgbClr val="FFFFFF"/>
                  </a:solidFill>
                  <a:latin typeface="Arial"/>
                  <a:ea typeface="Microsoft YaHei"/>
                  <a:cs typeface="Arial"/>
                </a:rPr>
                <a:t>EARLY SIGNAL</a:t>
              </a:r>
            </a:p>
          </p:txBody>
        </p:sp>
        <p:sp>
          <p:nvSpPr>
            <p:cNvPr id="62" name="TextBox 62"/>
            <p:cNvSpPr txBox="1"/>
            <p:nvPr/>
          </p:nvSpPr>
          <p:spPr>
            <a:xfrm>
              <a:off x="8647748" y="4659154"/>
              <a:ext cx="2926291" cy="320040"/>
            </a:xfrm>
            <a:prstGeom prst="rect">
              <a:avLst/>
            </a:prstGeom>
            <a:noFill/>
            <a:ln>
              <a:noFill/>
            </a:ln>
          </p:spPr>
          <p:txBody>
            <a:bodyPr wrap="none" lIns="0" tIns="0" rIns="0" bIns="0" anchor="t" anchorCtr="0">
              <a:spAutoFit/>
            </a:bodyPr>
            <a:lstStyle/>
            <a:p>
              <a:pPr algn="l"/>
              <a:r>
                <a:rPr lang="en-US" sz="1575" b="1" dirty="0">
                  <a:solidFill>
                    <a:srgbClr val="FFFFFF"/>
                  </a:solidFill>
                  <a:latin typeface="Georgia"/>
                  <a:ea typeface="SimSun"/>
                  <a:cs typeface="Georgia"/>
                </a:rPr>
                <a:t>7-day activation: +6 pts</a:t>
              </a:r>
            </a:p>
          </p:txBody>
        </p:sp>
        <p:sp>
          <p:nvSpPr>
            <p:cNvPr id="63" name="TextBox 63"/>
            <p:cNvSpPr txBox="1"/>
            <p:nvPr/>
          </p:nvSpPr>
          <p:spPr>
            <a:xfrm>
              <a:off x="8654415" y="5039678"/>
              <a:ext cx="2303955" cy="213360"/>
            </a:xfrm>
            <a:prstGeom prst="rect">
              <a:avLst/>
            </a:prstGeom>
            <a:noFill/>
            <a:ln>
              <a:noFill/>
            </a:ln>
          </p:spPr>
          <p:txBody>
            <a:bodyPr wrap="none" lIns="0" tIns="0" rIns="0" bIns="0" anchor="t" anchorCtr="0">
              <a:spAutoFit/>
            </a:bodyPr>
            <a:lstStyle/>
            <a:p>
              <a:pPr algn="l"/>
              <a:r>
                <a:rPr lang="en-US" sz="1050" dirty="0">
                  <a:solidFill>
                    <a:srgbClr val="FFFFFF"/>
                  </a:solidFill>
                  <a:latin typeface="Arial"/>
                  <a:ea typeface="Microsoft YaHei"/>
                  <a:cs typeface="Arial"/>
                </a:rPr>
                <a:t>Promising, but the experiment</a:t>
              </a:r>
            </a:p>
          </p:txBody>
        </p:sp>
        <p:sp>
          <p:nvSpPr>
            <p:cNvPr id="64" name="TextBox 64"/>
            <p:cNvSpPr txBox="1"/>
            <p:nvPr/>
          </p:nvSpPr>
          <p:spPr>
            <a:xfrm>
              <a:off x="8654415" y="5249228"/>
              <a:ext cx="1951244" cy="213360"/>
            </a:xfrm>
            <a:prstGeom prst="rect">
              <a:avLst/>
            </a:prstGeom>
            <a:noFill/>
            <a:ln>
              <a:noFill/>
            </a:ln>
          </p:spPr>
          <p:txBody>
            <a:bodyPr wrap="none" lIns="0" tIns="0" rIns="0" bIns="0" anchor="t" anchorCtr="0">
              <a:spAutoFit/>
            </a:bodyPr>
            <a:lstStyle/>
            <a:p>
              <a:pPr algn="l"/>
              <a:r>
                <a:rPr lang="en-US" sz="1050" dirty="0">
                  <a:solidFill>
                    <a:srgbClr val="FFFFFF"/>
                  </a:solidFill>
                  <a:latin typeface="Arial"/>
                  <a:ea typeface="Microsoft YaHei"/>
                  <a:cs typeface="Arial"/>
                </a:rPr>
                <a:t>has run for only six days.</a:t>
              </a:r>
            </a:p>
          </p:txBody>
        </p:sp>
        <p:sp>
          <p:nvSpPr>
            <p:cNvPr id="65" name="TextBox 65"/>
            <p:cNvSpPr txBox="1"/>
            <p:nvPr/>
          </p:nvSpPr>
          <p:spPr>
            <a:xfrm>
              <a:off x="8657272" y="5635466"/>
              <a:ext cx="2237994" cy="167640"/>
            </a:xfrm>
            <a:prstGeom prst="rect">
              <a:avLst/>
            </a:prstGeom>
            <a:noFill/>
            <a:ln>
              <a:noFill/>
            </a:ln>
          </p:spPr>
          <p:txBody>
            <a:bodyPr wrap="none" lIns="0" tIns="0" rIns="0" bIns="0" anchor="t" anchorCtr="0">
              <a:spAutoFit/>
            </a:bodyPr>
            <a:lstStyle/>
            <a:p>
              <a:pPr algn="l"/>
              <a:r>
                <a:rPr lang="en-US" sz="825" dirty="0">
                  <a:solidFill>
                    <a:srgbClr val="FFFFFF"/>
                  </a:solidFill>
                  <a:latin typeface="Arial"/>
                  <a:ea typeface="Microsoft YaHei"/>
                  <a:cs typeface="Arial"/>
                </a:rPr>
                <a:t>Not yet a mature seven-day outcome.</a:t>
              </a:r>
            </a:p>
          </p:txBody>
        </p:sp>
      </p:grpSp>
      <p:grpSp>
        <p:nvGrpSpPr>
          <p:cNvPr id="70" name="Group 70"/>
          <p:cNvGrpSpPr/>
          <p:nvPr/>
        </p:nvGrpSpPr>
        <p:grpSpPr>
          <a:xfrm>
            <a:off x="428625" y="6438900"/>
            <a:ext cx="11334750" cy="214312"/>
            <a:chOff x="428625" y="6438900"/>
            <a:chExt cx="11334750" cy="214312"/>
          </a:xfrm>
        </p:grpSpPr>
        <p:sp>
          <p:nvSpPr>
            <p:cNvPr id="67" name="Rectangle 67"/>
            <p:cNvSpPr/>
            <p:nvPr/>
          </p:nvSpPr>
          <p:spPr>
            <a:xfrm>
              <a:off x="438150" y="6438900"/>
              <a:ext cx="11315700" cy="209550"/>
            </a:xfrm>
            <a:prstGeom prst="rect">
              <a:avLst/>
            </a:prstGeom>
            <a:noFill/>
            <a:ln>
              <a:noFill/>
            </a:ln>
          </p:spPr>
        </p:sp>
        <p:sp>
          <p:nvSpPr>
            <p:cNvPr id="68" name="TextBox 68"/>
            <p:cNvSpPr txBox="1"/>
            <p:nvPr/>
          </p:nvSpPr>
          <p:spPr>
            <a:xfrm>
              <a:off x="428625" y="6500812"/>
              <a:ext cx="4121229" cy="152400"/>
            </a:xfrm>
            <a:prstGeom prst="rect">
              <a:avLst/>
            </a:prstGeom>
            <a:noFill/>
            <a:ln>
              <a:noFill/>
            </a:ln>
          </p:spPr>
          <p:txBody>
            <a:bodyPr wrap="none" lIns="0" tIns="0" rIns="0" bIns="0" anchor="t" anchorCtr="0">
              <a:spAutoFit/>
            </a:bodyPr>
            <a:lstStyle/>
            <a:p>
              <a:pPr algn="l"/>
              <a:r>
                <a:rPr lang="en-US" sz="750" dirty="0">
                  <a:solidFill>
                    <a:srgbClr val="566171"/>
                  </a:solidFill>
                  <a:latin typeface="Arial"/>
                  <a:ea typeface="Microsoft YaHei"/>
                  <a:cs typeface="Arial"/>
                </a:rPr>
                <a:t>Source: internal onboarding experiment telemetry · directional as of day six</a:t>
              </a:r>
            </a:p>
          </p:txBody>
        </p:sp>
        <p:sp>
          <p:nvSpPr>
            <p:cNvPr id="69" name="TextBox 69"/>
            <p:cNvSpPr txBox="1"/>
            <p:nvPr/>
          </p:nvSpPr>
          <p:spPr>
            <a:xfrm>
              <a:off x="10325814" y="6500812"/>
              <a:ext cx="1437561" cy="152400"/>
            </a:xfrm>
            <a:prstGeom prst="rect">
              <a:avLst/>
            </a:prstGeom>
            <a:noFill/>
            <a:ln>
              <a:noFill/>
            </a:ln>
          </p:spPr>
          <p:txBody>
            <a:bodyPr wrap="none" lIns="0" tIns="0" rIns="0" bIns="0" anchor="t" anchorCtr="0">
              <a:spAutoFit/>
            </a:bodyPr>
            <a:lstStyle/>
            <a:p>
              <a:pPr algn="r"/>
              <a:r>
                <a:rPr lang="en-US" sz="750" dirty="0">
                  <a:solidFill>
                    <a:srgbClr val="566171"/>
                  </a:solidFill>
                  <a:latin typeface="Arial"/>
                  <a:ea typeface="Microsoft YaHei"/>
                  <a:cs typeface="Arial"/>
                </a:rPr>
                <a:t>AVENLO · EXECUTIVE UPDATE</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400"/>
                                        <p:tgtEl>
                                          <p:spTgt spid="15"/>
                                        </p:tgtEl>
                                      </p:cBhvr>
                                    </p:animEffect>
                                  </p:childTnLst>
                                </p:cTn>
                              </p:par>
                            </p:childTnLst>
                          </p:cTn>
                        </p:par>
                        <p:par>
                          <p:cTn id="8" fill="hold">
                            <p:stCondLst>
                              <p:cond delay="900"/>
                            </p:stCondLst>
                            <p:childTnLst>
                              <p:par>
                                <p:cTn id="9" presetID="14" presetClass="entr" presetSubtype="10" fill="hold"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randombar(horizontal)">
                                      <p:cBhvr>
                                        <p:cTn id="11" dur="400"/>
                                        <p:tgtEl>
                                          <p:spTgt spid="51"/>
                                        </p:tgtEl>
                                      </p:cBhvr>
                                    </p:animEffect>
                                  </p:childTnLst>
                                </p:cTn>
                              </p:par>
                            </p:childTnLst>
                          </p:cTn>
                        </p:par>
                        <p:par>
                          <p:cTn id="12" fill="hold">
                            <p:stCondLst>
                              <p:cond delay="1800"/>
                            </p:stCondLst>
                            <p:childTnLst>
                              <p:par>
                                <p:cTn id="13" presetID="4" presetClass="entr" presetSubtype="0" fill="hold" nodeType="afterEffect">
                                  <p:stCondLst>
                                    <p:cond delay="0"/>
                                  </p:stCondLst>
                                  <p:childTnLst>
                                    <p:set>
                                      <p:cBhvr>
                                        <p:cTn id="14" dur="1" fill="hold">
                                          <p:stCondLst>
                                            <p:cond delay="0"/>
                                          </p:stCondLst>
                                        </p:cTn>
                                        <p:tgtEl>
                                          <p:spTgt spid="66"/>
                                        </p:tgtEl>
                                        <p:attrNameLst>
                                          <p:attrName>style.visibility</p:attrName>
                                        </p:attrNameLst>
                                      </p:cBhvr>
                                      <p:to>
                                        <p:strVal val="visible"/>
                                      </p:to>
                                    </p:set>
                                    <p:animEffect transition="in" filter="box(in)">
                                      <p:cBhvr>
                                        <p:cTn id="15" dur="4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51" grpId="0"/>
      <p:bldP spid="6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F7F5EF"/>
            </a:solidFill>
            <a:ln>
              <a:noFill/>
            </a:ln>
          </p:spPr>
        </p:sp>
        <p:pic>
          <p:nvPicPr>
            <p:cNvPr id="3" name="Image 3"/>
            <p:cNvPicPr>
              <a:picLocks noChangeAspect="1"/>
            </p:cNvPicPr>
            <p:nvPr/>
          </p:nvPicPr>
          <p:blipFill>
            <a:blip r:embed="rId2"/>
            <a:stretch>
              <a:fillRect/>
            </a:stretch>
          </p:blipFill>
          <p:spPr>
            <a:xfrm>
              <a:off x="0" y="0"/>
              <a:ext cx="12192000" cy="6858000"/>
            </a:xfrm>
            <a:prstGeom prst="rect">
              <a:avLst/>
            </a:prstGeom>
          </p:spPr>
        </p:pic>
        <p:sp>
          <p:nvSpPr>
            <p:cNvPr id="4" name="Rectangle 4"/>
            <p:cNvSpPr/>
            <p:nvPr/>
          </p:nvSpPr>
          <p:spPr>
            <a:xfrm>
              <a:off x="0" y="0"/>
              <a:ext cx="12192000" cy="6858000"/>
            </a:xfrm>
            <a:prstGeom prst="rect">
              <a:avLst/>
            </a:prstGeom>
            <a:solidFill>
              <a:srgbClr val="F7F5EF">
                <a:alpha val="94000"/>
              </a:srgbClr>
            </a:solidFill>
            <a:ln>
              <a:noFill/>
            </a:ln>
          </p:spPr>
        </p:sp>
      </p:grpSp>
      <p:grpSp>
        <p:nvGrpSpPr>
          <p:cNvPr id="10" name="Group 10"/>
          <p:cNvGrpSpPr/>
          <p:nvPr/>
        </p:nvGrpSpPr>
        <p:grpSpPr>
          <a:xfrm>
            <a:off x="0" y="0"/>
            <a:ext cx="12192000" cy="361950"/>
            <a:chOff x="0" y="0"/>
            <a:chExt cx="12192000" cy="361950"/>
          </a:xfrm>
        </p:grpSpPr>
        <p:sp>
          <p:nvSpPr>
            <p:cNvPr id="6" name="Rectangle 6"/>
            <p:cNvSpPr/>
            <p:nvPr/>
          </p:nvSpPr>
          <p:spPr>
            <a:xfrm>
              <a:off x="0" y="0"/>
              <a:ext cx="12192000" cy="323850"/>
            </a:xfrm>
            <a:prstGeom prst="rect">
              <a:avLst/>
            </a:prstGeom>
            <a:solidFill>
              <a:srgbClr val="153A6B"/>
            </a:solidFill>
            <a:ln>
              <a:noFill/>
            </a:ln>
          </p:spPr>
        </p:sp>
        <p:sp>
          <p:nvSpPr>
            <p:cNvPr id="7" name="TextBox 7"/>
            <p:cNvSpPr txBox="1"/>
            <p:nvPr/>
          </p:nvSpPr>
          <p:spPr>
            <a:xfrm>
              <a:off x="428625" y="138112"/>
              <a:ext cx="2233077" cy="152400"/>
            </a:xfrm>
            <a:prstGeom prst="rect">
              <a:avLst/>
            </a:prstGeom>
            <a:noFill/>
            <a:ln>
              <a:noFill/>
            </a:ln>
          </p:spPr>
          <p:txBody>
            <a:bodyPr wrap="none" lIns="0" tIns="0" rIns="0" bIns="0" anchor="t" anchorCtr="0">
              <a:spAutoFit/>
            </a:bodyPr>
            <a:lstStyle/>
            <a:p>
              <a:pPr algn="l"/>
              <a:r>
                <a:rPr lang="en-US" sz="750" b="1" dirty="0">
                  <a:solidFill>
                    <a:srgbClr val="FFFFFF"/>
                  </a:solidFill>
                  <a:latin typeface="Arial"/>
                  <a:ea typeface="Microsoft YaHei"/>
                  <a:cs typeface="Arial"/>
                </a:rPr>
                <a:t>AVENLO ONBOARDING REDESIGN · AUG 11–22</a:t>
              </a:r>
            </a:p>
          </p:txBody>
        </p:sp>
        <p:sp>
          <p:nvSpPr>
            <p:cNvPr id="8" name="TextBox 8"/>
            <p:cNvSpPr txBox="1"/>
            <p:nvPr/>
          </p:nvSpPr>
          <p:spPr>
            <a:xfrm>
              <a:off x="10216277" y="138112"/>
              <a:ext cx="1547098" cy="152400"/>
            </a:xfrm>
            <a:prstGeom prst="rect">
              <a:avLst/>
            </a:prstGeom>
            <a:noFill/>
            <a:ln>
              <a:noFill/>
            </a:ln>
          </p:spPr>
          <p:txBody>
            <a:bodyPr wrap="none" lIns="0" tIns="0" rIns="0" bIns="0" anchor="t" anchorCtr="0">
              <a:spAutoFit/>
            </a:bodyPr>
            <a:lstStyle/>
            <a:p>
              <a:pPr algn="r"/>
              <a:r>
                <a:rPr lang="en-US" sz="750" dirty="0">
                  <a:solidFill>
                    <a:srgbClr val="FFFFFF"/>
                  </a:solidFill>
                  <a:latin typeface="Arial"/>
                  <a:ea typeface="Microsoft YaHei"/>
                  <a:cs typeface="Arial"/>
                </a:rPr>
                <a:t>04 / 09 · PRODUCT MECHANISM</a:t>
              </a:r>
            </a:p>
          </p:txBody>
        </p:sp>
        <p:sp>
          <p:nvSpPr>
            <p:cNvPr id="9" name="Rectangle 9"/>
            <p:cNvSpPr/>
            <p:nvPr/>
          </p:nvSpPr>
          <p:spPr>
            <a:xfrm>
              <a:off x="0" y="323850"/>
              <a:ext cx="12192000" cy="38100"/>
            </a:xfrm>
            <a:prstGeom prst="rect">
              <a:avLst/>
            </a:prstGeom>
            <a:solidFill>
              <a:srgbClr val="D5A21A"/>
            </a:solidFill>
            <a:ln>
              <a:noFill/>
            </a:ln>
          </p:spPr>
        </p:sp>
      </p:grpSp>
      <p:grpSp>
        <p:nvGrpSpPr>
          <p:cNvPr id="15" name="Group 15"/>
          <p:cNvGrpSpPr/>
          <p:nvPr/>
        </p:nvGrpSpPr>
        <p:grpSpPr>
          <a:xfrm>
            <a:off x="285750" y="523875"/>
            <a:ext cx="11547091" cy="1085850"/>
            <a:chOff x="285750" y="523875"/>
            <a:chExt cx="11547091" cy="1085850"/>
          </a:xfrm>
        </p:grpSpPr>
        <p:sp>
          <p:nvSpPr>
            <p:cNvPr id="11" name="Rectangle 11"/>
            <p:cNvSpPr/>
            <p:nvPr/>
          </p:nvSpPr>
          <p:spPr>
            <a:xfrm>
              <a:off x="285750" y="523875"/>
              <a:ext cx="11468100" cy="1085850"/>
            </a:xfrm>
            <a:prstGeom prst="rect">
              <a:avLst/>
            </a:prstGeom>
            <a:noFill/>
            <a:ln>
              <a:noFill/>
            </a:ln>
          </p:spPr>
        </p:sp>
        <p:sp>
          <p:nvSpPr>
            <p:cNvPr id="12" name="TextBox 12"/>
            <p:cNvSpPr txBox="1"/>
            <p:nvPr/>
          </p:nvSpPr>
          <p:spPr>
            <a:xfrm>
              <a:off x="427672" y="596741"/>
              <a:ext cx="3259760" cy="167640"/>
            </a:xfrm>
            <a:prstGeom prst="rect">
              <a:avLst/>
            </a:prstGeom>
            <a:noFill/>
            <a:ln>
              <a:noFill/>
            </a:ln>
          </p:spPr>
          <p:txBody>
            <a:bodyPr wrap="none" lIns="0" tIns="0" rIns="0" bIns="0" anchor="t" anchorCtr="0">
              <a:spAutoFit/>
            </a:bodyPr>
            <a:lstStyle/>
            <a:p>
              <a:pPr algn="l"/>
              <a:r>
                <a:rPr lang="en-US" sz="825" b="1" dirty="0">
                  <a:solidFill>
                    <a:srgbClr val="B51F3A"/>
                  </a:solidFill>
                  <a:latin typeface="Arial"/>
                  <a:ea typeface="Microsoft YaHei"/>
                  <a:cs typeface="Arial"/>
                </a:rPr>
                <a:t>03 · REDESIGN LOGIC · FROM SETUP TO COLLABORATION</a:t>
              </a:r>
            </a:p>
          </p:txBody>
        </p:sp>
        <p:sp>
          <p:nvSpPr>
            <p:cNvPr id="13" name="TextBox 13"/>
            <p:cNvSpPr txBox="1"/>
            <p:nvPr/>
          </p:nvSpPr>
          <p:spPr>
            <a:xfrm>
              <a:off x="411480" y="897255"/>
              <a:ext cx="11421361" cy="426720"/>
            </a:xfrm>
            <a:prstGeom prst="rect">
              <a:avLst/>
            </a:prstGeom>
            <a:noFill/>
            <a:ln>
              <a:noFill/>
            </a:ln>
          </p:spPr>
          <p:txBody>
            <a:bodyPr wrap="none" lIns="0" tIns="0" rIns="0" bIns="0" anchor="t" anchorCtr="0">
              <a:spAutoFit/>
            </a:bodyPr>
            <a:lstStyle/>
            <a:p>
              <a:pPr algn="l"/>
              <a:r>
                <a:rPr lang="en-US" sz="2100" b="1" dirty="0">
                  <a:solidFill>
                    <a:srgbClr val="153A6B"/>
                  </a:solidFill>
                  <a:latin typeface="Georgia"/>
                  <a:ea typeface="SimSun"/>
                  <a:cs typeface="Georgia"/>
                </a:rPr>
                <a:t>Fewer steps and progressive guidance move users toward collaboration.</a:t>
              </a:r>
            </a:p>
          </p:txBody>
        </p:sp>
        <p:sp>
          <p:nvSpPr>
            <p:cNvPr id="14" name="TextBox 14"/>
            <p:cNvSpPr txBox="1"/>
            <p:nvPr/>
          </p:nvSpPr>
          <p:spPr>
            <a:xfrm>
              <a:off x="423862" y="1316831"/>
              <a:ext cx="8588931" cy="228600"/>
            </a:xfrm>
            <a:prstGeom prst="rect">
              <a:avLst/>
            </a:prstGeom>
            <a:noFill/>
            <a:ln>
              <a:noFill/>
            </a:ln>
          </p:spPr>
          <p:txBody>
            <a:bodyPr wrap="none" lIns="0" tIns="0" rIns="0" bIns="0" anchor="t" anchorCtr="0">
              <a:spAutoFit/>
            </a:bodyPr>
            <a:lstStyle/>
            <a:p>
              <a:pPr algn="l"/>
              <a:r>
                <a:rPr lang="en-US" sz="1125" dirty="0">
                  <a:solidFill>
                    <a:srgbClr val="566171"/>
                  </a:solidFill>
                  <a:latin typeface="Arial"/>
                  <a:ea typeface="Microsoft YaHei"/>
                  <a:cs typeface="Arial"/>
                </a:rPr>
                <a:t>The redesign removes early cognitive load, then introduces the next action only when it becomes relevant.</a:t>
              </a:r>
            </a:p>
          </p:txBody>
        </p:sp>
      </p:grpSp>
      <p:grpSp>
        <p:nvGrpSpPr>
          <p:cNvPr id="46" name="Group 46"/>
          <p:cNvGrpSpPr/>
          <p:nvPr/>
        </p:nvGrpSpPr>
        <p:grpSpPr>
          <a:xfrm>
            <a:off x="438150" y="1809750"/>
            <a:ext cx="11315700" cy="3162300"/>
            <a:chOff x="438150" y="1809750"/>
            <a:chExt cx="11315700" cy="3162300"/>
          </a:xfrm>
        </p:grpSpPr>
        <p:sp>
          <p:nvSpPr>
            <p:cNvPr id="16" name="Rectangle 16"/>
            <p:cNvSpPr/>
            <p:nvPr/>
          </p:nvSpPr>
          <p:spPr>
            <a:xfrm>
              <a:off x="438150" y="1809750"/>
              <a:ext cx="11315700" cy="3162300"/>
            </a:xfrm>
            <a:prstGeom prst="rect">
              <a:avLst/>
            </a:prstGeom>
            <a:solidFill>
              <a:srgbClr val="FFFFFF"/>
            </a:solidFill>
            <a:ln w="9525">
              <a:solidFill>
                <a:srgbClr val="C8D0D8"/>
              </a:solidFill>
            </a:ln>
          </p:spPr>
        </p:sp>
        <p:sp>
          <p:nvSpPr>
            <p:cNvPr id="17" name="Line 17"/>
            <p:cNvSpPr/>
            <p:nvPr/>
          </p:nvSpPr>
          <p:spPr>
            <a:xfrm>
              <a:off x="1733550" y="3267075"/>
              <a:ext cx="8715375" cy="1"/>
            </a:xfrm>
            <a:prstGeom prst="line">
              <a:avLst/>
            </a:prstGeom>
            <a:noFill/>
            <a:ln w="28575">
              <a:solidFill>
                <a:srgbClr val="153A6B"/>
              </a:solidFill>
              <a:tailEnd type="triangle" w="lg" len="lg"/>
            </a:ln>
          </p:spPr>
        </p:sp>
        <p:sp>
          <p:nvSpPr>
            <p:cNvPr id="18" name="Ellipse 18"/>
            <p:cNvSpPr/>
            <p:nvPr/>
          </p:nvSpPr>
          <p:spPr>
            <a:xfrm>
              <a:off x="1343025" y="2838450"/>
              <a:ext cx="857250" cy="857250"/>
            </a:xfrm>
            <a:prstGeom prst="ellipse">
              <a:avLst/>
            </a:prstGeom>
            <a:solidFill>
              <a:srgbClr val="153A6B"/>
            </a:solidFill>
            <a:ln>
              <a:noFill/>
            </a:ln>
          </p:spPr>
        </p:sp>
        <p:sp>
          <p:nvSpPr>
            <p:cNvPr id="19" name="TextBox 19"/>
            <p:cNvSpPr txBox="1"/>
            <p:nvPr/>
          </p:nvSpPr>
          <p:spPr>
            <a:xfrm>
              <a:off x="1608113" y="3135630"/>
              <a:ext cx="327074" cy="426720"/>
            </a:xfrm>
            <a:prstGeom prst="rect">
              <a:avLst/>
            </a:prstGeom>
            <a:noFill/>
            <a:ln>
              <a:noFill/>
            </a:ln>
          </p:spPr>
          <p:txBody>
            <a:bodyPr wrap="none" lIns="0" tIns="0" rIns="0" bIns="0" anchor="t" anchorCtr="0">
              <a:spAutoFit/>
            </a:bodyPr>
            <a:lstStyle/>
            <a:p>
              <a:pPr algn="ctr"/>
              <a:r>
                <a:rPr lang="en-US" sz="2100" b="1" dirty="0">
                  <a:solidFill>
                    <a:srgbClr val="FFFFFF"/>
                  </a:solidFill>
                  <a:latin typeface="Georgia"/>
                  <a:ea typeface="SimSun"/>
                  <a:cs typeface="Georgia"/>
                </a:rPr>
                <a:t>01</a:t>
              </a:r>
            </a:p>
          </p:txBody>
        </p:sp>
        <p:sp>
          <p:nvSpPr>
            <p:cNvPr id="20" name="Rectangle 20"/>
            <p:cNvSpPr/>
            <p:nvPr/>
          </p:nvSpPr>
          <p:spPr>
            <a:xfrm>
              <a:off x="742950" y="2114550"/>
              <a:ext cx="2057400" cy="742950"/>
            </a:xfrm>
            <a:prstGeom prst="rect">
              <a:avLst/>
            </a:prstGeom>
            <a:solidFill>
              <a:srgbClr val="F7F5EF"/>
            </a:solidFill>
            <a:ln>
              <a:noFill/>
            </a:ln>
          </p:spPr>
        </p:sp>
        <p:sp>
          <p:nvSpPr>
            <p:cNvPr id="21" name="TextBox 21"/>
            <p:cNvSpPr txBox="1"/>
            <p:nvPr/>
          </p:nvSpPr>
          <p:spPr>
            <a:xfrm>
              <a:off x="903922" y="2301716"/>
              <a:ext cx="761073" cy="167640"/>
            </a:xfrm>
            <a:prstGeom prst="rect">
              <a:avLst/>
            </a:prstGeom>
            <a:noFill/>
            <a:ln>
              <a:noFill/>
            </a:ln>
          </p:spPr>
          <p:txBody>
            <a:bodyPr wrap="none" lIns="0" tIns="0" rIns="0" bIns="0" anchor="t" anchorCtr="0">
              <a:spAutoFit/>
            </a:bodyPr>
            <a:lstStyle/>
            <a:p>
              <a:pPr algn="l"/>
              <a:r>
                <a:rPr lang="en-US" sz="825" b="1" dirty="0">
                  <a:solidFill>
                    <a:srgbClr val="B51F3A"/>
                  </a:solidFill>
                  <a:latin typeface="Arial"/>
                  <a:ea typeface="Microsoft YaHei"/>
                  <a:cs typeface="Arial"/>
                </a:rPr>
                <a:t>INTENT FIRST</a:t>
              </a:r>
            </a:p>
          </p:txBody>
        </p:sp>
        <p:sp>
          <p:nvSpPr>
            <p:cNvPr id="22" name="TextBox 22"/>
            <p:cNvSpPr txBox="1"/>
            <p:nvPr/>
          </p:nvSpPr>
          <p:spPr>
            <a:xfrm>
              <a:off x="901065" y="2544128"/>
              <a:ext cx="968638" cy="213360"/>
            </a:xfrm>
            <a:prstGeom prst="rect">
              <a:avLst/>
            </a:prstGeom>
            <a:noFill/>
            <a:ln>
              <a:noFill/>
            </a:ln>
          </p:spPr>
          <p:txBody>
            <a:bodyPr wrap="none" lIns="0" tIns="0" rIns="0" bIns="0" anchor="t" anchorCtr="0">
              <a:spAutoFit/>
            </a:bodyPr>
            <a:lstStyle/>
            <a:p>
              <a:pPr algn="l"/>
              <a:r>
                <a:rPr lang="en-US" sz="1050" b="1" dirty="0">
                  <a:solidFill>
                    <a:srgbClr val="153A6B"/>
                  </a:solidFill>
                  <a:latin typeface="Georgia"/>
                  <a:ea typeface="SimSun"/>
                  <a:cs typeface="Georgia"/>
                </a:rPr>
                <a:t>Intent first</a:t>
              </a:r>
            </a:p>
          </p:txBody>
        </p:sp>
        <p:sp>
          <p:nvSpPr>
            <p:cNvPr id="23" name="TextBox 23"/>
            <p:cNvSpPr txBox="1"/>
            <p:nvPr/>
          </p:nvSpPr>
          <p:spPr>
            <a:xfrm>
              <a:off x="901065" y="3915728"/>
              <a:ext cx="2173605" cy="213360"/>
            </a:xfrm>
            <a:prstGeom prst="rect">
              <a:avLst/>
            </a:prstGeom>
            <a:noFill/>
            <a:ln>
              <a:noFill/>
            </a:ln>
          </p:spPr>
          <p:txBody>
            <a:bodyPr wrap="none" lIns="0" tIns="0" rIns="0" bIns="0" anchor="t" anchorCtr="0">
              <a:spAutoFit/>
            </a:bodyPr>
            <a:lstStyle/>
            <a:p>
              <a:pPr algn="l"/>
              <a:r>
                <a:rPr lang="en-US" sz="1050" dirty="0">
                  <a:solidFill>
                    <a:srgbClr val="566171"/>
                  </a:solidFill>
                  <a:latin typeface="Arial"/>
                  <a:ea typeface="Microsoft YaHei"/>
                  <a:cs typeface="Arial"/>
                </a:rPr>
                <a:t>Replace feature-led welcome</a:t>
              </a:r>
            </a:p>
          </p:txBody>
        </p:sp>
        <p:sp>
          <p:nvSpPr>
            <p:cNvPr id="24" name="TextBox 24"/>
            <p:cNvSpPr txBox="1"/>
            <p:nvPr/>
          </p:nvSpPr>
          <p:spPr>
            <a:xfrm>
              <a:off x="901065" y="4125278"/>
              <a:ext cx="2112264" cy="213360"/>
            </a:xfrm>
            <a:prstGeom prst="rect">
              <a:avLst/>
            </a:prstGeom>
            <a:noFill/>
            <a:ln>
              <a:noFill/>
            </a:ln>
          </p:spPr>
          <p:txBody>
            <a:bodyPr wrap="none" lIns="0" tIns="0" rIns="0" bIns="0" anchor="t" anchorCtr="0">
              <a:spAutoFit/>
            </a:bodyPr>
            <a:lstStyle/>
            <a:p>
              <a:pPr algn="l"/>
              <a:r>
                <a:rPr lang="en-US" sz="1050" dirty="0">
                  <a:solidFill>
                    <a:srgbClr val="566171"/>
                  </a:solidFill>
                  <a:latin typeface="Arial"/>
                  <a:ea typeface="Microsoft YaHei"/>
                  <a:cs typeface="Arial"/>
                </a:rPr>
                <a:t>with a goal-led entry point.</a:t>
              </a:r>
            </a:p>
          </p:txBody>
        </p:sp>
        <p:sp>
          <p:nvSpPr>
            <p:cNvPr id="25" name="Ellipse 25"/>
            <p:cNvSpPr/>
            <p:nvPr/>
          </p:nvSpPr>
          <p:spPr>
            <a:xfrm>
              <a:off x="4200525" y="2838450"/>
              <a:ext cx="857250" cy="857250"/>
            </a:xfrm>
            <a:prstGeom prst="ellipse">
              <a:avLst/>
            </a:prstGeom>
            <a:solidFill>
              <a:srgbClr val="153A6B"/>
            </a:solidFill>
            <a:ln>
              <a:noFill/>
            </a:ln>
          </p:spPr>
        </p:sp>
        <p:sp>
          <p:nvSpPr>
            <p:cNvPr id="26" name="TextBox 26"/>
            <p:cNvSpPr txBox="1"/>
            <p:nvPr/>
          </p:nvSpPr>
          <p:spPr>
            <a:xfrm>
              <a:off x="4425358" y="3135630"/>
              <a:ext cx="407584" cy="426720"/>
            </a:xfrm>
            <a:prstGeom prst="rect">
              <a:avLst/>
            </a:prstGeom>
            <a:noFill/>
            <a:ln>
              <a:noFill/>
            </a:ln>
          </p:spPr>
          <p:txBody>
            <a:bodyPr wrap="none" lIns="0" tIns="0" rIns="0" bIns="0" anchor="t" anchorCtr="0">
              <a:spAutoFit/>
            </a:bodyPr>
            <a:lstStyle/>
            <a:p>
              <a:pPr algn="ctr"/>
              <a:r>
                <a:rPr lang="en-US" sz="2100" b="1" dirty="0">
                  <a:solidFill>
                    <a:srgbClr val="FFFFFF"/>
                  </a:solidFill>
                  <a:latin typeface="Georgia"/>
                  <a:ea typeface="SimSun"/>
                  <a:cs typeface="Georgia"/>
                </a:rPr>
                <a:t>02</a:t>
              </a:r>
            </a:p>
          </p:txBody>
        </p:sp>
        <p:sp>
          <p:nvSpPr>
            <p:cNvPr id="27" name="Rectangle 27"/>
            <p:cNvSpPr/>
            <p:nvPr/>
          </p:nvSpPr>
          <p:spPr>
            <a:xfrm>
              <a:off x="3600450" y="2114550"/>
              <a:ext cx="2057400" cy="742950"/>
            </a:xfrm>
            <a:prstGeom prst="rect">
              <a:avLst/>
            </a:prstGeom>
            <a:solidFill>
              <a:srgbClr val="F7F5EF"/>
            </a:solidFill>
            <a:ln>
              <a:noFill/>
            </a:ln>
          </p:spPr>
        </p:sp>
        <p:sp>
          <p:nvSpPr>
            <p:cNvPr id="28" name="TextBox 28"/>
            <p:cNvSpPr txBox="1"/>
            <p:nvPr/>
          </p:nvSpPr>
          <p:spPr>
            <a:xfrm>
              <a:off x="3761422" y="2301716"/>
              <a:ext cx="1045733" cy="167640"/>
            </a:xfrm>
            <a:prstGeom prst="rect">
              <a:avLst/>
            </a:prstGeom>
            <a:noFill/>
            <a:ln>
              <a:noFill/>
            </a:ln>
          </p:spPr>
          <p:txBody>
            <a:bodyPr wrap="none" lIns="0" tIns="0" rIns="0" bIns="0" anchor="t" anchorCtr="0">
              <a:spAutoFit/>
            </a:bodyPr>
            <a:lstStyle/>
            <a:p>
              <a:pPr algn="l"/>
              <a:r>
                <a:rPr lang="en-US" sz="825" b="1" dirty="0">
                  <a:solidFill>
                    <a:srgbClr val="B51F3A"/>
                  </a:solidFill>
                  <a:latin typeface="Arial"/>
                  <a:ea typeface="Microsoft YaHei"/>
                  <a:cs typeface="Arial"/>
                </a:rPr>
                <a:t>REMOVE FRICTION</a:t>
              </a:r>
            </a:p>
          </p:txBody>
        </p:sp>
        <p:sp>
          <p:nvSpPr>
            <p:cNvPr id="29" name="TextBox 29"/>
            <p:cNvSpPr txBox="1"/>
            <p:nvPr/>
          </p:nvSpPr>
          <p:spPr>
            <a:xfrm>
              <a:off x="3755708" y="2519839"/>
              <a:ext cx="1606357" cy="259080"/>
            </a:xfrm>
            <a:prstGeom prst="rect">
              <a:avLst/>
            </a:prstGeom>
            <a:noFill/>
            <a:ln>
              <a:noFill/>
            </a:ln>
          </p:spPr>
          <p:txBody>
            <a:bodyPr wrap="none" lIns="0" tIns="0" rIns="0" bIns="0" anchor="t" anchorCtr="0">
              <a:spAutoFit/>
            </a:bodyPr>
            <a:lstStyle/>
            <a:p>
              <a:pPr algn="l"/>
              <a:r>
                <a:rPr lang="en-US" sz="1275" b="1" dirty="0">
                  <a:solidFill>
                    <a:srgbClr val="153A6B"/>
                  </a:solidFill>
                  <a:latin typeface="Georgia"/>
                  <a:ea typeface="SimSun"/>
                  <a:cs typeface="Georgia"/>
                </a:rPr>
                <a:t>Create a project</a:t>
              </a:r>
            </a:p>
          </p:txBody>
        </p:sp>
        <p:sp>
          <p:nvSpPr>
            <p:cNvPr id="30" name="TextBox 30"/>
            <p:cNvSpPr txBox="1"/>
            <p:nvPr/>
          </p:nvSpPr>
          <p:spPr>
            <a:xfrm>
              <a:off x="3758565" y="3915728"/>
              <a:ext cx="2004917" cy="213360"/>
            </a:xfrm>
            <a:prstGeom prst="rect">
              <a:avLst/>
            </a:prstGeom>
            <a:noFill/>
            <a:ln>
              <a:noFill/>
            </a:ln>
          </p:spPr>
          <p:txBody>
            <a:bodyPr wrap="none" lIns="0" tIns="0" rIns="0" bIns="0" anchor="t" anchorCtr="0">
              <a:spAutoFit/>
            </a:bodyPr>
            <a:lstStyle/>
            <a:p>
              <a:pPr algn="l"/>
              <a:r>
                <a:rPr lang="en-US" sz="1050" dirty="0">
                  <a:solidFill>
                    <a:srgbClr val="566171"/>
                  </a:solidFill>
                  <a:latin typeface="Arial"/>
                  <a:ea typeface="Microsoft YaHei"/>
                  <a:cs typeface="Arial"/>
                </a:rPr>
                <a:t>Reduce the core flow from</a:t>
              </a:r>
            </a:p>
          </p:txBody>
        </p:sp>
        <p:sp>
          <p:nvSpPr>
            <p:cNvPr id="31" name="TextBox 31"/>
            <p:cNvSpPr txBox="1"/>
            <p:nvPr/>
          </p:nvSpPr>
          <p:spPr>
            <a:xfrm>
              <a:off x="3758565" y="4125278"/>
              <a:ext cx="1598533" cy="213360"/>
            </a:xfrm>
            <a:prstGeom prst="rect">
              <a:avLst/>
            </a:prstGeom>
            <a:noFill/>
            <a:ln>
              <a:noFill/>
            </a:ln>
          </p:spPr>
          <p:txBody>
            <a:bodyPr wrap="none" lIns="0" tIns="0" rIns="0" bIns="0" anchor="t" anchorCtr="0">
              <a:spAutoFit/>
            </a:bodyPr>
            <a:lstStyle/>
            <a:p>
              <a:pPr algn="l"/>
              <a:r>
                <a:rPr lang="en-US" sz="1050" dirty="0">
                  <a:solidFill>
                    <a:srgbClr val="566171"/>
                  </a:solidFill>
                  <a:latin typeface="Arial"/>
                  <a:ea typeface="Microsoft YaHei"/>
                  <a:cs typeface="Arial"/>
                </a:rPr>
                <a:t>seven steps to four.</a:t>
              </a:r>
            </a:p>
          </p:txBody>
        </p:sp>
        <p:sp>
          <p:nvSpPr>
            <p:cNvPr id="32" name="Ellipse 32"/>
            <p:cNvSpPr/>
            <p:nvPr/>
          </p:nvSpPr>
          <p:spPr>
            <a:xfrm>
              <a:off x="7058025" y="2838450"/>
              <a:ext cx="857250" cy="857250"/>
            </a:xfrm>
            <a:prstGeom prst="ellipse">
              <a:avLst/>
            </a:prstGeom>
            <a:solidFill>
              <a:srgbClr val="153A6B"/>
            </a:solidFill>
            <a:ln>
              <a:noFill/>
            </a:ln>
          </p:spPr>
        </p:sp>
        <p:sp>
          <p:nvSpPr>
            <p:cNvPr id="33" name="TextBox 33"/>
            <p:cNvSpPr txBox="1"/>
            <p:nvPr/>
          </p:nvSpPr>
          <p:spPr>
            <a:xfrm>
              <a:off x="7282858" y="3135630"/>
              <a:ext cx="407584" cy="426720"/>
            </a:xfrm>
            <a:prstGeom prst="rect">
              <a:avLst/>
            </a:prstGeom>
            <a:noFill/>
            <a:ln>
              <a:noFill/>
            </a:ln>
          </p:spPr>
          <p:txBody>
            <a:bodyPr wrap="none" lIns="0" tIns="0" rIns="0" bIns="0" anchor="t" anchorCtr="0">
              <a:spAutoFit/>
            </a:bodyPr>
            <a:lstStyle/>
            <a:p>
              <a:pPr algn="ctr"/>
              <a:r>
                <a:rPr lang="en-US" sz="2100" b="1" dirty="0">
                  <a:solidFill>
                    <a:srgbClr val="FFFFFF"/>
                  </a:solidFill>
                  <a:latin typeface="Georgia"/>
                  <a:ea typeface="SimSun"/>
                  <a:cs typeface="Georgia"/>
                </a:rPr>
                <a:t>03</a:t>
              </a:r>
            </a:p>
          </p:txBody>
        </p:sp>
        <p:sp>
          <p:nvSpPr>
            <p:cNvPr id="34" name="Rectangle 34"/>
            <p:cNvSpPr/>
            <p:nvPr/>
          </p:nvSpPr>
          <p:spPr>
            <a:xfrm>
              <a:off x="6457950" y="2114550"/>
              <a:ext cx="2057400" cy="742950"/>
            </a:xfrm>
            <a:prstGeom prst="rect">
              <a:avLst/>
            </a:prstGeom>
            <a:solidFill>
              <a:srgbClr val="F7F5EF"/>
            </a:solidFill>
            <a:ln>
              <a:noFill/>
            </a:ln>
          </p:spPr>
        </p:sp>
        <p:sp>
          <p:nvSpPr>
            <p:cNvPr id="35" name="TextBox 35"/>
            <p:cNvSpPr txBox="1"/>
            <p:nvPr/>
          </p:nvSpPr>
          <p:spPr>
            <a:xfrm>
              <a:off x="6618922" y="2301716"/>
              <a:ext cx="1033081" cy="167640"/>
            </a:xfrm>
            <a:prstGeom prst="rect">
              <a:avLst/>
            </a:prstGeom>
            <a:noFill/>
            <a:ln>
              <a:noFill/>
            </a:ln>
          </p:spPr>
          <p:txBody>
            <a:bodyPr wrap="none" lIns="0" tIns="0" rIns="0" bIns="0" anchor="t" anchorCtr="0">
              <a:spAutoFit/>
            </a:bodyPr>
            <a:lstStyle/>
            <a:p>
              <a:pPr algn="l"/>
              <a:r>
                <a:rPr lang="en-US" sz="825" b="1" dirty="0">
                  <a:solidFill>
                    <a:srgbClr val="B51F3A"/>
                  </a:solidFill>
                  <a:latin typeface="Arial"/>
                  <a:ea typeface="Microsoft YaHei"/>
                  <a:cs typeface="Arial"/>
                </a:rPr>
                <a:t>GUIDE IN CONTEXT</a:t>
              </a:r>
            </a:p>
          </p:txBody>
        </p:sp>
        <p:sp>
          <p:nvSpPr>
            <p:cNvPr id="36" name="TextBox 36"/>
            <p:cNvSpPr txBox="1"/>
            <p:nvPr/>
          </p:nvSpPr>
          <p:spPr>
            <a:xfrm>
              <a:off x="6613208" y="2519839"/>
              <a:ext cx="1557476" cy="259080"/>
            </a:xfrm>
            <a:prstGeom prst="rect">
              <a:avLst/>
            </a:prstGeom>
            <a:noFill/>
            <a:ln>
              <a:noFill/>
            </a:ln>
          </p:spPr>
          <p:txBody>
            <a:bodyPr wrap="none" lIns="0" tIns="0" rIns="0" bIns="0" anchor="t" anchorCtr="0">
              <a:spAutoFit/>
            </a:bodyPr>
            <a:lstStyle/>
            <a:p>
              <a:pPr algn="l"/>
              <a:r>
                <a:rPr lang="en-US" sz="1275" b="1" dirty="0">
                  <a:solidFill>
                    <a:srgbClr val="153A6B"/>
                  </a:solidFill>
                  <a:latin typeface="Georgia"/>
                  <a:ea typeface="SimSun"/>
                  <a:cs typeface="Georgia"/>
                </a:rPr>
                <a:t>Guide in context</a:t>
              </a:r>
            </a:p>
          </p:txBody>
        </p:sp>
        <p:sp>
          <p:nvSpPr>
            <p:cNvPr id="37" name="TextBox 37"/>
            <p:cNvSpPr txBox="1"/>
            <p:nvPr/>
          </p:nvSpPr>
          <p:spPr>
            <a:xfrm>
              <a:off x="6616065" y="3915728"/>
              <a:ext cx="1874568" cy="213360"/>
            </a:xfrm>
            <a:prstGeom prst="rect">
              <a:avLst/>
            </a:prstGeom>
            <a:noFill/>
            <a:ln>
              <a:noFill/>
            </a:ln>
          </p:spPr>
          <p:txBody>
            <a:bodyPr wrap="none" lIns="0" tIns="0" rIns="0" bIns="0" anchor="t" anchorCtr="0">
              <a:spAutoFit/>
            </a:bodyPr>
            <a:lstStyle/>
            <a:p>
              <a:pPr algn="l"/>
              <a:r>
                <a:rPr lang="en-US" sz="1050" dirty="0">
                  <a:solidFill>
                    <a:srgbClr val="566171"/>
                  </a:solidFill>
                  <a:latin typeface="Arial"/>
                  <a:ea typeface="Microsoft YaHei"/>
                  <a:cs typeface="Arial"/>
                </a:rPr>
                <a:t>Show the next task when</a:t>
              </a:r>
            </a:p>
          </p:txBody>
        </p:sp>
        <p:sp>
          <p:nvSpPr>
            <p:cNvPr id="38" name="TextBox 38"/>
            <p:cNvSpPr txBox="1"/>
            <p:nvPr/>
          </p:nvSpPr>
          <p:spPr>
            <a:xfrm>
              <a:off x="6616065" y="4125278"/>
              <a:ext cx="1866900" cy="213360"/>
            </a:xfrm>
            <a:prstGeom prst="rect">
              <a:avLst/>
            </a:prstGeom>
            <a:noFill/>
            <a:ln>
              <a:noFill/>
            </a:ln>
          </p:spPr>
          <p:txBody>
            <a:bodyPr wrap="none" lIns="0" tIns="0" rIns="0" bIns="0" anchor="t" anchorCtr="0">
              <a:spAutoFit/>
            </a:bodyPr>
            <a:lstStyle/>
            <a:p>
              <a:pPr algn="l"/>
              <a:r>
                <a:rPr lang="en-US" sz="1050" dirty="0">
                  <a:solidFill>
                    <a:srgbClr val="566171"/>
                  </a:solidFill>
                  <a:latin typeface="Arial"/>
                  <a:ea typeface="Microsoft YaHei"/>
                  <a:cs typeface="Arial"/>
                </a:rPr>
                <a:t>the user is ready for it.</a:t>
              </a:r>
            </a:p>
          </p:txBody>
        </p:sp>
        <p:sp>
          <p:nvSpPr>
            <p:cNvPr id="39" name="Ellipse 39"/>
            <p:cNvSpPr/>
            <p:nvPr/>
          </p:nvSpPr>
          <p:spPr>
            <a:xfrm>
              <a:off x="9915525" y="2838450"/>
              <a:ext cx="857250" cy="857250"/>
            </a:xfrm>
            <a:prstGeom prst="ellipse">
              <a:avLst/>
            </a:prstGeom>
            <a:solidFill>
              <a:srgbClr val="D5A21A"/>
            </a:solidFill>
            <a:ln>
              <a:noFill/>
            </a:ln>
          </p:spPr>
        </p:sp>
        <p:sp>
          <p:nvSpPr>
            <p:cNvPr id="40" name="TextBox 40"/>
            <p:cNvSpPr txBox="1"/>
            <p:nvPr/>
          </p:nvSpPr>
          <p:spPr>
            <a:xfrm>
              <a:off x="10140358" y="3135630"/>
              <a:ext cx="407584" cy="426720"/>
            </a:xfrm>
            <a:prstGeom prst="rect">
              <a:avLst/>
            </a:prstGeom>
            <a:noFill/>
            <a:ln>
              <a:noFill/>
            </a:ln>
          </p:spPr>
          <p:txBody>
            <a:bodyPr wrap="none" lIns="0" tIns="0" rIns="0" bIns="0" anchor="t" anchorCtr="0">
              <a:spAutoFit/>
            </a:bodyPr>
            <a:lstStyle/>
            <a:p>
              <a:pPr algn="ctr"/>
              <a:r>
                <a:rPr lang="en-US" sz="2100" b="1" dirty="0">
                  <a:solidFill>
                    <a:srgbClr val="153A6B"/>
                  </a:solidFill>
                  <a:latin typeface="Georgia"/>
                  <a:ea typeface="SimSun"/>
                  <a:cs typeface="Georgia"/>
                </a:rPr>
                <a:t>04</a:t>
              </a:r>
            </a:p>
          </p:txBody>
        </p:sp>
        <p:sp>
          <p:nvSpPr>
            <p:cNvPr id="41" name="Rectangle 41"/>
            <p:cNvSpPr/>
            <p:nvPr/>
          </p:nvSpPr>
          <p:spPr>
            <a:xfrm>
              <a:off x="9315450" y="2114550"/>
              <a:ext cx="2057400" cy="742950"/>
            </a:xfrm>
            <a:prstGeom prst="rect">
              <a:avLst/>
            </a:prstGeom>
            <a:solidFill>
              <a:srgbClr val="153A6B"/>
            </a:solidFill>
            <a:ln>
              <a:noFill/>
            </a:ln>
          </p:spPr>
        </p:sp>
        <p:sp>
          <p:nvSpPr>
            <p:cNvPr id="42" name="TextBox 42"/>
            <p:cNvSpPr txBox="1"/>
            <p:nvPr/>
          </p:nvSpPr>
          <p:spPr>
            <a:xfrm>
              <a:off x="9476422" y="2301716"/>
              <a:ext cx="545996" cy="167640"/>
            </a:xfrm>
            <a:prstGeom prst="rect">
              <a:avLst/>
            </a:prstGeom>
            <a:noFill/>
            <a:ln>
              <a:noFill/>
            </a:ln>
          </p:spPr>
          <p:txBody>
            <a:bodyPr wrap="none" lIns="0" tIns="0" rIns="0" bIns="0" anchor="t" anchorCtr="0">
              <a:spAutoFit/>
            </a:bodyPr>
            <a:lstStyle/>
            <a:p>
              <a:pPr algn="l"/>
              <a:r>
                <a:rPr lang="en-US" sz="825" b="1" dirty="0">
                  <a:solidFill>
                    <a:srgbClr val="FFFFFF"/>
                  </a:solidFill>
                  <a:latin typeface="Arial"/>
                  <a:ea typeface="Microsoft YaHei"/>
                  <a:cs typeface="Arial"/>
                </a:rPr>
                <a:t>ACTIVATE</a:t>
              </a:r>
            </a:p>
          </p:txBody>
        </p:sp>
        <p:sp>
          <p:nvSpPr>
            <p:cNvPr id="43" name="TextBox 43"/>
            <p:cNvSpPr txBox="1"/>
            <p:nvPr/>
          </p:nvSpPr>
          <p:spPr>
            <a:xfrm>
              <a:off x="9470708" y="2519839"/>
              <a:ext cx="1743224" cy="259080"/>
            </a:xfrm>
            <a:prstGeom prst="rect">
              <a:avLst/>
            </a:prstGeom>
            <a:noFill/>
            <a:ln>
              <a:noFill/>
            </a:ln>
          </p:spPr>
          <p:txBody>
            <a:bodyPr wrap="none" lIns="0" tIns="0" rIns="0" bIns="0" anchor="t" anchorCtr="0">
              <a:spAutoFit/>
            </a:bodyPr>
            <a:lstStyle/>
            <a:p>
              <a:pPr algn="l"/>
              <a:r>
                <a:rPr lang="en-US" sz="1275" b="1" dirty="0">
                  <a:solidFill>
                    <a:srgbClr val="FFFFFF"/>
                  </a:solidFill>
                  <a:latin typeface="Georgia"/>
                  <a:ea typeface="SimSun"/>
                  <a:cs typeface="Georgia"/>
                </a:rPr>
                <a:t>Invite a teammate</a:t>
              </a:r>
            </a:p>
          </p:txBody>
        </p:sp>
        <p:sp>
          <p:nvSpPr>
            <p:cNvPr id="44" name="TextBox 44"/>
            <p:cNvSpPr txBox="1"/>
            <p:nvPr/>
          </p:nvSpPr>
          <p:spPr>
            <a:xfrm>
              <a:off x="9473565" y="3915728"/>
              <a:ext cx="2250281" cy="213360"/>
            </a:xfrm>
            <a:prstGeom prst="rect">
              <a:avLst/>
            </a:prstGeom>
            <a:noFill/>
            <a:ln>
              <a:noFill/>
            </a:ln>
          </p:spPr>
          <p:txBody>
            <a:bodyPr wrap="none" lIns="0" tIns="0" rIns="0" bIns="0" anchor="t" anchorCtr="0">
              <a:spAutoFit/>
            </a:bodyPr>
            <a:lstStyle/>
            <a:p>
              <a:pPr algn="l"/>
              <a:r>
                <a:rPr lang="en-US" sz="1050" dirty="0">
                  <a:solidFill>
                    <a:srgbClr val="566171"/>
                  </a:solidFill>
                  <a:latin typeface="Arial"/>
                  <a:ea typeface="Microsoft YaHei"/>
                  <a:cs typeface="Arial"/>
                </a:rPr>
                <a:t>Move beyond workspace setup</a:t>
              </a:r>
            </a:p>
          </p:txBody>
        </p:sp>
        <p:sp>
          <p:nvSpPr>
            <p:cNvPr id="45" name="TextBox 45"/>
            <p:cNvSpPr txBox="1"/>
            <p:nvPr/>
          </p:nvSpPr>
          <p:spPr>
            <a:xfrm>
              <a:off x="9473565" y="4125278"/>
              <a:ext cx="1475851" cy="213360"/>
            </a:xfrm>
            <a:prstGeom prst="rect">
              <a:avLst/>
            </a:prstGeom>
            <a:noFill/>
            <a:ln>
              <a:noFill/>
            </a:ln>
          </p:spPr>
          <p:txBody>
            <a:bodyPr wrap="none" lIns="0" tIns="0" rIns="0" bIns="0" anchor="t" anchorCtr="0">
              <a:spAutoFit/>
            </a:bodyPr>
            <a:lstStyle/>
            <a:p>
              <a:pPr algn="l"/>
              <a:r>
                <a:rPr lang="en-US" sz="1050" dirty="0">
                  <a:solidFill>
                    <a:srgbClr val="566171"/>
                  </a:solidFill>
                  <a:latin typeface="Arial"/>
                  <a:ea typeface="Microsoft YaHei"/>
                  <a:cs typeface="Arial"/>
                </a:rPr>
                <a:t>to a shared action.</a:t>
              </a:r>
            </a:p>
          </p:txBody>
        </p:sp>
      </p:grpSp>
      <p:grpSp>
        <p:nvGrpSpPr>
          <p:cNvPr id="58" name="Group 58"/>
          <p:cNvGrpSpPr/>
          <p:nvPr/>
        </p:nvGrpSpPr>
        <p:grpSpPr>
          <a:xfrm>
            <a:off x="438150" y="5200650"/>
            <a:ext cx="11315700" cy="866775"/>
            <a:chOff x="438150" y="5200650"/>
            <a:chExt cx="11315700" cy="866775"/>
          </a:xfrm>
        </p:grpSpPr>
        <p:sp>
          <p:nvSpPr>
            <p:cNvPr id="47" name="Rectangle 47"/>
            <p:cNvSpPr/>
            <p:nvPr/>
          </p:nvSpPr>
          <p:spPr>
            <a:xfrm>
              <a:off x="438150" y="5200650"/>
              <a:ext cx="11315700" cy="866775"/>
            </a:xfrm>
            <a:prstGeom prst="rect">
              <a:avLst/>
            </a:prstGeom>
            <a:solidFill>
              <a:srgbClr val="153A6B"/>
            </a:solidFill>
            <a:ln>
              <a:noFill/>
            </a:ln>
          </p:spPr>
        </p:sp>
        <p:sp>
          <p:nvSpPr>
            <p:cNvPr id="48" name="TextBox 48"/>
            <p:cNvSpPr txBox="1"/>
            <p:nvPr/>
          </p:nvSpPr>
          <p:spPr>
            <a:xfrm>
              <a:off x="656272" y="5416391"/>
              <a:ext cx="1292439" cy="167640"/>
            </a:xfrm>
            <a:prstGeom prst="rect">
              <a:avLst/>
            </a:prstGeom>
            <a:noFill/>
            <a:ln>
              <a:noFill/>
            </a:ln>
          </p:spPr>
          <p:txBody>
            <a:bodyPr wrap="none" lIns="0" tIns="0" rIns="0" bIns="0" anchor="t" anchorCtr="0">
              <a:spAutoFit/>
            </a:bodyPr>
            <a:lstStyle/>
            <a:p>
              <a:pPr algn="l"/>
              <a:r>
                <a:rPr lang="en-US" sz="825" b="1" dirty="0">
                  <a:solidFill>
                    <a:srgbClr val="FFFFFF"/>
                  </a:solidFill>
                  <a:latin typeface="Arial"/>
                  <a:ea typeface="Microsoft YaHei"/>
                  <a:cs typeface="Arial"/>
                </a:rPr>
                <a:t>PROOF OF MOVEMENT</a:t>
              </a:r>
            </a:p>
          </p:txBody>
        </p:sp>
        <p:sp>
          <p:nvSpPr>
            <p:cNvPr id="49" name="TextBox 49"/>
            <p:cNvSpPr txBox="1"/>
            <p:nvPr/>
          </p:nvSpPr>
          <p:spPr>
            <a:xfrm>
              <a:off x="643890" y="5663565"/>
              <a:ext cx="1039444" cy="365760"/>
            </a:xfrm>
            <a:prstGeom prst="rect">
              <a:avLst/>
            </a:prstGeom>
            <a:noFill/>
            <a:ln>
              <a:noFill/>
            </a:ln>
          </p:spPr>
          <p:txBody>
            <a:bodyPr wrap="none" lIns="0" tIns="0" rIns="0" bIns="0" anchor="t" anchorCtr="0">
              <a:spAutoFit/>
            </a:bodyPr>
            <a:lstStyle/>
            <a:p>
              <a:pPr algn="l"/>
              <a:r>
                <a:rPr lang="en-US" sz="1800" b="1" dirty="0">
                  <a:solidFill>
                    <a:srgbClr val="FFFFFF"/>
                  </a:solidFill>
                  <a:latin typeface="Georgia"/>
                  <a:ea typeface="SimSun"/>
                  <a:cs typeface="Georgia"/>
                </a:rPr>
                <a:t>4 steps</a:t>
              </a:r>
            </a:p>
          </p:txBody>
        </p:sp>
        <p:sp>
          <p:nvSpPr>
            <p:cNvPr id="50" name="TextBox 50"/>
            <p:cNvSpPr txBox="1"/>
            <p:nvPr/>
          </p:nvSpPr>
          <p:spPr>
            <a:xfrm>
              <a:off x="1653540" y="5744528"/>
              <a:ext cx="923782" cy="213360"/>
            </a:xfrm>
            <a:prstGeom prst="rect">
              <a:avLst/>
            </a:prstGeom>
            <a:noFill/>
            <a:ln>
              <a:noFill/>
            </a:ln>
          </p:spPr>
          <p:txBody>
            <a:bodyPr wrap="none" lIns="0" tIns="0" rIns="0" bIns="0" anchor="t" anchorCtr="0">
              <a:spAutoFit/>
            </a:bodyPr>
            <a:lstStyle/>
            <a:p>
              <a:pPr algn="l"/>
              <a:r>
                <a:rPr lang="en-US" sz="1050" dirty="0">
                  <a:solidFill>
                    <a:srgbClr val="FFFFFF"/>
                  </a:solidFill>
                  <a:latin typeface="Arial"/>
                  <a:ea typeface="Microsoft YaHei"/>
                  <a:cs typeface="Arial"/>
                </a:rPr>
                <a:t>instead of 7</a:t>
              </a:r>
            </a:p>
          </p:txBody>
        </p:sp>
        <p:sp>
          <p:nvSpPr>
            <p:cNvPr id="51" name="Line 51"/>
            <p:cNvSpPr/>
            <p:nvPr/>
          </p:nvSpPr>
          <p:spPr>
            <a:xfrm>
              <a:off x="2952750" y="5391150"/>
              <a:ext cx="9525" cy="523875"/>
            </a:xfrm>
            <a:custGeom>
              <a:avLst/>
              <a:gdLst/>
              <a:ahLst/>
              <a:cxnLst/>
              <a:rect l="l" t="t" r="r" b="b"/>
              <a:pathLst>
                <a:path w="9525" h="523875">
                  <a:moveTo>
                    <a:pt x="0" y="0"/>
                  </a:moveTo>
                  <a:lnTo>
                    <a:pt x="0" y="523875"/>
                  </a:lnTo>
                </a:path>
              </a:pathLst>
            </a:custGeom>
            <a:noFill/>
            <a:ln w="9525">
              <a:solidFill>
                <a:srgbClr val="FFFFFF">
                  <a:alpha val="35000"/>
                </a:srgbClr>
              </a:solidFill>
            </a:ln>
          </p:spPr>
        </p:sp>
        <p:sp>
          <p:nvSpPr>
            <p:cNvPr id="52" name="TextBox 52"/>
            <p:cNvSpPr txBox="1"/>
            <p:nvPr/>
          </p:nvSpPr>
          <p:spPr>
            <a:xfrm>
              <a:off x="3234690" y="5663565"/>
              <a:ext cx="970436" cy="365760"/>
            </a:xfrm>
            <a:prstGeom prst="rect">
              <a:avLst/>
            </a:prstGeom>
            <a:noFill/>
            <a:ln>
              <a:noFill/>
            </a:ln>
          </p:spPr>
          <p:txBody>
            <a:bodyPr wrap="none" lIns="0" tIns="0" rIns="0" bIns="0" anchor="t" anchorCtr="0">
              <a:spAutoFit/>
            </a:bodyPr>
            <a:lstStyle/>
            <a:p>
              <a:pPr algn="l"/>
              <a:r>
                <a:rPr lang="en-US" sz="1800" b="1" dirty="0">
                  <a:solidFill>
                    <a:srgbClr val="D5A21A"/>
                  </a:solidFill>
                  <a:latin typeface="Georgia"/>
                  <a:ea typeface="SimSun"/>
                  <a:cs typeface="Georgia"/>
                </a:rPr>
                <a:t>+17 pts</a:t>
              </a:r>
            </a:p>
          </p:txBody>
        </p:sp>
        <p:sp>
          <p:nvSpPr>
            <p:cNvPr id="53" name="TextBox 53"/>
            <p:cNvSpPr txBox="1"/>
            <p:nvPr/>
          </p:nvSpPr>
          <p:spPr>
            <a:xfrm>
              <a:off x="4463415" y="5744528"/>
              <a:ext cx="1422178" cy="213360"/>
            </a:xfrm>
            <a:prstGeom prst="rect">
              <a:avLst/>
            </a:prstGeom>
            <a:noFill/>
            <a:ln>
              <a:noFill/>
            </a:ln>
          </p:spPr>
          <p:txBody>
            <a:bodyPr wrap="none" lIns="0" tIns="0" rIns="0" bIns="0" anchor="t" anchorCtr="0">
              <a:spAutoFit/>
            </a:bodyPr>
            <a:lstStyle/>
            <a:p>
              <a:pPr algn="l"/>
              <a:r>
                <a:rPr lang="en-US" sz="1050" dirty="0">
                  <a:solidFill>
                    <a:srgbClr val="FFFFFF"/>
                  </a:solidFill>
                  <a:latin typeface="Arial"/>
                  <a:ea typeface="Microsoft YaHei"/>
                  <a:cs typeface="Arial"/>
                </a:rPr>
                <a:t>project completion</a:t>
              </a:r>
            </a:p>
          </p:txBody>
        </p:sp>
        <p:sp>
          <p:nvSpPr>
            <p:cNvPr id="54" name="Line 54"/>
            <p:cNvSpPr/>
            <p:nvPr/>
          </p:nvSpPr>
          <p:spPr>
            <a:xfrm>
              <a:off x="6096000" y="5391150"/>
              <a:ext cx="9525" cy="523875"/>
            </a:xfrm>
            <a:custGeom>
              <a:avLst/>
              <a:gdLst/>
              <a:ahLst/>
              <a:cxnLst/>
              <a:rect l="l" t="t" r="r" b="b"/>
              <a:pathLst>
                <a:path w="9525" h="523875">
                  <a:moveTo>
                    <a:pt x="0" y="0"/>
                  </a:moveTo>
                  <a:lnTo>
                    <a:pt x="0" y="523875"/>
                  </a:lnTo>
                </a:path>
              </a:pathLst>
            </a:custGeom>
            <a:noFill/>
            <a:ln w="9525">
              <a:solidFill>
                <a:srgbClr val="FFFFFF">
                  <a:alpha val="35000"/>
                </a:srgbClr>
              </a:solidFill>
            </a:ln>
          </p:spPr>
        </p:sp>
        <p:sp>
          <p:nvSpPr>
            <p:cNvPr id="55" name="TextBox 55"/>
            <p:cNvSpPr txBox="1"/>
            <p:nvPr/>
          </p:nvSpPr>
          <p:spPr>
            <a:xfrm>
              <a:off x="6377940" y="5663565"/>
              <a:ext cx="901427" cy="365760"/>
            </a:xfrm>
            <a:prstGeom prst="rect">
              <a:avLst/>
            </a:prstGeom>
            <a:noFill/>
            <a:ln>
              <a:noFill/>
            </a:ln>
          </p:spPr>
          <p:txBody>
            <a:bodyPr wrap="none" lIns="0" tIns="0" rIns="0" bIns="0" anchor="t" anchorCtr="0">
              <a:spAutoFit/>
            </a:bodyPr>
            <a:lstStyle/>
            <a:p>
              <a:pPr algn="l"/>
              <a:r>
                <a:rPr lang="en-US" sz="1800" b="1" dirty="0">
                  <a:solidFill>
                    <a:srgbClr val="D5A21A"/>
                  </a:solidFill>
                  <a:latin typeface="Georgia"/>
                  <a:ea typeface="SimSun"/>
                  <a:cs typeface="Georgia"/>
                </a:rPr>
                <a:t>+11 pts</a:t>
              </a:r>
            </a:p>
          </p:txBody>
        </p:sp>
        <p:sp>
          <p:nvSpPr>
            <p:cNvPr id="56" name="TextBox 56"/>
            <p:cNvSpPr txBox="1"/>
            <p:nvPr/>
          </p:nvSpPr>
          <p:spPr>
            <a:xfrm>
              <a:off x="7606665" y="5744528"/>
              <a:ext cx="1537192" cy="213360"/>
            </a:xfrm>
            <a:prstGeom prst="rect">
              <a:avLst/>
            </a:prstGeom>
            <a:noFill/>
            <a:ln>
              <a:noFill/>
            </a:ln>
          </p:spPr>
          <p:txBody>
            <a:bodyPr wrap="none" lIns="0" tIns="0" rIns="0" bIns="0" anchor="t" anchorCtr="0">
              <a:spAutoFit/>
            </a:bodyPr>
            <a:lstStyle/>
            <a:p>
              <a:pPr algn="l"/>
              <a:r>
                <a:rPr lang="en-US" sz="1050" dirty="0">
                  <a:solidFill>
                    <a:srgbClr val="FFFFFF"/>
                  </a:solidFill>
                  <a:latin typeface="Arial"/>
                  <a:ea typeface="Microsoft YaHei"/>
                  <a:cs typeface="Arial"/>
                </a:rPr>
                <a:t>teammate invitation</a:t>
              </a:r>
            </a:p>
          </p:txBody>
        </p:sp>
        <p:sp>
          <p:nvSpPr>
            <p:cNvPr id="57" name="TextBox 57"/>
            <p:cNvSpPr txBox="1"/>
            <p:nvPr/>
          </p:nvSpPr>
          <p:spPr>
            <a:xfrm>
              <a:off x="10445641" y="5768816"/>
              <a:ext cx="1071036" cy="167640"/>
            </a:xfrm>
            <a:prstGeom prst="rect">
              <a:avLst/>
            </a:prstGeom>
            <a:noFill/>
            <a:ln>
              <a:noFill/>
            </a:ln>
          </p:spPr>
          <p:txBody>
            <a:bodyPr wrap="none" lIns="0" tIns="0" rIns="0" bIns="0" anchor="t" anchorCtr="0">
              <a:spAutoFit/>
            </a:bodyPr>
            <a:lstStyle/>
            <a:p>
              <a:pPr algn="r"/>
              <a:r>
                <a:rPr lang="en-US" sz="825" b="1" dirty="0">
                  <a:solidFill>
                    <a:srgbClr val="FFFFFF"/>
                  </a:solidFill>
                  <a:latin typeface="Arial"/>
                  <a:ea typeface="Microsoft YaHei"/>
                  <a:cs typeface="Arial"/>
                </a:rPr>
                <a:t>VALIDATED RESULT</a:t>
              </a:r>
            </a:p>
          </p:txBody>
        </p:sp>
      </p:grpSp>
      <p:grpSp>
        <p:nvGrpSpPr>
          <p:cNvPr id="62" name="Group 62"/>
          <p:cNvGrpSpPr/>
          <p:nvPr/>
        </p:nvGrpSpPr>
        <p:grpSpPr>
          <a:xfrm>
            <a:off x="428625" y="6438900"/>
            <a:ext cx="11334750" cy="214312"/>
            <a:chOff x="428625" y="6438900"/>
            <a:chExt cx="11334750" cy="214312"/>
          </a:xfrm>
        </p:grpSpPr>
        <p:sp>
          <p:nvSpPr>
            <p:cNvPr id="59" name="Rectangle 59"/>
            <p:cNvSpPr/>
            <p:nvPr/>
          </p:nvSpPr>
          <p:spPr>
            <a:xfrm>
              <a:off x="438150" y="6438900"/>
              <a:ext cx="11315700" cy="209550"/>
            </a:xfrm>
            <a:prstGeom prst="rect">
              <a:avLst/>
            </a:prstGeom>
            <a:noFill/>
            <a:ln>
              <a:noFill/>
            </a:ln>
          </p:spPr>
        </p:sp>
        <p:sp>
          <p:nvSpPr>
            <p:cNvPr id="60" name="TextBox 60"/>
            <p:cNvSpPr txBox="1"/>
            <p:nvPr/>
          </p:nvSpPr>
          <p:spPr>
            <a:xfrm>
              <a:off x="428625" y="6500812"/>
              <a:ext cx="3239452" cy="152400"/>
            </a:xfrm>
            <a:prstGeom prst="rect">
              <a:avLst/>
            </a:prstGeom>
            <a:noFill/>
            <a:ln>
              <a:noFill/>
            </a:ln>
          </p:spPr>
          <p:txBody>
            <a:bodyPr wrap="none" lIns="0" tIns="0" rIns="0" bIns="0" anchor="t" anchorCtr="0">
              <a:spAutoFit/>
            </a:bodyPr>
            <a:lstStyle/>
            <a:p>
              <a:pPr algn="l"/>
              <a:r>
                <a:rPr lang="en-US" sz="750" dirty="0">
                  <a:solidFill>
                    <a:srgbClr val="566171"/>
                  </a:solidFill>
                  <a:latin typeface="Arial"/>
                  <a:ea typeface="Microsoft YaHei"/>
                  <a:cs typeface="Arial"/>
                </a:rPr>
                <a:t>Design changes released to 30% of new accounts on August 18</a:t>
              </a:r>
            </a:p>
          </p:txBody>
        </p:sp>
        <p:sp>
          <p:nvSpPr>
            <p:cNvPr id="61" name="TextBox 61"/>
            <p:cNvSpPr txBox="1"/>
            <p:nvPr/>
          </p:nvSpPr>
          <p:spPr>
            <a:xfrm>
              <a:off x="10325814" y="6500812"/>
              <a:ext cx="1437561" cy="152400"/>
            </a:xfrm>
            <a:prstGeom prst="rect">
              <a:avLst/>
            </a:prstGeom>
            <a:noFill/>
            <a:ln>
              <a:noFill/>
            </a:ln>
          </p:spPr>
          <p:txBody>
            <a:bodyPr wrap="none" lIns="0" tIns="0" rIns="0" bIns="0" anchor="t" anchorCtr="0">
              <a:spAutoFit/>
            </a:bodyPr>
            <a:lstStyle/>
            <a:p>
              <a:pPr algn="r"/>
              <a:r>
                <a:rPr lang="en-US" sz="750" dirty="0">
                  <a:solidFill>
                    <a:srgbClr val="566171"/>
                  </a:solidFill>
                  <a:latin typeface="Arial"/>
                  <a:ea typeface="Microsoft YaHei"/>
                  <a:cs typeface="Arial"/>
                </a:rPr>
                <a:t>AVENLO · EXECUTIVE UPDATE</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400"/>
                                        <p:tgtEl>
                                          <p:spTgt spid="15"/>
                                        </p:tgtEl>
                                      </p:cBhvr>
                                    </p:animEffect>
                                  </p:childTnLst>
                                </p:cTn>
                              </p:par>
                            </p:childTnLst>
                          </p:cTn>
                        </p:par>
                        <p:par>
                          <p:cTn id="8" fill="hold">
                            <p:stCondLst>
                              <p:cond delay="900"/>
                            </p:stCondLst>
                            <p:childTnLst>
                              <p:par>
                                <p:cTn id="9" presetID="16" presetClass="entr" presetSubtype="21"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barn(inVertical)">
                                      <p:cBhvr>
                                        <p:cTn id="11" dur="400"/>
                                        <p:tgtEl>
                                          <p:spTgt spid="46"/>
                                        </p:tgtEl>
                                      </p:cBhvr>
                                    </p:animEffect>
                                  </p:childTnLst>
                                </p:cTn>
                              </p:par>
                            </p:childTnLst>
                          </p:cTn>
                        </p:par>
                        <p:par>
                          <p:cTn id="12" fill="hold">
                            <p:stCondLst>
                              <p:cond delay="1800"/>
                            </p:stCondLst>
                            <p:childTnLst>
                              <p:par>
                                <p:cTn id="13" presetID="18" presetClass="entr" presetSubtype="12" fill="hold" nodeType="afterEffect">
                                  <p:stCondLst>
                                    <p:cond delay="0"/>
                                  </p:stCondLst>
                                  <p:childTnLst>
                                    <p:set>
                                      <p:cBhvr>
                                        <p:cTn id="14" dur="1" fill="hold">
                                          <p:stCondLst>
                                            <p:cond delay="0"/>
                                          </p:stCondLst>
                                        </p:cTn>
                                        <p:tgtEl>
                                          <p:spTgt spid="58"/>
                                        </p:tgtEl>
                                        <p:attrNameLst>
                                          <p:attrName>style.visibility</p:attrName>
                                        </p:attrNameLst>
                                      </p:cBhvr>
                                      <p:to>
                                        <p:strVal val="visible"/>
                                      </p:to>
                                    </p:set>
                                    <p:animEffect transition="in" filter="strips(downRight)">
                                      <p:cBhvr>
                                        <p:cTn id="15" dur="4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46" grpId="0"/>
      <p:bldP spid="5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F7F5EF"/>
            </a:solidFill>
            <a:ln>
              <a:noFill/>
            </a:ln>
          </p:spPr>
        </p:sp>
        <p:pic>
          <p:nvPicPr>
            <p:cNvPr id="3" name="Image 3"/>
            <p:cNvPicPr>
              <a:picLocks noChangeAspect="1"/>
            </p:cNvPicPr>
            <p:nvPr/>
          </p:nvPicPr>
          <p:blipFill>
            <a:blip r:embed="rId2"/>
            <a:stretch>
              <a:fillRect/>
            </a:stretch>
          </p:blipFill>
          <p:spPr>
            <a:xfrm>
              <a:off x="0" y="0"/>
              <a:ext cx="12192000" cy="6858000"/>
            </a:xfrm>
            <a:prstGeom prst="rect">
              <a:avLst/>
            </a:prstGeom>
          </p:spPr>
        </p:pic>
        <p:sp>
          <p:nvSpPr>
            <p:cNvPr id="4" name="Rectangle 4"/>
            <p:cNvSpPr/>
            <p:nvPr/>
          </p:nvSpPr>
          <p:spPr>
            <a:xfrm>
              <a:off x="0" y="0"/>
              <a:ext cx="12192000" cy="6858000"/>
            </a:xfrm>
            <a:prstGeom prst="rect">
              <a:avLst/>
            </a:prstGeom>
            <a:solidFill>
              <a:srgbClr val="F7F5EF">
                <a:alpha val="94000"/>
              </a:srgbClr>
            </a:solidFill>
            <a:ln>
              <a:noFill/>
            </a:ln>
          </p:spPr>
        </p:sp>
      </p:grpSp>
      <p:grpSp>
        <p:nvGrpSpPr>
          <p:cNvPr id="10" name="Group 10"/>
          <p:cNvGrpSpPr/>
          <p:nvPr/>
        </p:nvGrpSpPr>
        <p:grpSpPr>
          <a:xfrm>
            <a:off x="0" y="0"/>
            <a:ext cx="12192000" cy="361950"/>
            <a:chOff x="0" y="0"/>
            <a:chExt cx="12192000" cy="361950"/>
          </a:xfrm>
        </p:grpSpPr>
        <p:sp>
          <p:nvSpPr>
            <p:cNvPr id="6" name="Rectangle 6"/>
            <p:cNvSpPr/>
            <p:nvPr/>
          </p:nvSpPr>
          <p:spPr>
            <a:xfrm>
              <a:off x="0" y="0"/>
              <a:ext cx="12192000" cy="323850"/>
            </a:xfrm>
            <a:prstGeom prst="rect">
              <a:avLst/>
            </a:prstGeom>
            <a:solidFill>
              <a:srgbClr val="153A6B"/>
            </a:solidFill>
            <a:ln>
              <a:noFill/>
            </a:ln>
          </p:spPr>
        </p:sp>
        <p:sp>
          <p:nvSpPr>
            <p:cNvPr id="7" name="TextBox 7"/>
            <p:cNvSpPr txBox="1"/>
            <p:nvPr/>
          </p:nvSpPr>
          <p:spPr>
            <a:xfrm>
              <a:off x="428625" y="138112"/>
              <a:ext cx="2233077" cy="152400"/>
            </a:xfrm>
            <a:prstGeom prst="rect">
              <a:avLst/>
            </a:prstGeom>
            <a:noFill/>
            <a:ln>
              <a:noFill/>
            </a:ln>
          </p:spPr>
          <p:txBody>
            <a:bodyPr wrap="none" lIns="0" tIns="0" rIns="0" bIns="0" anchor="t" anchorCtr="0">
              <a:spAutoFit/>
            </a:bodyPr>
            <a:lstStyle/>
            <a:p>
              <a:pPr algn="l"/>
              <a:r>
                <a:rPr lang="en-US" sz="750" b="1" dirty="0">
                  <a:solidFill>
                    <a:srgbClr val="FFFFFF"/>
                  </a:solidFill>
                  <a:latin typeface="Arial"/>
                  <a:ea typeface="Microsoft YaHei"/>
                  <a:cs typeface="Arial"/>
                </a:rPr>
                <a:t>AVENLO ONBOARDING REDESIGN · AUG 11–22</a:t>
              </a:r>
            </a:p>
          </p:txBody>
        </p:sp>
        <p:sp>
          <p:nvSpPr>
            <p:cNvPr id="8" name="TextBox 8"/>
            <p:cNvSpPr txBox="1"/>
            <p:nvPr/>
          </p:nvSpPr>
          <p:spPr>
            <a:xfrm>
              <a:off x="10325814" y="138112"/>
              <a:ext cx="1437561" cy="152400"/>
            </a:xfrm>
            <a:prstGeom prst="rect">
              <a:avLst/>
            </a:prstGeom>
            <a:noFill/>
            <a:ln>
              <a:noFill/>
            </a:ln>
          </p:spPr>
          <p:txBody>
            <a:bodyPr wrap="none" lIns="0" tIns="0" rIns="0" bIns="0" anchor="t" anchorCtr="0">
              <a:spAutoFit/>
            </a:bodyPr>
            <a:lstStyle/>
            <a:p>
              <a:pPr algn="r"/>
              <a:r>
                <a:rPr lang="en-US" sz="750" dirty="0">
                  <a:solidFill>
                    <a:srgbClr val="FFFFFF"/>
                  </a:solidFill>
                  <a:latin typeface="Arial"/>
                  <a:ea typeface="Microsoft YaHei"/>
                  <a:cs typeface="Arial"/>
                </a:rPr>
                <a:t>05 / 09 · SEGMENT FRICTION</a:t>
              </a:r>
            </a:p>
          </p:txBody>
        </p:sp>
        <p:sp>
          <p:nvSpPr>
            <p:cNvPr id="9" name="Rectangle 9"/>
            <p:cNvSpPr/>
            <p:nvPr/>
          </p:nvSpPr>
          <p:spPr>
            <a:xfrm>
              <a:off x="0" y="323850"/>
              <a:ext cx="12192000" cy="38100"/>
            </a:xfrm>
            <a:prstGeom prst="rect">
              <a:avLst/>
            </a:prstGeom>
            <a:solidFill>
              <a:srgbClr val="D5A21A"/>
            </a:solidFill>
            <a:ln>
              <a:noFill/>
            </a:ln>
          </p:spPr>
        </p:sp>
      </p:grpSp>
      <p:grpSp>
        <p:nvGrpSpPr>
          <p:cNvPr id="15" name="Group 15"/>
          <p:cNvGrpSpPr/>
          <p:nvPr/>
        </p:nvGrpSpPr>
        <p:grpSpPr>
          <a:xfrm>
            <a:off x="285750" y="523875"/>
            <a:ext cx="11468100" cy="1085850"/>
            <a:chOff x="285750" y="523875"/>
            <a:chExt cx="11468100" cy="1085850"/>
          </a:xfrm>
        </p:grpSpPr>
        <p:sp>
          <p:nvSpPr>
            <p:cNvPr id="11" name="Rectangle 11"/>
            <p:cNvSpPr/>
            <p:nvPr/>
          </p:nvSpPr>
          <p:spPr>
            <a:xfrm>
              <a:off x="285750" y="523875"/>
              <a:ext cx="11468100" cy="1085850"/>
            </a:xfrm>
            <a:prstGeom prst="rect">
              <a:avLst/>
            </a:prstGeom>
            <a:noFill/>
            <a:ln>
              <a:noFill/>
            </a:ln>
          </p:spPr>
        </p:sp>
        <p:sp>
          <p:nvSpPr>
            <p:cNvPr id="12" name="TextBox 12"/>
            <p:cNvSpPr txBox="1"/>
            <p:nvPr/>
          </p:nvSpPr>
          <p:spPr>
            <a:xfrm>
              <a:off x="427672" y="596741"/>
              <a:ext cx="2665135" cy="167640"/>
            </a:xfrm>
            <a:prstGeom prst="rect">
              <a:avLst/>
            </a:prstGeom>
            <a:noFill/>
            <a:ln>
              <a:noFill/>
            </a:ln>
          </p:spPr>
          <p:txBody>
            <a:bodyPr wrap="none" lIns="0" tIns="0" rIns="0" bIns="0" anchor="t" anchorCtr="0">
              <a:spAutoFit/>
            </a:bodyPr>
            <a:lstStyle/>
            <a:p>
              <a:pPr algn="l"/>
              <a:r>
                <a:rPr lang="en-US" sz="825" b="1" dirty="0">
                  <a:solidFill>
                    <a:srgbClr val="B51F3A"/>
                  </a:solidFill>
                  <a:latin typeface="Arial"/>
                  <a:ea typeface="Microsoft YaHei"/>
                  <a:cs typeface="Arial"/>
                </a:rPr>
                <a:t>04 · EXPERIENCE GAPS · DEVICE &amp; USER INTENT</a:t>
              </a:r>
            </a:p>
          </p:txBody>
        </p:sp>
        <p:sp>
          <p:nvSpPr>
            <p:cNvPr id="13" name="TextBox 13"/>
            <p:cNvSpPr txBox="1"/>
            <p:nvPr/>
          </p:nvSpPr>
          <p:spPr>
            <a:xfrm>
              <a:off x="409575" y="881062"/>
              <a:ext cx="10184166" cy="457200"/>
            </a:xfrm>
            <a:prstGeom prst="rect">
              <a:avLst/>
            </a:prstGeom>
            <a:noFill/>
            <a:ln>
              <a:noFill/>
            </a:ln>
          </p:spPr>
          <p:txBody>
            <a:bodyPr wrap="none" lIns="0" tIns="0" rIns="0" bIns="0" anchor="t" anchorCtr="0">
              <a:spAutoFit/>
            </a:bodyPr>
            <a:lstStyle/>
            <a:p>
              <a:pPr algn="l"/>
              <a:r>
                <a:rPr lang="en-US" sz="2250" b="1" dirty="0">
                  <a:solidFill>
                    <a:srgbClr val="153A6B"/>
                  </a:solidFill>
                  <a:latin typeface="Georgia"/>
                  <a:ea typeface="SimSun"/>
                  <a:cs typeface="Georgia"/>
                </a:rPr>
                <a:t>Friction now concentrates in mobile and solo-user journeys.</a:t>
              </a:r>
            </a:p>
          </p:txBody>
        </p:sp>
        <p:sp>
          <p:nvSpPr>
            <p:cNvPr id="14" name="TextBox 14"/>
            <p:cNvSpPr txBox="1"/>
            <p:nvPr/>
          </p:nvSpPr>
          <p:spPr>
            <a:xfrm>
              <a:off x="423862" y="1316831"/>
              <a:ext cx="9665137" cy="228600"/>
            </a:xfrm>
            <a:prstGeom prst="rect">
              <a:avLst/>
            </a:prstGeom>
            <a:noFill/>
            <a:ln>
              <a:noFill/>
            </a:ln>
          </p:spPr>
          <p:txBody>
            <a:bodyPr wrap="none" lIns="0" tIns="0" rIns="0" bIns="0" anchor="t" anchorCtr="0">
              <a:spAutoFit/>
            </a:bodyPr>
            <a:lstStyle/>
            <a:p>
              <a:pPr algn="l"/>
              <a:r>
                <a:rPr lang="en-US" sz="1125" dirty="0">
                  <a:solidFill>
                    <a:srgbClr val="566171"/>
                  </a:solidFill>
                  <a:latin typeface="Arial"/>
                  <a:ea typeface="Microsoft YaHei"/>
                  <a:cs typeface="Arial"/>
                </a:rPr>
                <a:t>The core desktop team path is behaving as intended; exceptions now require targeted design rather than broad rework.</a:t>
              </a:r>
            </a:p>
          </p:txBody>
        </p:sp>
      </p:grpSp>
      <p:grpSp>
        <p:nvGrpSpPr>
          <p:cNvPr id="27" name="Group 27"/>
          <p:cNvGrpSpPr/>
          <p:nvPr/>
        </p:nvGrpSpPr>
        <p:grpSpPr>
          <a:xfrm>
            <a:off x="438150" y="1866900"/>
            <a:ext cx="3352800" cy="3333750"/>
            <a:chOff x="438150" y="1866900"/>
            <a:chExt cx="3352800" cy="3333750"/>
          </a:xfrm>
        </p:grpSpPr>
        <p:sp>
          <p:nvSpPr>
            <p:cNvPr id="16" name="Rectangle 16"/>
            <p:cNvSpPr/>
            <p:nvPr/>
          </p:nvSpPr>
          <p:spPr>
            <a:xfrm>
              <a:off x="438150" y="1866900"/>
              <a:ext cx="3352800" cy="3333750"/>
            </a:xfrm>
            <a:prstGeom prst="rect">
              <a:avLst/>
            </a:prstGeom>
            <a:solidFill>
              <a:srgbClr val="FFFFFF"/>
            </a:solidFill>
            <a:ln w="9525">
              <a:solidFill>
                <a:srgbClr val="C8D0D8"/>
              </a:solidFill>
            </a:ln>
          </p:spPr>
        </p:sp>
        <p:sp>
          <p:nvSpPr>
            <p:cNvPr id="17" name="Rectangle 17"/>
            <p:cNvSpPr/>
            <p:nvPr/>
          </p:nvSpPr>
          <p:spPr>
            <a:xfrm>
              <a:off x="438150" y="1866900"/>
              <a:ext cx="3352800" cy="400050"/>
            </a:xfrm>
            <a:prstGeom prst="rect">
              <a:avLst/>
            </a:prstGeom>
            <a:solidFill>
              <a:srgbClr val="153A6B"/>
            </a:solidFill>
            <a:ln>
              <a:noFill/>
            </a:ln>
          </p:spPr>
        </p:sp>
        <p:sp>
          <p:nvSpPr>
            <p:cNvPr id="18" name="TextBox 18"/>
            <p:cNvSpPr txBox="1"/>
            <p:nvPr/>
          </p:nvSpPr>
          <p:spPr>
            <a:xfrm>
              <a:off x="655320" y="2036445"/>
              <a:ext cx="1865390" cy="182880"/>
            </a:xfrm>
            <a:prstGeom prst="rect">
              <a:avLst/>
            </a:prstGeom>
            <a:noFill/>
            <a:ln>
              <a:noFill/>
            </a:ln>
          </p:spPr>
          <p:txBody>
            <a:bodyPr wrap="none" lIns="0" tIns="0" rIns="0" bIns="0" anchor="t" anchorCtr="0">
              <a:spAutoFit/>
            </a:bodyPr>
            <a:lstStyle/>
            <a:p>
              <a:pPr algn="l"/>
              <a:r>
                <a:rPr lang="en-US" sz="900" b="1" dirty="0">
                  <a:solidFill>
                    <a:srgbClr val="FFFFFF"/>
                  </a:solidFill>
                  <a:latin typeface="Arial"/>
                  <a:ea typeface="Microsoft YaHei"/>
                  <a:cs typeface="Arial"/>
                </a:rPr>
                <a:t>DESKTOP TEAMS · CORE PATH</a:t>
              </a:r>
            </a:p>
          </p:txBody>
        </p:sp>
        <p:sp>
          <p:nvSpPr>
            <p:cNvPr id="19" name="TextBox 19"/>
            <p:cNvSpPr txBox="1"/>
            <p:nvPr/>
          </p:nvSpPr>
          <p:spPr>
            <a:xfrm>
              <a:off x="644842" y="2490311"/>
              <a:ext cx="2808186" cy="350520"/>
            </a:xfrm>
            <a:prstGeom prst="rect">
              <a:avLst/>
            </a:prstGeom>
            <a:noFill/>
            <a:ln>
              <a:noFill/>
            </a:ln>
          </p:spPr>
          <p:txBody>
            <a:bodyPr wrap="none" lIns="0" tIns="0" rIns="0" bIns="0" anchor="t" anchorCtr="0">
              <a:spAutoFit/>
            </a:bodyPr>
            <a:lstStyle/>
            <a:p>
              <a:pPr algn="l"/>
              <a:r>
                <a:rPr lang="en-US" sz="1725" b="1" dirty="0">
                  <a:solidFill>
                    <a:srgbClr val="153A6B"/>
                  </a:solidFill>
                  <a:latin typeface="Georgia"/>
                  <a:ea typeface="SimSun"/>
                  <a:cs typeface="Georgia"/>
                </a:rPr>
                <a:t>Core flow is working.</a:t>
              </a:r>
            </a:p>
          </p:txBody>
        </p:sp>
        <p:sp>
          <p:nvSpPr>
            <p:cNvPr id="20" name="Line 20"/>
            <p:cNvSpPr/>
            <p:nvPr/>
          </p:nvSpPr>
          <p:spPr>
            <a:xfrm>
              <a:off x="666750" y="3238500"/>
              <a:ext cx="2895600" cy="9525"/>
            </a:xfrm>
            <a:custGeom>
              <a:avLst/>
              <a:gdLst/>
              <a:ahLst/>
              <a:cxnLst/>
              <a:rect l="l" t="t" r="r" b="b"/>
              <a:pathLst>
                <a:path w="2895600" h="9525">
                  <a:moveTo>
                    <a:pt x="0" y="0"/>
                  </a:moveTo>
                  <a:lnTo>
                    <a:pt x="2895600" y="0"/>
                  </a:lnTo>
                </a:path>
              </a:pathLst>
            </a:custGeom>
            <a:noFill/>
            <a:ln w="9525">
              <a:solidFill>
                <a:srgbClr val="C8D0D8"/>
              </a:solidFill>
            </a:ln>
          </p:spPr>
        </p:sp>
        <p:sp>
          <p:nvSpPr>
            <p:cNvPr id="21" name="TextBox 21"/>
            <p:cNvSpPr txBox="1"/>
            <p:nvPr/>
          </p:nvSpPr>
          <p:spPr>
            <a:xfrm>
              <a:off x="652462" y="3469481"/>
              <a:ext cx="2172772" cy="228600"/>
            </a:xfrm>
            <a:prstGeom prst="rect">
              <a:avLst/>
            </a:prstGeom>
            <a:noFill/>
            <a:ln>
              <a:noFill/>
            </a:ln>
          </p:spPr>
          <p:txBody>
            <a:bodyPr wrap="none" lIns="0" tIns="0" rIns="0" bIns="0" anchor="t" anchorCtr="0">
              <a:spAutoFit/>
            </a:bodyPr>
            <a:lstStyle/>
            <a:p>
              <a:pPr algn="l"/>
              <a:r>
                <a:rPr lang="en-US" sz="1125" dirty="0">
                  <a:solidFill>
                    <a:srgbClr val="162B49"/>
                  </a:solidFill>
                  <a:latin typeface="Arial"/>
                  <a:ea typeface="Microsoft YaHei"/>
                  <a:cs typeface="Arial"/>
                </a:rPr>
                <a:t>• Shorter project creation</a:t>
              </a:r>
            </a:p>
          </p:txBody>
        </p:sp>
        <p:sp>
          <p:nvSpPr>
            <p:cNvPr id="22" name="TextBox 22"/>
            <p:cNvSpPr txBox="1"/>
            <p:nvPr/>
          </p:nvSpPr>
          <p:spPr>
            <a:xfrm>
              <a:off x="652462" y="3745706"/>
              <a:ext cx="2263140" cy="228600"/>
            </a:xfrm>
            <a:prstGeom prst="rect">
              <a:avLst/>
            </a:prstGeom>
            <a:noFill/>
            <a:ln>
              <a:noFill/>
            </a:ln>
          </p:spPr>
          <p:txBody>
            <a:bodyPr wrap="none" lIns="0" tIns="0" rIns="0" bIns="0" anchor="t" anchorCtr="0">
              <a:spAutoFit/>
            </a:bodyPr>
            <a:lstStyle/>
            <a:p>
              <a:pPr algn="l"/>
              <a:r>
                <a:rPr lang="en-US" sz="1125" dirty="0">
                  <a:solidFill>
                    <a:srgbClr val="162B49"/>
                  </a:solidFill>
                  <a:latin typeface="Arial"/>
                  <a:ea typeface="Microsoft YaHei"/>
                  <a:cs typeface="Arial"/>
                </a:rPr>
                <a:t>• Progressive task guidance</a:t>
              </a:r>
            </a:p>
          </p:txBody>
        </p:sp>
        <p:sp>
          <p:nvSpPr>
            <p:cNvPr id="23" name="TextBox 23"/>
            <p:cNvSpPr txBox="1"/>
            <p:nvPr/>
          </p:nvSpPr>
          <p:spPr>
            <a:xfrm>
              <a:off x="652462" y="4021931"/>
              <a:ext cx="2452092" cy="228600"/>
            </a:xfrm>
            <a:prstGeom prst="rect">
              <a:avLst/>
            </a:prstGeom>
            <a:noFill/>
            <a:ln>
              <a:noFill/>
            </a:ln>
          </p:spPr>
          <p:txBody>
            <a:bodyPr wrap="none" lIns="0" tIns="0" rIns="0" bIns="0" anchor="t" anchorCtr="0">
              <a:spAutoFit/>
            </a:bodyPr>
            <a:lstStyle/>
            <a:p>
              <a:pPr algn="l"/>
              <a:r>
                <a:rPr lang="en-US" sz="1125" dirty="0">
                  <a:solidFill>
                    <a:srgbClr val="162B49"/>
                  </a:solidFill>
                  <a:latin typeface="Arial"/>
                  <a:ea typeface="Microsoft YaHei"/>
                  <a:cs typeface="Arial"/>
                </a:rPr>
                <a:t>• Stronger invitation behavior</a:t>
              </a:r>
            </a:p>
          </p:txBody>
        </p:sp>
        <p:sp>
          <p:nvSpPr>
            <p:cNvPr id="24" name="Rectangle 24"/>
            <p:cNvSpPr/>
            <p:nvPr/>
          </p:nvSpPr>
          <p:spPr>
            <a:xfrm>
              <a:off x="666750" y="4495800"/>
              <a:ext cx="1123950" cy="238125"/>
            </a:xfrm>
            <a:prstGeom prst="rect">
              <a:avLst/>
            </a:prstGeom>
            <a:solidFill>
              <a:srgbClr val="2F6F57"/>
            </a:solidFill>
            <a:ln>
              <a:noFill/>
            </a:ln>
          </p:spPr>
        </p:sp>
        <p:sp>
          <p:nvSpPr>
            <p:cNvPr id="25" name="TextBox 25"/>
            <p:cNvSpPr txBox="1"/>
            <p:nvPr/>
          </p:nvSpPr>
          <p:spPr>
            <a:xfrm>
              <a:off x="741890" y="4576762"/>
              <a:ext cx="973669" cy="152400"/>
            </a:xfrm>
            <a:prstGeom prst="rect">
              <a:avLst/>
            </a:prstGeom>
            <a:noFill/>
            <a:ln>
              <a:noFill/>
            </a:ln>
          </p:spPr>
          <p:txBody>
            <a:bodyPr wrap="none" lIns="0" tIns="0" rIns="0" bIns="0" anchor="t" anchorCtr="0">
              <a:spAutoFit/>
            </a:bodyPr>
            <a:lstStyle/>
            <a:p>
              <a:pPr algn="ctr"/>
              <a:r>
                <a:rPr lang="en-US" sz="750" b="1" dirty="0">
                  <a:solidFill>
                    <a:srgbClr val="FFFFFF"/>
                  </a:solidFill>
                  <a:latin typeface="Arial"/>
                  <a:ea typeface="Microsoft YaHei"/>
                  <a:cs typeface="Arial"/>
                </a:rPr>
                <a:t>VALIDATED RESULT</a:t>
              </a:r>
            </a:p>
          </p:txBody>
        </p:sp>
        <p:sp>
          <p:nvSpPr>
            <p:cNvPr id="26" name="TextBox 26"/>
            <p:cNvSpPr txBox="1"/>
            <p:nvPr/>
          </p:nvSpPr>
          <p:spPr>
            <a:xfrm>
              <a:off x="654368" y="4876324"/>
              <a:ext cx="1961388" cy="198120"/>
            </a:xfrm>
            <a:prstGeom prst="rect">
              <a:avLst/>
            </a:prstGeom>
            <a:noFill/>
            <a:ln>
              <a:noFill/>
            </a:ln>
          </p:spPr>
          <p:txBody>
            <a:bodyPr wrap="none" lIns="0" tIns="0" rIns="0" bIns="0" anchor="t" anchorCtr="0">
              <a:spAutoFit/>
            </a:bodyPr>
            <a:lstStyle/>
            <a:p>
              <a:pPr algn="l"/>
              <a:r>
                <a:rPr lang="en-US" sz="975" dirty="0">
                  <a:solidFill>
                    <a:srgbClr val="566171"/>
                  </a:solidFill>
                  <a:latin typeface="Arial"/>
                  <a:ea typeface="Microsoft YaHei"/>
                  <a:cs typeface="Arial"/>
                </a:rPr>
                <a:t>No broad redesign required.</a:t>
              </a:r>
            </a:p>
          </p:txBody>
        </p:sp>
      </p:grpSp>
      <p:grpSp>
        <p:nvGrpSpPr>
          <p:cNvPr id="39" name="Group 39"/>
          <p:cNvGrpSpPr/>
          <p:nvPr/>
        </p:nvGrpSpPr>
        <p:grpSpPr>
          <a:xfrm>
            <a:off x="3943350" y="1866900"/>
            <a:ext cx="3352800" cy="3333750"/>
            <a:chOff x="3943350" y="1866900"/>
            <a:chExt cx="3352800" cy="3333750"/>
          </a:xfrm>
        </p:grpSpPr>
        <p:sp>
          <p:nvSpPr>
            <p:cNvPr id="28" name="Rectangle 28"/>
            <p:cNvSpPr/>
            <p:nvPr/>
          </p:nvSpPr>
          <p:spPr>
            <a:xfrm>
              <a:off x="3943350" y="1866900"/>
              <a:ext cx="3352800" cy="3333750"/>
            </a:xfrm>
            <a:prstGeom prst="rect">
              <a:avLst/>
            </a:prstGeom>
            <a:solidFill>
              <a:srgbClr val="FFFFFF"/>
            </a:solidFill>
            <a:ln w="9525">
              <a:solidFill>
                <a:srgbClr val="B51F3A"/>
              </a:solidFill>
            </a:ln>
          </p:spPr>
        </p:sp>
        <p:sp>
          <p:nvSpPr>
            <p:cNvPr id="29" name="Rectangle 29"/>
            <p:cNvSpPr/>
            <p:nvPr/>
          </p:nvSpPr>
          <p:spPr>
            <a:xfrm>
              <a:off x="3943350" y="1866900"/>
              <a:ext cx="3352800" cy="400050"/>
            </a:xfrm>
            <a:prstGeom prst="rect">
              <a:avLst/>
            </a:prstGeom>
            <a:solidFill>
              <a:srgbClr val="B51F3A"/>
            </a:solidFill>
            <a:ln>
              <a:noFill/>
            </a:ln>
          </p:spPr>
        </p:sp>
        <p:sp>
          <p:nvSpPr>
            <p:cNvPr id="30" name="TextBox 30"/>
            <p:cNvSpPr txBox="1"/>
            <p:nvPr/>
          </p:nvSpPr>
          <p:spPr>
            <a:xfrm>
              <a:off x="4160520" y="2036445"/>
              <a:ext cx="1651464" cy="182880"/>
            </a:xfrm>
            <a:prstGeom prst="rect">
              <a:avLst/>
            </a:prstGeom>
            <a:noFill/>
            <a:ln>
              <a:noFill/>
            </a:ln>
          </p:spPr>
          <p:txBody>
            <a:bodyPr wrap="none" lIns="0" tIns="0" rIns="0" bIns="0" anchor="t" anchorCtr="0">
              <a:spAutoFit/>
            </a:bodyPr>
            <a:lstStyle/>
            <a:p>
              <a:pPr algn="l"/>
              <a:r>
                <a:rPr lang="en-US" sz="900" b="1" dirty="0">
                  <a:solidFill>
                    <a:srgbClr val="FFFFFF"/>
                  </a:solidFill>
                  <a:latin typeface="Arial"/>
                  <a:ea typeface="Microsoft YaHei"/>
                  <a:cs typeface="Arial"/>
                </a:rPr>
                <a:t>MOBILE · EXPERIENCE GAP</a:t>
              </a:r>
            </a:p>
          </p:txBody>
        </p:sp>
        <p:sp>
          <p:nvSpPr>
            <p:cNvPr id="31" name="TextBox 31"/>
            <p:cNvSpPr txBox="1"/>
            <p:nvPr/>
          </p:nvSpPr>
          <p:spPr>
            <a:xfrm>
              <a:off x="4152900" y="2514600"/>
              <a:ext cx="2395895" cy="304800"/>
            </a:xfrm>
            <a:prstGeom prst="rect">
              <a:avLst/>
            </a:prstGeom>
            <a:noFill/>
            <a:ln>
              <a:noFill/>
            </a:ln>
          </p:spPr>
          <p:txBody>
            <a:bodyPr wrap="none" lIns="0" tIns="0" rIns="0" bIns="0" anchor="t" anchorCtr="0">
              <a:spAutoFit/>
            </a:bodyPr>
            <a:lstStyle/>
            <a:p>
              <a:pPr algn="l"/>
              <a:r>
                <a:rPr lang="en-US" sz="1500" b="1" dirty="0">
                  <a:solidFill>
                    <a:srgbClr val="153A6B"/>
                  </a:solidFill>
                  <a:latin typeface="Georgia"/>
                  <a:ea typeface="SimSun"/>
                  <a:cs typeface="Georgia"/>
                </a:rPr>
                <a:t>Mobile adds friction.</a:t>
              </a:r>
            </a:p>
          </p:txBody>
        </p:sp>
        <p:sp>
          <p:nvSpPr>
            <p:cNvPr id="32" name="Line 32"/>
            <p:cNvSpPr/>
            <p:nvPr/>
          </p:nvSpPr>
          <p:spPr>
            <a:xfrm>
              <a:off x="4171950" y="3238500"/>
              <a:ext cx="2895600" cy="9525"/>
            </a:xfrm>
            <a:custGeom>
              <a:avLst/>
              <a:gdLst/>
              <a:ahLst/>
              <a:cxnLst/>
              <a:rect l="l" t="t" r="r" b="b"/>
              <a:pathLst>
                <a:path w="2895600" h="9525">
                  <a:moveTo>
                    <a:pt x="0" y="0"/>
                  </a:moveTo>
                  <a:lnTo>
                    <a:pt x="2895600" y="0"/>
                  </a:lnTo>
                </a:path>
              </a:pathLst>
            </a:custGeom>
            <a:noFill/>
            <a:ln w="9525">
              <a:solidFill>
                <a:srgbClr val="C8D0D8"/>
              </a:solidFill>
            </a:ln>
          </p:spPr>
        </p:sp>
        <p:sp>
          <p:nvSpPr>
            <p:cNvPr id="33" name="TextBox 33"/>
            <p:cNvSpPr txBox="1"/>
            <p:nvPr/>
          </p:nvSpPr>
          <p:spPr>
            <a:xfrm>
              <a:off x="4157662" y="3469481"/>
              <a:ext cx="1835944" cy="228600"/>
            </a:xfrm>
            <a:prstGeom prst="rect">
              <a:avLst/>
            </a:prstGeom>
            <a:noFill/>
            <a:ln>
              <a:noFill/>
            </a:ln>
          </p:spPr>
          <p:txBody>
            <a:bodyPr wrap="none" lIns="0" tIns="0" rIns="0" bIns="0" anchor="t" anchorCtr="0">
              <a:spAutoFit/>
            </a:bodyPr>
            <a:lstStyle/>
            <a:p>
              <a:pPr algn="l"/>
              <a:r>
                <a:rPr lang="en-US" sz="1125" dirty="0">
                  <a:solidFill>
                    <a:srgbClr val="162B49"/>
                  </a:solidFill>
                  <a:latin typeface="Arial"/>
                  <a:ea typeface="Microsoft YaHei"/>
                  <a:cs typeface="Arial"/>
                </a:rPr>
                <a:t>• Weaker than desktop</a:t>
              </a:r>
            </a:p>
          </p:txBody>
        </p:sp>
        <p:sp>
          <p:nvSpPr>
            <p:cNvPr id="34" name="TextBox 34"/>
            <p:cNvSpPr txBox="1"/>
            <p:nvPr/>
          </p:nvSpPr>
          <p:spPr>
            <a:xfrm>
              <a:off x="4157662" y="3745706"/>
              <a:ext cx="2484953" cy="228600"/>
            </a:xfrm>
            <a:prstGeom prst="rect">
              <a:avLst/>
            </a:prstGeom>
            <a:noFill/>
            <a:ln>
              <a:noFill/>
            </a:ln>
          </p:spPr>
          <p:txBody>
            <a:bodyPr wrap="none" lIns="0" tIns="0" rIns="0" bIns="0" anchor="t" anchorCtr="0">
              <a:spAutoFit/>
            </a:bodyPr>
            <a:lstStyle/>
            <a:p>
              <a:pPr algn="l"/>
              <a:r>
                <a:rPr lang="en-US" sz="1125" dirty="0">
                  <a:solidFill>
                    <a:srgbClr val="162B49"/>
                  </a:solidFill>
                  <a:latin typeface="Arial"/>
                  <a:ea typeface="Microsoft YaHei"/>
                  <a:cs typeface="Arial"/>
                </a:rPr>
                <a:t>• Invitation flow feels complex</a:t>
              </a:r>
            </a:p>
          </p:txBody>
        </p:sp>
        <p:sp>
          <p:nvSpPr>
            <p:cNvPr id="35" name="TextBox 35"/>
            <p:cNvSpPr txBox="1"/>
            <p:nvPr/>
          </p:nvSpPr>
          <p:spPr>
            <a:xfrm>
              <a:off x="4157662" y="4021931"/>
              <a:ext cx="2263140" cy="228600"/>
            </a:xfrm>
            <a:prstGeom prst="rect">
              <a:avLst/>
            </a:prstGeom>
            <a:noFill/>
            <a:ln>
              <a:noFill/>
            </a:ln>
          </p:spPr>
          <p:txBody>
            <a:bodyPr wrap="none" lIns="0" tIns="0" rIns="0" bIns="0" anchor="t" anchorCtr="0">
              <a:spAutoFit/>
            </a:bodyPr>
            <a:lstStyle/>
            <a:p>
              <a:pPr algn="l"/>
              <a:r>
                <a:rPr lang="en-US" sz="1125" dirty="0">
                  <a:solidFill>
                    <a:srgbClr val="162B49"/>
                  </a:solidFill>
                  <a:latin typeface="Arial"/>
                  <a:ea typeface="Microsoft YaHei"/>
                  <a:cs typeface="Arial"/>
                </a:rPr>
                <a:t>• Revised design is complete</a:t>
              </a:r>
            </a:p>
          </p:txBody>
        </p:sp>
        <p:sp>
          <p:nvSpPr>
            <p:cNvPr id="36" name="Rectangle 36"/>
            <p:cNvSpPr/>
            <p:nvPr/>
          </p:nvSpPr>
          <p:spPr>
            <a:xfrm>
              <a:off x="4171950" y="4495800"/>
              <a:ext cx="1104900" cy="238125"/>
            </a:xfrm>
            <a:prstGeom prst="rect">
              <a:avLst/>
            </a:prstGeom>
            <a:solidFill>
              <a:srgbClr val="B51F3A"/>
            </a:solidFill>
            <a:ln>
              <a:noFill/>
            </a:ln>
          </p:spPr>
        </p:sp>
        <p:sp>
          <p:nvSpPr>
            <p:cNvPr id="37" name="TextBox 37"/>
            <p:cNvSpPr txBox="1"/>
            <p:nvPr/>
          </p:nvSpPr>
          <p:spPr>
            <a:xfrm>
              <a:off x="4387084" y="4576762"/>
              <a:ext cx="674632" cy="152400"/>
            </a:xfrm>
            <a:prstGeom prst="rect">
              <a:avLst/>
            </a:prstGeom>
            <a:noFill/>
            <a:ln>
              <a:noFill/>
            </a:ln>
          </p:spPr>
          <p:txBody>
            <a:bodyPr wrap="none" lIns="0" tIns="0" rIns="0" bIns="0" anchor="t" anchorCtr="0">
              <a:spAutoFit/>
            </a:bodyPr>
            <a:lstStyle/>
            <a:p>
              <a:pPr algn="ctr"/>
              <a:r>
                <a:rPr lang="en-US" sz="750" b="1" dirty="0">
                  <a:solidFill>
                    <a:srgbClr val="FFFFFF"/>
                  </a:solidFill>
                  <a:latin typeface="Arial"/>
                  <a:ea typeface="Microsoft YaHei"/>
                  <a:cs typeface="Arial"/>
                </a:rPr>
                <a:t>UNRESOLVED</a:t>
              </a:r>
            </a:p>
          </p:txBody>
        </p:sp>
        <p:sp>
          <p:nvSpPr>
            <p:cNvPr id="38" name="TextBox 38"/>
            <p:cNvSpPr txBox="1"/>
            <p:nvPr/>
          </p:nvSpPr>
          <p:spPr>
            <a:xfrm>
              <a:off x="4159568" y="4876324"/>
              <a:ext cx="2765941" cy="198120"/>
            </a:xfrm>
            <a:prstGeom prst="rect">
              <a:avLst/>
            </a:prstGeom>
            <a:noFill/>
            <a:ln>
              <a:noFill/>
            </a:ln>
          </p:spPr>
          <p:txBody>
            <a:bodyPr wrap="none" lIns="0" tIns="0" rIns="0" bIns="0" anchor="t" anchorCtr="0">
              <a:spAutoFit/>
            </a:bodyPr>
            <a:lstStyle/>
            <a:p>
              <a:pPr algn="l"/>
              <a:r>
                <a:rPr lang="en-US" sz="975" dirty="0">
                  <a:solidFill>
                    <a:srgbClr val="566171"/>
                  </a:solidFill>
                  <a:latin typeface="Arial"/>
                  <a:ea typeface="Microsoft YaHei"/>
                  <a:cs typeface="Arial"/>
                </a:rPr>
                <a:t>Ready to enter development next week.</a:t>
              </a:r>
            </a:p>
          </p:txBody>
        </p:sp>
      </p:grpSp>
      <p:grpSp>
        <p:nvGrpSpPr>
          <p:cNvPr id="51" name="Group 51"/>
          <p:cNvGrpSpPr/>
          <p:nvPr/>
        </p:nvGrpSpPr>
        <p:grpSpPr>
          <a:xfrm>
            <a:off x="7448550" y="1866900"/>
            <a:ext cx="4305300" cy="3333750"/>
            <a:chOff x="7448550" y="1866900"/>
            <a:chExt cx="4305300" cy="3333750"/>
          </a:xfrm>
        </p:grpSpPr>
        <p:sp>
          <p:nvSpPr>
            <p:cNvPr id="40" name="Rectangle 40"/>
            <p:cNvSpPr/>
            <p:nvPr/>
          </p:nvSpPr>
          <p:spPr>
            <a:xfrm>
              <a:off x="7448550" y="1866900"/>
              <a:ext cx="4305300" cy="3333750"/>
            </a:xfrm>
            <a:prstGeom prst="rect">
              <a:avLst/>
            </a:prstGeom>
            <a:solidFill>
              <a:srgbClr val="FFFFFF"/>
            </a:solidFill>
            <a:ln w="9525">
              <a:solidFill>
                <a:srgbClr val="C8D0D8"/>
              </a:solidFill>
            </a:ln>
          </p:spPr>
        </p:sp>
        <p:sp>
          <p:nvSpPr>
            <p:cNvPr id="41" name="Rectangle 41"/>
            <p:cNvSpPr/>
            <p:nvPr/>
          </p:nvSpPr>
          <p:spPr>
            <a:xfrm>
              <a:off x="7448550" y="1866900"/>
              <a:ext cx="4305300" cy="400050"/>
            </a:xfrm>
            <a:prstGeom prst="rect">
              <a:avLst/>
            </a:prstGeom>
            <a:solidFill>
              <a:srgbClr val="D5A21A"/>
            </a:solidFill>
            <a:ln>
              <a:noFill/>
            </a:ln>
          </p:spPr>
        </p:sp>
        <p:sp>
          <p:nvSpPr>
            <p:cNvPr id="42" name="TextBox 42"/>
            <p:cNvSpPr txBox="1"/>
            <p:nvPr/>
          </p:nvSpPr>
          <p:spPr>
            <a:xfrm>
              <a:off x="7665720" y="2036445"/>
              <a:ext cx="2534774" cy="182880"/>
            </a:xfrm>
            <a:prstGeom prst="rect">
              <a:avLst/>
            </a:prstGeom>
            <a:noFill/>
            <a:ln>
              <a:noFill/>
            </a:ln>
          </p:spPr>
          <p:txBody>
            <a:bodyPr wrap="none" lIns="0" tIns="0" rIns="0" bIns="0" anchor="t" anchorCtr="0">
              <a:spAutoFit/>
            </a:bodyPr>
            <a:lstStyle/>
            <a:p>
              <a:pPr algn="l"/>
              <a:r>
                <a:rPr lang="en-US" sz="900" b="1" dirty="0">
                  <a:solidFill>
                    <a:srgbClr val="153A6B"/>
                  </a:solidFill>
                  <a:latin typeface="Arial"/>
                  <a:ea typeface="Microsoft YaHei"/>
                  <a:cs typeface="Arial"/>
                </a:rPr>
                <a:t>SOLO CONSULTANTS · INTENT MISMATCH</a:t>
              </a:r>
            </a:p>
          </p:txBody>
        </p:sp>
        <p:sp>
          <p:nvSpPr>
            <p:cNvPr id="43" name="TextBox 43"/>
            <p:cNvSpPr txBox="1"/>
            <p:nvPr/>
          </p:nvSpPr>
          <p:spPr>
            <a:xfrm>
              <a:off x="7657148" y="2506504"/>
              <a:ext cx="3940718" cy="320040"/>
            </a:xfrm>
            <a:prstGeom prst="rect">
              <a:avLst/>
            </a:prstGeom>
            <a:noFill/>
            <a:ln>
              <a:noFill/>
            </a:ln>
          </p:spPr>
          <p:txBody>
            <a:bodyPr wrap="none" lIns="0" tIns="0" rIns="0" bIns="0" anchor="t" anchorCtr="0">
              <a:spAutoFit/>
            </a:bodyPr>
            <a:lstStyle/>
            <a:p>
              <a:pPr algn="l"/>
              <a:r>
                <a:rPr lang="en-US" sz="1575" b="1" dirty="0">
                  <a:solidFill>
                    <a:srgbClr val="153A6B"/>
                  </a:solidFill>
                  <a:latin typeface="Georgia"/>
                  <a:ea typeface="SimSun"/>
                  <a:cs typeface="Georgia"/>
                </a:rPr>
                <a:t>Team-first prompts miss intent.</a:t>
              </a:r>
            </a:p>
          </p:txBody>
        </p:sp>
        <p:sp>
          <p:nvSpPr>
            <p:cNvPr id="44" name="Line 44"/>
            <p:cNvSpPr/>
            <p:nvPr/>
          </p:nvSpPr>
          <p:spPr>
            <a:xfrm>
              <a:off x="7677150" y="3238500"/>
              <a:ext cx="3848100" cy="9525"/>
            </a:xfrm>
            <a:custGeom>
              <a:avLst/>
              <a:gdLst/>
              <a:ahLst/>
              <a:cxnLst/>
              <a:rect l="l" t="t" r="r" b="b"/>
              <a:pathLst>
                <a:path w="3848100" h="9525">
                  <a:moveTo>
                    <a:pt x="0" y="0"/>
                  </a:moveTo>
                  <a:lnTo>
                    <a:pt x="3848100" y="0"/>
                  </a:lnTo>
                </a:path>
              </a:pathLst>
            </a:custGeom>
            <a:noFill/>
            <a:ln w="9525">
              <a:solidFill>
                <a:srgbClr val="C8D0D8"/>
              </a:solidFill>
            </a:ln>
          </p:spPr>
        </p:sp>
        <p:sp>
          <p:nvSpPr>
            <p:cNvPr id="45" name="TextBox 45"/>
            <p:cNvSpPr txBox="1"/>
            <p:nvPr/>
          </p:nvSpPr>
          <p:spPr>
            <a:xfrm>
              <a:off x="7662862" y="3469481"/>
              <a:ext cx="3109317" cy="228600"/>
            </a:xfrm>
            <a:prstGeom prst="rect">
              <a:avLst/>
            </a:prstGeom>
            <a:noFill/>
            <a:ln>
              <a:noFill/>
            </a:ln>
          </p:spPr>
          <p:txBody>
            <a:bodyPr wrap="none" lIns="0" tIns="0" rIns="0" bIns="0" anchor="t" anchorCtr="0">
              <a:spAutoFit/>
            </a:bodyPr>
            <a:lstStyle/>
            <a:p>
              <a:pPr algn="l"/>
              <a:r>
                <a:rPr lang="en-US" sz="1125" dirty="0">
                  <a:solidFill>
                    <a:srgbClr val="162B49"/>
                  </a:solidFill>
                  <a:latin typeface="Arial"/>
                  <a:ea typeface="Microsoft YaHei"/>
                  <a:cs typeface="Arial"/>
                </a:rPr>
                <a:t>• Customer Success reports confusion</a:t>
              </a:r>
            </a:p>
          </p:txBody>
        </p:sp>
        <p:sp>
          <p:nvSpPr>
            <p:cNvPr id="46" name="TextBox 46"/>
            <p:cNvSpPr txBox="1"/>
            <p:nvPr/>
          </p:nvSpPr>
          <p:spPr>
            <a:xfrm>
              <a:off x="7662862" y="3745706"/>
              <a:ext cx="3257193" cy="228600"/>
            </a:xfrm>
            <a:prstGeom prst="rect">
              <a:avLst/>
            </a:prstGeom>
            <a:noFill/>
            <a:ln>
              <a:noFill/>
            </a:ln>
          </p:spPr>
          <p:txBody>
            <a:bodyPr wrap="none" lIns="0" tIns="0" rIns="0" bIns="0" anchor="t" anchorCtr="0">
              <a:spAutoFit/>
            </a:bodyPr>
            <a:lstStyle/>
            <a:p>
              <a:pPr algn="l"/>
              <a:r>
                <a:rPr lang="en-US" sz="1125" dirty="0">
                  <a:solidFill>
                    <a:srgbClr val="162B49"/>
                  </a:solidFill>
                  <a:latin typeface="Arial"/>
                  <a:ea typeface="Microsoft YaHei"/>
                  <a:cs typeface="Arial"/>
                </a:rPr>
                <a:t>• Invitation is not a valid activation goal</a:t>
              </a:r>
            </a:p>
          </p:txBody>
        </p:sp>
        <p:sp>
          <p:nvSpPr>
            <p:cNvPr id="47" name="TextBox 47"/>
            <p:cNvSpPr txBox="1"/>
            <p:nvPr/>
          </p:nvSpPr>
          <p:spPr>
            <a:xfrm>
              <a:off x="7662862" y="4021931"/>
              <a:ext cx="3084671" cy="228600"/>
            </a:xfrm>
            <a:prstGeom prst="rect">
              <a:avLst/>
            </a:prstGeom>
            <a:noFill/>
            <a:ln>
              <a:noFill/>
            </a:ln>
          </p:spPr>
          <p:txBody>
            <a:bodyPr wrap="none" lIns="0" tIns="0" rIns="0" bIns="0" anchor="t" anchorCtr="0">
              <a:spAutoFit/>
            </a:bodyPr>
            <a:lstStyle/>
            <a:p>
              <a:pPr algn="l"/>
              <a:r>
                <a:rPr lang="en-US" sz="1125" dirty="0">
                  <a:solidFill>
                    <a:srgbClr val="162B49"/>
                  </a:solidFill>
                  <a:latin typeface="Arial"/>
                  <a:ea typeface="Microsoft YaHei"/>
                  <a:cs typeface="Arial"/>
                </a:rPr>
                <a:t>• Separate path could preserve intent</a:t>
              </a:r>
            </a:p>
          </p:txBody>
        </p:sp>
        <p:sp>
          <p:nvSpPr>
            <p:cNvPr id="48" name="Rectangle 48"/>
            <p:cNvSpPr/>
            <p:nvPr/>
          </p:nvSpPr>
          <p:spPr>
            <a:xfrm>
              <a:off x="7677150" y="4495800"/>
              <a:ext cx="1047750" cy="238125"/>
            </a:xfrm>
            <a:prstGeom prst="rect">
              <a:avLst/>
            </a:prstGeom>
            <a:solidFill>
              <a:srgbClr val="D5A21A"/>
            </a:solidFill>
            <a:ln>
              <a:noFill/>
            </a:ln>
          </p:spPr>
        </p:sp>
        <p:sp>
          <p:nvSpPr>
            <p:cNvPr id="49" name="TextBox 49"/>
            <p:cNvSpPr txBox="1"/>
            <p:nvPr/>
          </p:nvSpPr>
          <p:spPr>
            <a:xfrm>
              <a:off x="7748695" y="4576762"/>
              <a:ext cx="904661" cy="152400"/>
            </a:xfrm>
            <a:prstGeom prst="rect">
              <a:avLst/>
            </a:prstGeom>
            <a:noFill/>
            <a:ln>
              <a:noFill/>
            </a:ln>
          </p:spPr>
          <p:txBody>
            <a:bodyPr wrap="none" lIns="0" tIns="0" rIns="0" bIns="0" anchor="t" anchorCtr="0">
              <a:spAutoFit/>
            </a:bodyPr>
            <a:lstStyle/>
            <a:p>
              <a:pPr algn="ctr"/>
              <a:r>
                <a:rPr lang="en-US" sz="750" b="1" dirty="0">
                  <a:solidFill>
                    <a:srgbClr val="153A6B"/>
                  </a:solidFill>
                  <a:latin typeface="Arial"/>
                  <a:ea typeface="Microsoft YaHei"/>
                  <a:cs typeface="Arial"/>
                </a:rPr>
                <a:t>DECISION NEEDED</a:t>
              </a:r>
            </a:p>
          </p:txBody>
        </p:sp>
        <p:sp>
          <p:nvSpPr>
            <p:cNvPr id="50" name="TextBox 50"/>
            <p:cNvSpPr txBox="1"/>
            <p:nvPr/>
          </p:nvSpPr>
          <p:spPr>
            <a:xfrm>
              <a:off x="7664768" y="4876324"/>
              <a:ext cx="2815781" cy="198120"/>
            </a:xfrm>
            <a:prstGeom prst="rect">
              <a:avLst/>
            </a:prstGeom>
            <a:noFill/>
            <a:ln>
              <a:noFill/>
            </a:ln>
          </p:spPr>
          <p:txBody>
            <a:bodyPr wrap="none" lIns="0" tIns="0" rIns="0" bIns="0" anchor="t" anchorCtr="0">
              <a:spAutoFit/>
            </a:bodyPr>
            <a:lstStyle/>
            <a:p>
              <a:pPr algn="l"/>
              <a:r>
                <a:rPr lang="en-US" sz="975" dirty="0">
                  <a:solidFill>
                    <a:srgbClr val="566171"/>
                  </a:solidFill>
                  <a:latin typeface="Arial"/>
                  <a:ea typeface="Microsoft YaHei"/>
                  <a:cs typeface="Arial"/>
                </a:rPr>
                <a:t>Leadership must confirm prioritization.</a:t>
              </a:r>
            </a:p>
          </p:txBody>
        </p:sp>
      </p:grpSp>
      <p:grpSp>
        <p:nvGrpSpPr>
          <p:cNvPr id="55" name="Group 55"/>
          <p:cNvGrpSpPr/>
          <p:nvPr/>
        </p:nvGrpSpPr>
        <p:grpSpPr>
          <a:xfrm>
            <a:off x="438150" y="5429250"/>
            <a:ext cx="11479757" cy="654844"/>
            <a:chOff x="438150" y="5429250"/>
            <a:chExt cx="11479757" cy="654844"/>
          </a:xfrm>
        </p:grpSpPr>
        <p:sp>
          <p:nvSpPr>
            <p:cNvPr id="52" name="Rectangle 52"/>
            <p:cNvSpPr/>
            <p:nvPr/>
          </p:nvSpPr>
          <p:spPr>
            <a:xfrm>
              <a:off x="438150" y="5429250"/>
              <a:ext cx="11315700" cy="638175"/>
            </a:xfrm>
            <a:prstGeom prst="rect">
              <a:avLst/>
            </a:prstGeom>
            <a:solidFill>
              <a:srgbClr val="153A6B"/>
            </a:solidFill>
            <a:ln>
              <a:noFill/>
            </a:ln>
          </p:spPr>
        </p:sp>
        <p:sp>
          <p:nvSpPr>
            <p:cNvPr id="53" name="TextBox 53"/>
            <p:cNvSpPr txBox="1"/>
            <p:nvPr/>
          </p:nvSpPr>
          <p:spPr>
            <a:xfrm>
              <a:off x="657225" y="5595938"/>
              <a:ext cx="1174944" cy="152400"/>
            </a:xfrm>
            <a:prstGeom prst="rect">
              <a:avLst/>
            </a:prstGeom>
            <a:noFill/>
            <a:ln>
              <a:noFill/>
            </a:ln>
          </p:spPr>
          <p:txBody>
            <a:bodyPr wrap="none" lIns="0" tIns="0" rIns="0" bIns="0" anchor="t" anchorCtr="0">
              <a:spAutoFit/>
            </a:bodyPr>
            <a:lstStyle/>
            <a:p>
              <a:pPr algn="l"/>
              <a:r>
                <a:rPr lang="en-US" sz="750" b="1" dirty="0">
                  <a:solidFill>
                    <a:srgbClr val="FFFFFF"/>
                  </a:solidFill>
                  <a:latin typeface="Arial"/>
                  <a:ea typeface="Microsoft YaHei"/>
                  <a:cs typeface="Arial"/>
                </a:rPr>
                <a:t>PRODUCT IMPLICATION</a:t>
              </a:r>
            </a:p>
          </p:txBody>
        </p:sp>
        <p:sp>
          <p:nvSpPr>
            <p:cNvPr id="54" name="TextBox 54"/>
            <p:cNvSpPr txBox="1"/>
            <p:nvPr/>
          </p:nvSpPr>
          <p:spPr>
            <a:xfrm>
              <a:off x="646748" y="5764054"/>
              <a:ext cx="11271159" cy="320040"/>
            </a:xfrm>
            <a:prstGeom prst="rect">
              <a:avLst/>
            </a:prstGeom>
            <a:noFill/>
            <a:ln>
              <a:noFill/>
            </a:ln>
          </p:spPr>
          <p:txBody>
            <a:bodyPr wrap="none" lIns="0" tIns="0" rIns="0" bIns="0" anchor="t" anchorCtr="0">
              <a:spAutoFit/>
            </a:bodyPr>
            <a:lstStyle/>
            <a:p>
              <a:pPr algn="l"/>
              <a:r>
                <a:rPr lang="en-US" sz="1575" b="1" dirty="0">
                  <a:solidFill>
                    <a:srgbClr val="FFFFFF"/>
                  </a:solidFill>
                  <a:latin typeface="Georgia"/>
                  <a:ea typeface="SimSun"/>
                  <a:cs typeface="Georgia"/>
                </a:rPr>
                <a:t>Keep the winning team flow intact; solve mobile execution and solo intent as distinct problems.</a:t>
              </a:r>
            </a:p>
          </p:txBody>
        </p:sp>
      </p:grpSp>
      <p:grpSp>
        <p:nvGrpSpPr>
          <p:cNvPr id="59" name="Group 59"/>
          <p:cNvGrpSpPr/>
          <p:nvPr/>
        </p:nvGrpSpPr>
        <p:grpSpPr>
          <a:xfrm>
            <a:off x="428625" y="6438900"/>
            <a:ext cx="11334750" cy="214312"/>
            <a:chOff x="428625" y="6438900"/>
            <a:chExt cx="11334750" cy="214312"/>
          </a:xfrm>
        </p:grpSpPr>
        <p:sp>
          <p:nvSpPr>
            <p:cNvPr id="56" name="Rectangle 56"/>
            <p:cNvSpPr/>
            <p:nvPr/>
          </p:nvSpPr>
          <p:spPr>
            <a:xfrm>
              <a:off x="438150" y="6438900"/>
              <a:ext cx="11315700" cy="209550"/>
            </a:xfrm>
            <a:prstGeom prst="rect">
              <a:avLst/>
            </a:prstGeom>
            <a:noFill/>
            <a:ln>
              <a:noFill/>
            </a:ln>
          </p:spPr>
        </p:sp>
        <p:sp>
          <p:nvSpPr>
            <p:cNvPr id="57" name="TextBox 57"/>
            <p:cNvSpPr txBox="1"/>
            <p:nvPr/>
          </p:nvSpPr>
          <p:spPr>
            <a:xfrm>
              <a:off x="428625" y="6500812"/>
              <a:ext cx="3863816" cy="152400"/>
            </a:xfrm>
            <a:prstGeom prst="rect">
              <a:avLst/>
            </a:prstGeom>
            <a:noFill/>
            <a:ln>
              <a:noFill/>
            </a:ln>
          </p:spPr>
          <p:txBody>
            <a:bodyPr wrap="none" lIns="0" tIns="0" rIns="0" bIns="0" anchor="t" anchorCtr="0">
              <a:spAutoFit/>
            </a:bodyPr>
            <a:lstStyle/>
            <a:p>
              <a:pPr algn="l"/>
              <a:r>
                <a:rPr lang="en-US" sz="750" dirty="0">
                  <a:solidFill>
                    <a:srgbClr val="566171"/>
                  </a:solidFill>
                  <a:latin typeface="Arial"/>
                  <a:ea typeface="Microsoft YaHei"/>
                  <a:cs typeface="Arial"/>
                </a:rPr>
                <a:t>Evidence: experiment behavior + Customer Success qualitative feedback</a:t>
              </a:r>
            </a:p>
          </p:txBody>
        </p:sp>
        <p:sp>
          <p:nvSpPr>
            <p:cNvPr id="58" name="TextBox 58"/>
            <p:cNvSpPr txBox="1"/>
            <p:nvPr/>
          </p:nvSpPr>
          <p:spPr>
            <a:xfrm>
              <a:off x="10325814" y="6500812"/>
              <a:ext cx="1437561" cy="152400"/>
            </a:xfrm>
            <a:prstGeom prst="rect">
              <a:avLst/>
            </a:prstGeom>
            <a:noFill/>
            <a:ln>
              <a:noFill/>
            </a:ln>
          </p:spPr>
          <p:txBody>
            <a:bodyPr wrap="none" lIns="0" tIns="0" rIns="0" bIns="0" anchor="t" anchorCtr="0">
              <a:spAutoFit/>
            </a:bodyPr>
            <a:lstStyle/>
            <a:p>
              <a:pPr algn="r"/>
              <a:r>
                <a:rPr lang="en-US" sz="750" dirty="0">
                  <a:solidFill>
                    <a:srgbClr val="566171"/>
                  </a:solidFill>
                  <a:latin typeface="Arial"/>
                  <a:ea typeface="Microsoft YaHei"/>
                  <a:cs typeface="Arial"/>
                </a:rPr>
                <a:t>AVENLO · EXECUTIVE UPDATE</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400"/>
                                        <p:tgtEl>
                                          <p:spTgt spid="15"/>
                                        </p:tgtEl>
                                      </p:cBhvr>
                                    </p:animEffect>
                                  </p:childTnLst>
                                </p:cTn>
                              </p:par>
                            </p:childTnLst>
                          </p:cTn>
                        </p:par>
                        <p:par>
                          <p:cTn id="8" fill="hold">
                            <p:stCondLst>
                              <p:cond delay="900"/>
                            </p:stCondLst>
                            <p:childTnLst>
                              <p:par>
                                <p:cTn id="9" presetID="20" presetClass="entr" presetSubtype="0"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edge">
                                      <p:cBhvr>
                                        <p:cTn id="11" dur="400"/>
                                        <p:tgtEl>
                                          <p:spTgt spid="27"/>
                                        </p:tgtEl>
                                      </p:cBhvr>
                                    </p:animEffect>
                                  </p:childTnLst>
                                </p:cTn>
                              </p:par>
                            </p:childTnLst>
                          </p:cTn>
                        </p:par>
                        <p:par>
                          <p:cTn id="12" fill="hold">
                            <p:stCondLst>
                              <p:cond delay="1800"/>
                            </p:stCondLst>
                            <p:childTnLst>
                              <p:par>
                                <p:cTn id="13" presetID="21" presetClass="entr" presetSubtype="0" fill="hold"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wheel(4)">
                                      <p:cBhvr>
                                        <p:cTn id="15" dur="400"/>
                                        <p:tgtEl>
                                          <p:spTgt spid="39"/>
                                        </p:tgtEl>
                                      </p:cBhvr>
                                    </p:animEffect>
                                  </p:childTnLst>
                                </p:cTn>
                              </p:par>
                            </p:childTnLst>
                          </p:cTn>
                        </p:par>
                        <p:par>
                          <p:cTn id="16" fill="hold">
                            <p:stCondLst>
                              <p:cond delay="2700"/>
                            </p:stCondLst>
                            <p:childTnLst>
                              <p:par>
                                <p:cTn id="17" presetID="22" presetClass="entr" presetSubtype="1" fill="hold" nodeType="afterEffect">
                                  <p:stCondLst>
                                    <p:cond delay="0"/>
                                  </p:stCondLst>
                                  <p:childTnLst>
                                    <p:set>
                                      <p:cBhvr>
                                        <p:cTn id="18" dur="1" fill="hold">
                                          <p:stCondLst>
                                            <p:cond delay="0"/>
                                          </p:stCondLst>
                                        </p:cTn>
                                        <p:tgtEl>
                                          <p:spTgt spid="51"/>
                                        </p:tgtEl>
                                        <p:attrNameLst>
                                          <p:attrName>style.visibility</p:attrName>
                                        </p:attrNameLst>
                                      </p:cBhvr>
                                      <p:to>
                                        <p:strVal val="visible"/>
                                      </p:to>
                                    </p:set>
                                    <p:animEffect transition="in" filter="wipe(left)">
                                      <p:cBhvr>
                                        <p:cTn id="19" dur="400"/>
                                        <p:tgtEl>
                                          <p:spTgt spid="51"/>
                                        </p:tgtEl>
                                      </p:cBhvr>
                                    </p:animEffect>
                                  </p:childTnLst>
                                </p:cTn>
                              </p:par>
                            </p:childTnLst>
                          </p:cTn>
                        </p:par>
                        <p:par>
                          <p:cTn id="20" fill="hold">
                            <p:stCondLst>
                              <p:cond delay="3600"/>
                            </p:stCondLst>
                            <p:childTnLst>
                              <p:par>
                                <p:cTn id="21" presetID="50" presetClass="entr" presetSubtype="0" fill="hold" nodeType="afterEffect">
                                  <p:stCondLst>
                                    <p:cond delay="0"/>
                                  </p:stCondLst>
                                  <p:childTnLst>
                                    <p:set>
                                      <p:cBhvr>
                                        <p:cTn id="22" dur="1" fill="hold">
                                          <p:stCondLst>
                                            <p:cond delay="0"/>
                                          </p:stCondLst>
                                        </p:cTn>
                                        <p:tgtEl>
                                          <p:spTgt spid="55"/>
                                        </p:tgtEl>
                                        <p:attrNameLst>
                                          <p:attrName>style.visibility</p:attrName>
                                        </p:attrNameLst>
                                      </p:cBhvr>
                                      <p:to>
                                        <p:strVal val="visible"/>
                                      </p:to>
                                    </p:set>
                                    <p:animEffect transition="in" filter="stretch(across)">
                                      <p:cBhvr>
                                        <p:cTn id="23" dur="4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7" grpId="0"/>
      <p:bldP spid="39" grpId="0"/>
      <p:bldP spid="51" grpId="0"/>
      <p:bldP spid="5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F7F5EF"/>
            </a:solidFill>
            <a:ln>
              <a:noFill/>
            </a:ln>
          </p:spPr>
        </p:sp>
        <p:pic>
          <p:nvPicPr>
            <p:cNvPr id="3" name="Image 3"/>
            <p:cNvPicPr>
              <a:picLocks noChangeAspect="1"/>
            </p:cNvPicPr>
            <p:nvPr/>
          </p:nvPicPr>
          <p:blipFill>
            <a:blip r:embed="rId2"/>
            <a:stretch>
              <a:fillRect/>
            </a:stretch>
          </p:blipFill>
          <p:spPr>
            <a:xfrm>
              <a:off x="0" y="0"/>
              <a:ext cx="12192000" cy="6858000"/>
            </a:xfrm>
            <a:prstGeom prst="rect">
              <a:avLst/>
            </a:prstGeom>
          </p:spPr>
        </p:pic>
        <p:sp>
          <p:nvSpPr>
            <p:cNvPr id="4" name="Rectangle 4"/>
            <p:cNvSpPr/>
            <p:nvPr/>
          </p:nvSpPr>
          <p:spPr>
            <a:xfrm>
              <a:off x="0" y="0"/>
              <a:ext cx="12192000" cy="6858000"/>
            </a:xfrm>
            <a:prstGeom prst="rect">
              <a:avLst/>
            </a:prstGeom>
            <a:solidFill>
              <a:srgbClr val="F7F5EF">
                <a:alpha val="94000"/>
              </a:srgbClr>
            </a:solidFill>
            <a:ln>
              <a:noFill/>
            </a:ln>
          </p:spPr>
        </p:sp>
      </p:grpSp>
      <p:grpSp>
        <p:nvGrpSpPr>
          <p:cNvPr id="10" name="Group 10"/>
          <p:cNvGrpSpPr/>
          <p:nvPr/>
        </p:nvGrpSpPr>
        <p:grpSpPr>
          <a:xfrm>
            <a:off x="0" y="0"/>
            <a:ext cx="12192000" cy="361950"/>
            <a:chOff x="0" y="0"/>
            <a:chExt cx="12192000" cy="361950"/>
          </a:xfrm>
        </p:grpSpPr>
        <p:sp>
          <p:nvSpPr>
            <p:cNvPr id="6" name="Rectangle 6"/>
            <p:cNvSpPr/>
            <p:nvPr/>
          </p:nvSpPr>
          <p:spPr>
            <a:xfrm>
              <a:off x="0" y="0"/>
              <a:ext cx="12192000" cy="323850"/>
            </a:xfrm>
            <a:prstGeom prst="rect">
              <a:avLst/>
            </a:prstGeom>
            <a:solidFill>
              <a:srgbClr val="153A6B"/>
            </a:solidFill>
            <a:ln>
              <a:noFill/>
            </a:ln>
          </p:spPr>
        </p:sp>
        <p:sp>
          <p:nvSpPr>
            <p:cNvPr id="7" name="TextBox 7"/>
            <p:cNvSpPr txBox="1"/>
            <p:nvPr/>
          </p:nvSpPr>
          <p:spPr>
            <a:xfrm>
              <a:off x="428625" y="138112"/>
              <a:ext cx="2233077" cy="152400"/>
            </a:xfrm>
            <a:prstGeom prst="rect">
              <a:avLst/>
            </a:prstGeom>
            <a:noFill/>
            <a:ln>
              <a:noFill/>
            </a:ln>
          </p:spPr>
          <p:txBody>
            <a:bodyPr wrap="none" lIns="0" tIns="0" rIns="0" bIns="0" anchor="t" anchorCtr="0">
              <a:spAutoFit/>
            </a:bodyPr>
            <a:lstStyle/>
            <a:p>
              <a:pPr algn="l"/>
              <a:r>
                <a:rPr lang="en-US" sz="750" b="1" dirty="0">
                  <a:solidFill>
                    <a:srgbClr val="FFFFFF"/>
                  </a:solidFill>
                  <a:latin typeface="Arial"/>
                  <a:ea typeface="Microsoft YaHei"/>
                  <a:cs typeface="Arial"/>
                </a:rPr>
                <a:t>AVENLO ONBOARDING REDESIGN · AUG 11–22</a:t>
              </a:r>
            </a:p>
          </p:txBody>
        </p:sp>
        <p:sp>
          <p:nvSpPr>
            <p:cNvPr id="8" name="TextBox 8"/>
            <p:cNvSpPr txBox="1"/>
            <p:nvPr/>
          </p:nvSpPr>
          <p:spPr>
            <a:xfrm>
              <a:off x="10550366" y="138112"/>
              <a:ext cx="1213009" cy="152400"/>
            </a:xfrm>
            <a:prstGeom prst="rect">
              <a:avLst/>
            </a:prstGeom>
            <a:noFill/>
            <a:ln>
              <a:noFill/>
            </a:ln>
          </p:spPr>
          <p:txBody>
            <a:bodyPr wrap="none" lIns="0" tIns="0" rIns="0" bIns="0" anchor="t" anchorCtr="0">
              <a:spAutoFit/>
            </a:bodyPr>
            <a:lstStyle/>
            <a:p>
              <a:pPr algn="r"/>
              <a:r>
                <a:rPr lang="en-US" sz="750" dirty="0">
                  <a:solidFill>
                    <a:srgbClr val="FFFFFF"/>
                  </a:solidFill>
                  <a:latin typeface="Arial"/>
                  <a:ea typeface="Microsoft YaHei"/>
                  <a:cs typeface="Arial"/>
                </a:rPr>
                <a:t>06 / 09 · DELIVERY RISK</a:t>
              </a:r>
            </a:p>
          </p:txBody>
        </p:sp>
        <p:sp>
          <p:nvSpPr>
            <p:cNvPr id="9" name="Rectangle 9"/>
            <p:cNvSpPr/>
            <p:nvPr/>
          </p:nvSpPr>
          <p:spPr>
            <a:xfrm>
              <a:off x="0" y="323850"/>
              <a:ext cx="12192000" cy="38100"/>
            </a:xfrm>
            <a:prstGeom prst="rect">
              <a:avLst/>
            </a:prstGeom>
            <a:solidFill>
              <a:srgbClr val="D5A21A"/>
            </a:solidFill>
            <a:ln>
              <a:noFill/>
            </a:ln>
          </p:spPr>
        </p:sp>
      </p:grpSp>
      <p:grpSp>
        <p:nvGrpSpPr>
          <p:cNvPr id="15" name="Group 15"/>
          <p:cNvGrpSpPr/>
          <p:nvPr/>
        </p:nvGrpSpPr>
        <p:grpSpPr>
          <a:xfrm>
            <a:off x="285750" y="523875"/>
            <a:ext cx="11468100" cy="1085850"/>
            <a:chOff x="285750" y="523875"/>
            <a:chExt cx="11468100" cy="1085850"/>
          </a:xfrm>
        </p:grpSpPr>
        <p:sp>
          <p:nvSpPr>
            <p:cNvPr id="11" name="Rectangle 11"/>
            <p:cNvSpPr/>
            <p:nvPr/>
          </p:nvSpPr>
          <p:spPr>
            <a:xfrm>
              <a:off x="285750" y="523875"/>
              <a:ext cx="11468100" cy="1085850"/>
            </a:xfrm>
            <a:prstGeom prst="rect">
              <a:avLst/>
            </a:prstGeom>
            <a:noFill/>
            <a:ln>
              <a:noFill/>
            </a:ln>
          </p:spPr>
        </p:sp>
        <p:sp>
          <p:nvSpPr>
            <p:cNvPr id="12" name="TextBox 12"/>
            <p:cNvSpPr txBox="1"/>
            <p:nvPr/>
          </p:nvSpPr>
          <p:spPr>
            <a:xfrm>
              <a:off x="427672" y="596741"/>
              <a:ext cx="2703090" cy="167640"/>
            </a:xfrm>
            <a:prstGeom prst="rect">
              <a:avLst/>
            </a:prstGeom>
            <a:noFill/>
            <a:ln>
              <a:noFill/>
            </a:ln>
          </p:spPr>
          <p:txBody>
            <a:bodyPr wrap="none" lIns="0" tIns="0" rIns="0" bIns="0" anchor="t" anchorCtr="0">
              <a:spAutoFit/>
            </a:bodyPr>
            <a:lstStyle/>
            <a:p>
              <a:pPr algn="l"/>
              <a:r>
                <a:rPr lang="en-US" sz="825" b="1" dirty="0">
                  <a:solidFill>
                    <a:srgbClr val="B51F3A"/>
                  </a:solidFill>
                  <a:latin typeface="Arial"/>
                  <a:ea typeface="Microsoft YaHei"/>
                  <a:cs typeface="Arial"/>
                </a:rPr>
                <a:t>05 · CRITICAL PATH · OWNERSHIP &amp; MITIGATION</a:t>
              </a:r>
            </a:p>
          </p:txBody>
        </p:sp>
        <p:sp>
          <p:nvSpPr>
            <p:cNvPr id="13" name="TextBox 13"/>
            <p:cNvSpPr txBox="1"/>
            <p:nvPr/>
          </p:nvSpPr>
          <p:spPr>
            <a:xfrm>
              <a:off x="405765" y="848678"/>
              <a:ext cx="9860544" cy="518160"/>
            </a:xfrm>
            <a:prstGeom prst="rect">
              <a:avLst/>
            </a:prstGeom>
            <a:noFill/>
            <a:ln>
              <a:noFill/>
            </a:ln>
          </p:spPr>
          <p:txBody>
            <a:bodyPr wrap="none" lIns="0" tIns="0" rIns="0" bIns="0" anchor="t" anchorCtr="0">
              <a:spAutoFit/>
            </a:bodyPr>
            <a:lstStyle/>
            <a:p>
              <a:pPr algn="l"/>
              <a:r>
                <a:rPr lang="en-US" sz="2550" b="1" dirty="0">
                  <a:solidFill>
                    <a:srgbClr val="153A6B"/>
                  </a:solidFill>
                  <a:latin typeface="Georgia"/>
                  <a:ea typeface="SimSun"/>
                  <a:cs typeface="Georgia"/>
                </a:rPr>
                <a:t>One service dependency is blocking the full rollout.</a:t>
              </a:r>
            </a:p>
          </p:txBody>
        </p:sp>
        <p:sp>
          <p:nvSpPr>
            <p:cNvPr id="14" name="TextBox 14"/>
            <p:cNvSpPr txBox="1"/>
            <p:nvPr/>
          </p:nvSpPr>
          <p:spPr>
            <a:xfrm>
              <a:off x="423862" y="1316831"/>
              <a:ext cx="8991481" cy="228600"/>
            </a:xfrm>
            <a:prstGeom prst="rect">
              <a:avLst/>
            </a:prstGeom>
            <a:noFill/>
            <a:ln>
              <a:noFill/>
            </a:ln>
          </p:spPr>
          <p:txBody>
            <a:bodyPr wrap="none" lIns="0" tIns="0" rIns="0" bIns="0" anchor="t" anchorCtr="0">
              <a:spAutoFit/>
            </a:bodyPr>
            <a:lstStyle/>
            <a:p>
              <a:pPr algn="l"/>
              <a:r>
                <a:rPr lang="en-US" sz="1125" dirty="0">
                  <a:solidFill>
                    <a:srgbClr val="566171"/>
                  </a:solidFill>
                  <a:latin typeface="Arial"/>
                  <a:ea typeface="Microsoft YaHei"/>
                  <a:cs typeface="Arial"/>
                </a:rPr>
                <a:t>Three other workstreams are resolved, designed, or awaiting a scope decision rather than technically blocked.</a:t>
              </a:r>
            </a:p>
          </p:txBody>
        </p:sp>
      </p:grpSp>
      <p:grpSp>
        <p:nvGrpSpPr>
          <p:cNvPr id="58" name="Group 58"/>
          <p:cNvGrpSpPr/>
          <p:nvPr/>
        </p:nvGrpSpPr>
        <p:grpSpPr>
          <a:xfrm>
            <a:off x="438150" y="1790700"/>
            <a:ext cx="11315700" cy="3390900"/>
            <a:chOff x="438150" y="1790700"/>
            <a:chExt cx="11315700" cy="3390900"/>
          </a:xfrm>
        </p:grpSpPr>
        <p:sp>
          <p:nvSpPr>
            <p:cNvPr id="16" name="Rectangle 16"/>
            <p:cNvSpPr/>
            <p:nvPr/>
          </p:nvSpPr>
          <p:spPr>
            <a:xfrm>
              <a:off x="438150" y="1790700"/>
              <a:ext cx="11315700" cy="3390900"/>
            </a:xfrm>
            <a:prstGeom prst="rect">
              <a:avLst/>
            </a:prstGeom>
            <a:solidFill>
              <a:srgbClr val="FFFFFF"/>
            </a:solidFill>
            <a:ln w="9525">
              <a:solidFill>
                <a:srgbClr val="C8D0D8"/>
              </a:solidFill>
            </a:ln>
          </p:spPr>
        </p:sp>
        <p:sp>
          <p:nvSpPr>
            <p:cNvPr id="17" name="Rectangle 17"/>
            <p:cNvSpPr/>
            <p:nvPr/>
          </p:nvSpPr>
          <p:spPr>
            <a:xfrm>
              <a:off x="438150" y="1790700"/>
              <a:ext cx="11315700" cy="400050"/>
            </a:xfrm>
            <a:prstGeom prst="rect">
              <a:avLst/>
            </a:prstGeom>
            <a:solidFill>
              <a:srgbClr val="153A6B"/>
            </a:solidFill>
            <a:ln>
              <a:noFill/>
            </a:ln>
          </p:spPr>
        </p:sp>
        <p:sp>
          <p:nvSpPr>
            <p:cNvPr id="18" name="TextBox 18"/>
            <p:cNvSpPr txBox="1"/>
            <p:nvPr/>
          </p:nvSpPr>
          <p:spPr>
            <a:xfrm>
              <a:off x="599122" y="1958816"/>
              <a:ext cx="792701" cy="167640"/>
            </a:xfrm>
            <a:prstGeom prst="rect">
              <a:avLst/>
            </a:prstGeom>
            <a:noFill/>
            <a:ln>
              <a:noFill/>
            </a:ln>
          </p:spPr>
          <p:txBody>
            <a:bodyPr wrap="none" lIns="0" tIns="0" rIns="0" bIns="0" anchor="t" anchorCtr="0">
              <a:spAutoFit/>
            </a:bodyPr>
            <a:lstStyle/>
            <a:p>
              <a:pPr algn="l"/>
              <a:r>
                <a:rPr lang="en-US" sz="825" b="1" dirty="0">
                  <a:solidFill>
                    <a:srgbClr val="FFFFFF"/>
                  </a:solidFill>
                  <a:latin typeface="Arial"/>
                  <a:ea typeface="Microsoft YaHei"/>
                  <a:cs typeface="Arial"/>
                </a:rPr>
                <a:t>WORKSTREAM</a:t>
              </a:r>
            </a:p>
          </p:txBody>
        </p:sp>
        <p:sp>
          <p:nvSpPr>
            <p:cNvPr id="19" name="TextBox 19"/>
            <p:cNvSpPr txBox="1"/>
            <p:nvPr/>
          </p:nvSpPr>
          <p:spPr>
            <a:xfrm>
              <a:off x="4466272" y="1958816"/>
              <a:ext cx="419480" cy="167640"/>
            </a:xfrm>
            <a:prstGeom prst="rect">
              <a:avLst/>
            </a:prstGeom>
            <a:noFill/>
            <a:ln>
              <a:noFill/>
            </a:ln>
          </p:spPr>
          <p:txBody>
            <a:bodyPr wrap="none" lIns="0" tIns="0" rIns="0" bIns="0" anchor="t" anchorCtr="0">
              <a:spAutoFit/>
            </a:bodyPr>
            <a:lstStyle/>
            <a:p>
              <a:pPr algn="l"/>
              <a:r>
                <a:rPr lang="en-US" sz="825" b="1" dirty="0">
                  <a:solidFill>
                    <a:srgbClr val="FFFFFF"/>
                  </a:solidFill>
                  <a:latin typeface="Arial"/>
                  <a:ea typeface="Microsoft YaHei"/>
                  <a:cs typeface="Arial"/>
                </a:rPr>
                <a:t>OWNER</a:t>
              </a:r>
            </a:p>
          </p:txBody>
        </p:sp>
        <p:sp>
          <p:nvSpPr>
            <p:cNvPr id="20" name="TextBox 20"/>
            <p:cNvSpPr txBox="1"/>
            <p:nvPr/>
          </p:nvSpPr>
          <p:spPr>
            <a:xfrm>
              <a:off x="6180772" y="1958816"/>
              <a:ext cx="438457" cy="167640"/>
            </a:xfrm>
            <a:prstGeom prst="rect">
              <a:avLst/>
            </a:prstGeom>
            <a:noFill/>
            <a:ln>
              <a:noFill/>
            </a:ln>
          </p:spPr>
          <p:txBody>
            <a:bodyPr wrap="none" lIns="0" tIns="0" rIns="0" bIns="0" anchor="t" anchorCtr="0">
              <a:spAutoFit/>
            </a:bodyPr>
            <a:lstStyle/>
            <a:p>
              <a:pPr algn="l"/>
              <a:r>
                <a:rPr lang="en-US" sz="825" b="1" dirty="0">
                  <a:solidFill>
                    <a:srgbClr val="FFFFFF"/>
                  </a:solidFill>
                  <a:latin typeface="Arial"/>
                  <a:ea typeface="Microsoft YaHei"/>
                  <a:cs typeface="Arial"/>
                </a:rPr>
                <a:t>STATUS</a:t>
              </a:r>
            </a:p>
          </p:txBody>
        </p:sp>
        <p:sp>
          <p:nvSpPr>
            <p:cNvPr id="21" name="TextBox 21"/>
            <p:cNvSpPr txBox="1"/>
            <p:nvPr/>
          </p:nvSpPr>
          <p:spPr>
            <a:xfrm>
              <a:off x="7942898" y="1958816"/>
              <a:ext cx="1222855" cy="167640"/>
            </a:xfrm>
            <a:prstGeom prst="rect">
              <a:avLst/>
            </a:prstGeom>
            <a:noFill/>
            <a:ln>
              <a:noFill/>
            </a:ln>
          </p:spPr>
          <p:txBody>
            <a:bodyPr wrap="none" lIns="0" tIns="0" rIns="0" bIns="0" anchor="t" anchorCtr="0">
              <a:spAutoFit/>
            </a:bodyPr>
            <a:lstStyle/>
            <a:p>
              <a:pPr algn="l"/>
              <a:r>
                <a:rPr lang="en-US" sz="825" b="1" dirty="0">
                  <a:solidFill>
                    <a:srgbClr val="FFFFFF"/>
                  </a:solidFill>
                  <a:latin typeface="Arial"/>
                  <a:ea typeface="Microsoft YaHei"/>
                  <a:cs typeface="Arial"/>
                </a:rPr>
                <a:t>IMPACT / NEXT MOVE</a:t>
              </a:r>
            </a:p>
          </p:txBody>
        </p:sp>
        <p:sp>
          <p:nvSpPr>
            <p:cNvPr id="22" name="Rectangle 22"/>
            <p:cNvSpPr/>
            <p:nvPr/>
          </p:nvSpPr>
          <p:spPr>
            <a:xfrm>
              <a:off x="438150" y="2190750"/>
              <a:ext cx="11315700" cy="685800"/>
            </a:xfrm>
            <a:prstGeom prst="rect">
              <a:avLst/>
            </a:prstGeom>
            <a:solidFill>
              <a:srgbClr val="FFFFFF"/>
            </a:solidFill>
            <a:ln>
              <a:noFill/>
            </a:ln>
          </p:spPr>
        </p:sp>
        <p:sp>
          <p:nvSpPr>
            <p:cNvPr id="23" name="Line 23"/>
            <p:cNvSpPr/>
            <p:nvPr/>
          </p:nvSpPr>
          <p:spPr>
            <a:xfrm>
              <a:off x="438150" y="2876550"/>
              <a:ext cx="11315700" cy="9525"/>
            </a:xfrm>
            <a:custGeom>
              <a:avLst/>
              <a:gdLst/>
              <a:ahLst/>
              <a:cxnLst/>
              <a:rect l="l" t="t" r="r" b="b"/>
              <a:pathLst>
                <a:path w="11315700" h="9525">
                  <a:moveTo>
                    <a:pt x="0" y="0"/>
                  </a:moveTo>
                  <a:lnTo>
                    <a:pt x="11315700" y="0"/>
                  </a:lnTo>
                </a:path>
              </a:pathLst>
            </a:custGeom>
            <a:noFill/>
            <a:ln w="9525">
              <a:solidFill>
                <a:srgbClr val="C8D0D8"/>
              </a:solidFill>
            </a:ln>
          </p:spPr>
        </p:sp>
        <p:sp>
          <p:nvSpPr>
            <p:cNvPr id="24" name="TextBox 24"/>
            <p:cNvSpPr txBox="1"/>
            <p:nvPr/>
          </p:nvSpPr>
          <p:spPr>
            <a:xfrm>
              <a:off x="594360" y="2337435"/>
              <a:ext cx="2266359" cy="243840"/>
            </a:xfrm>
            <a:prstGeom prst="rect">
              <a:avLst/>
            </a:prstGeom>
            <a:noFill/>
            <a:ln>
              <a:noFill/>
            </a:ln>
          </p:spPr>
          <p:txBody>
            <a:bodyPr wrap="none" lIns="0" tIns="0" rIns="0" bIns="0" anchor="t" anchorCtr="0">
              <a:spAutoFit/>
            </a:bodyPr>
            <a:lstStyle/>
            <a:p>
              <a:pPr algn="l"/>
              <a:r>
                <a:rPr lang="en-US" sz="1200" b="1" dirty="0">
                  <a:solidFill>
                    <a:srgbClr val="162B49"/>
                  </a:solidFill>
                  <a:latin typeface="Arial"/>
                  <a:ea typeface="Microsoft YaHei"/>
                  <a:cs typeface="Arial"/>
                </a:rPr>
                <a:t>Project creation timeout</a:t>
              </a:r>
            </a:p>
          </p:txBody>
        </p:sp>
        <p:sp>
          <p:nvSpPr>
            <p:cNvPr id="25" name="TextBox 25"/>
            <p:cNvSpPr txBox="1"/>
            <p:nvPr/>
          </p:nvSpPr>
          <p:spPr>
            <a:xfrm>
              <a:off x="597218" y="2580799"/>
              <a:ext cx="3221617" cy="198120"/>
            </a:xfrm>
            <a:prstGeom prst="rect">
              <a:avLst/>
            </a:prstGeom>
            <a:noFill/>
            <a:ln>
              <a:noFill/>
            </a:ln>
          </p:spPr>
          <p:txBody>
            <a:bodyPr wrap="none" lIns="0" tIns="0" rIns="0" bIns="0" anchor="t" anchorCtr="0">
              <a:spAutoFit/>
            </a:bodyPr>
            <a:lstStyle/>
            <a:p>
              <a:pPr algn="l"/>
              <a:r>
                <a:rPr lang="en-US" sz="975" dirty="0">
                  <a:solidFill>
                    <a:srgbClr val="566171"/>
                  </a:solidFill>
                  <a:latin typeface="Arial"/>
                  <a:ea typeface="Microsoft YaHei"/>
                  <a:cs typeface="Arial"/>
                </a:rPr>
                <a:t>Intermittent failure in the first-project flow</a:t>
              </a:r>
            </a:p>
          </p:txBody>
        </p:sp>
        <p:sp>
          <p:nvSpPr>
            <p:cNvPr id="26" name="TextBox 26"/>
            <p:cNvSpPr txBox="1"/>
            <p:nvPr/>
          </p:nvSpPr>
          <p:spPr>
            <a:xfrm>
              <a:off x="4463415" y="2458402"/>
              <a:ext cx="877776" cy="213360"/>
            </a:xfrm>
            <a:prstGeom prst="rect">
              <a:avLst/>
            </a:prstGeom>
            <a:noFill/>
            <a:ln>
              <a:noFill/>
            </a:ln>
          </p:spPr>
          <p:txBody>
            <a:bodyPr wrap="none" lIns="0" tIns="0" rIns="0" bIns="0" anchor="t" anchorCtr="0">
              <a:spAutoFit/>
            </a:bodyPr>
            <a:lstStyle/>
            <a:p>
              <a:pPr algn="l"/>
              <a:r>
                <a:rPr lang="en-US" sz="1050" dirty="0">
                  <a:solidFill>
                    <a:srgbClr val="162B49"/>
                  </a:solidFill>
                  <a:latin typeface="Arial"/>
                  <a:ea typeface="Microsoft YaHei"/>
                  <a:cs typeface="Arial"/>
                </a:rPr>
                <a:t>Engineering</a:t>
              </a:r>
            </a:p>
          </p:txBody>
        </p:sp>
        <p:sp>
          <p:nvSpPr>
            <p:cNvPr id="27" name="Rectangle 27"/>
            <p:cNvSpPr/>
            <p:nvPr/>
          </p:nvSpPr>
          <p:spPr>
            <a:xfrm>
              <a:off x="6191250" y="2362200"/>
              <a:ext cx="1104900" cy="266700"/>
            </a:xfrm>
            <a:prstGeom prst="rect">
              <a:avLst/>
            </a:prstGeom>
            <a:solidFill>
              <a:srgbClr val="2F6F57"/>
            </a:solidFill>
            <a:ln>
              <a:noFill/>
            </a:ln>
          </p:spPr>
        </p:sp>
        <p:sp>
          <p:nvSpPr>
            <p:cNvPr id="28" name="TextBox 28"/>
            <p:cNvSpPr txBox="1"/>
            <p:nvPr/>
          </p:nvSpPr>
          <p:spPr>
            <a:xfrm>
              <a:off x="6442236" y="2454116"/>
              <a:ext cx="602928" cy="167640"/>
            </a:xfrm>
            <a:prstGeom prst="rect">
              <a:avLst/>
            </a:prstGeom>
            <a:noFill/>
            <a:ln>
              <a:noFill/>
            </a:ln>
          </p:spPr>
          <p:txBody>
            <a:bodyPr wrap="none" lIns="0" tIns="0" rIns="0" bIns="0" anchor="t" anchorCtr="0">
              <a:spAutoFit/>
            </a:bodyPr>
            <a:lstStyle/>
            <a:p>
              <a:pPr algn="ctr"/>
              <a:r>
                <a:rPr lang="en-US" sz="825" b="1" dirty="0">
                  <a:solidFill>
                    <a:srgbClr val="FFFFFF"/>
                  </a:solidFill>
                  <a:latin typeface="Arial"/>
                  <a:ea typeface="Microsoft YaHei"/>
                  <a:cs typeface="Arial"/>
                </a:rPr>
                <a:t>RESOLVED</a:t>
              </a:r>
            </a:p>
          </p:txBody>
        </p:sp>
        <p:sp>
          <p:nvSpPr>
            <p:cNvPr id="29" name="TextBox 29"/>
            <p:cNvSpPr txBox="1"/>
            <p:nvPr/>
          </p:nvSpPr>
          <p:spPr>
            <a:xfrm>
              <a:off x="7940040" y="2353628"/>
              <a:ext cx="1813993" cy="213360"/>
            </a:xfrm>
            <a:prstGeom prst="rect">
              <a:avLst/>
            </a:prstGeom>
            <a:noFill/>
            <a:ln>
              <a:noFill/>
            </a:ln>
          </p:spPr>
          <p:txBody>
            <a:bodyPr wrap="none" lIns="0" tIns="0" rIns="0" bIns="0" anchor="t" anchorCtr="0">
              <a:spAutoFit/>
            </a:bodyPr>
            <a:lstStyle/>
            <a:p>
              <a:pPr algn="l"/>
              <a:r>
                <a:rPr lang="en-US" sz="1050" b="1" dirty="0">
                  <a:solidFill>
                    <a:srgbClr val="162B49"/>
                  </a:solidFill>
                  <a:latin typeface="Arial"/>
                  <a:ea typeface="Microsoft YaHei"/>
                  <a:cs typeface="Arial"/>
                </a:rPr>
                <a:t>Error rate 2.8% → 0.7%</a:t>
              </a:r>
            </a:p>
          </p:txBody>
        </p:sp>
        <p:sp>
          <p:nvSpPr>
            <p:cNvPr id="30" name="TextBox 30"/>
            <p:cNvSpPr txBox="1"/>
            <p:nvPr/>
          </p:nvSpPr>
          <p:spPr>
            <a:xfrm>
              <a:off x="7940992" y="2580799"/>
              <a:ext cx="3008019" cy="198120"/>
            </a:xfrm>
            <a:prstGeom prst="rect">
              <a:avLst/>
            </a:prstGeom>
            <a:noFill/>
            <a:ln>
              <a:noFill/>
            </a:ln>
          </p:spPr>
          <p:txBody>
            <a:bodyPr wrap="none" lIns="0" tIns="0" rIns="0" bIns="0" anchor="t" anchorCtr="0">
              <a:spAutoFit/>
            </a:bodyPr>
            <a:lstStyle/>
            <a:p>
              <a:pPr algn="l"/>
              <a:r>
                <a:rPr lang="en-US" sz="975" dirty="0">
                  <a:solidFill>
                    <a:srgbClr val="566171"/>
                  </a:solidFill>
                  <a:latin typeface="Arial"/>
                  <a:ea typeface="Microsoft YaHei"/>
                  <a:cs typeface="Arial"/>
                </a:rPr>
                <a:t>Continue monitoring under wider exposure.</a:t>
              </a:r>
            </a:p>
          </p:txBody>
        </p:sp>
        <p:sp>
          <p:nvSpPr>
            <p:cNvPr id="31" name="Rectangle 31"/>
            <p:cNvSpPr/>
            <p:nvPr/>
          </p:nvSpPr>
          <p:spPr>
            <a:xfrm>
              <a:off x="438150" y="2876550"/>
              <a:ext cx="11315700" cy="685800"/>
            </a:xfrm>
            <a:prstGeom prst="rect">
              <a:avLst/>
            </a:prstGeom>
            <a:solidFill>
              <a:srgbClr val="F7F5EF"/>
            </a:solidFill>
            <a:ln>
              <a:noFill/>
            </a:ln>
          </p:spPr>
        </p:sp>
        <p:sp>
          <p:nvSpPr>
            <p:cNvPr id="32" name="Line 32"/>
            <p:cNvSpPr/>
            <p:nvPr/>
          </p:nvSpPr>
          <p:spPr>
            <a:xfrm>
              <a:off x="438150" y="3562350"/>
              <a:ext cx="11315700" cy="9525"/>
            </a:xfrm>
            <a:custGeom>
              <a:avLst/>
              <a:gdLst/>
              <a:ahLst/>
              <a:cxnLst/>
              <a:rect l="l" t="t" r="r" b="b"/>
              <a:pathLst>
                <a:path w="11315700" h="9525">
                  <a:moveTo>
                    <a:pt x="0" y="0"/>
                  </a:moveTo>
                  <a:lnTo>
                    <a:pt x="11315700" y="0"/>
                  </a:lnTo>
                </a:path>
              </a:pathLst>
            </a:custGeom>
            <a:noFill/>
            <a:ln w="9525">
              <a:solidFill>
                <a:srgbClr val="C8D0D8"/>
              </a:solidFill>
            </a:ln>
          </p:spPr>
        </p:sp>
        <p:sp>
          <p:nvSpPr>
            <p:cNvPr id="33" name="TextBox 33"/>
            <p:cNvSpPr txBox="1"/>
            <p:nvPr/>
          </p:nvSpPr>
          <p:spPr>
            <a:xfrm>
              <a:off x="594360" y="3023235"/>
              <a:ext cx="1962722" cy="243840"/>
            </a:xfrm>
            <a:prstGeom prst="rect">
              <a:avLst/>
            </a:prstGeom>
            <a:noFill/>
            <a:ln>
              <a:noFill/>
            </a:ln>
          </p:spPr>
          <p:txBody>
            <a:bodyPr wrap="none" lIns="0" tIns="0" rIns="0" bIns="0" anchor="t" anchorCtr="0">
              <a:spAutoFit/>
            </a:bodyPr>
            <a:lstStyle/>
            <a:p>
              <a:pPr algn="l"/>
              <a:r>
                <a:rPr lang="en-US" sz="1200" b="1" dirty="0">
                  <a:solidFill>
                    <a:srgbClr val="162B49"/>
                  </a:solidFill>
                  <a:latin typeface="Arial"/>
                  <a:ea typeface="Microsoft YaHei"/>
                  <a:cs typeface="Arial"/>
                </a:rPr>
                <a:t>Mobile invitation flow</a:t>
              </a:r>
            </a:p>
          </p:txBody>
        </p:sp>
        <p:sp>
          <p:nvSpPr>
            <p:cNvPr id="34" name="TextBox 34"/>
            <p:cNvSpPr txBox="1"/>
            <p:nvPr/>
          </p:nvSpPr>
          <p:spPr>
            <a:xfrm>
              <a:off x="597218" y="3266599"/>
              <a:ext cx="3385376" cy="198120"/>
            </a:xfrm>
            <a:prstGeom prst="rect">
              <a:avLst/>
            </a:prstGeom>
            <a:noFill/>
            <a:ln>
              <a:noFill/>
            </a:ln>
          </p:spPr>
          <p:txBody>
            <a:bodyPr wrap="none" lIns="0" tIns="0" rIns="0" bIns="0" anchor="t" anchorCtr="0">
              <a:spAutoFit/>
            </a:bodyPr>
            <a:lstStyle/>
            <a:p>
              <a:pPr algn="l"/>
              <a:r>
                <a:rPr lang="en-US" sz="975" dirty="0">
                  <a:solidFill>
                    <a:srgbClr val="566171"/>
                  </a:solidFill>
                  <a:latin typeface="Arial"/>
                  <a:ea typeface="Microsoft YaHei"/>
                  <a:cs typeface="Arial"/>
                </a:rPr>
                <a:t>Small-screen complexity depresses performance</a:t>
              </a:r>
            </a:p>
          </p:txBody>
        </p:sp>
        <p:sp>
          <p:nvSpPr>
            <p:cNvPr id="35" name="TextBox 35"/>
            <p:cNvSpPr txBox="1"/>
            <p:nvPr/>
          </p:nvSpPr>
          <p:spPr>
            <a:xfrm>
              <a:off x="4463415" y="3144202"/>
              <a:ext cx="1261158" cy="213360"/>
            </a:xfrm>
            <a:prstGeom prst="rect">
              <a:avLst/>
            </a:prstGeom>
            <a:noFill/>
            <a:ln>
              <a:noFill/>
            </a:ln>
          </p:spPr>
          <p:txBody>
            <a:bodyPr wrap="none" lIns="0" tIns="0" rIns="0" bIns="0" anchor="t" anchorCtr="0">
              <a:spAutoFit/>
            </a:bodyPr>
            <a:lstStyle/>
            <a:p>
              <a:pPr algn="l"/>
              <a:r>
                <a:rPr lang="en-US" sz="1050" dirty="0">
                  <a:solidFill>
                    <a:srgbClr val="162B49"/>
                  </a:solidFill>
                  <a:latin typeface="Arial"/>
                  <a:ea typeface="Microsoft YaHei"/>
                  <a:cs typeface="Arial"/>
                </a:rPr>
                <a:t>Design / Product</a:t>
              </a:r>
            </a:p>
          </p:txBody>
        </p:sp>
        <p:sp>
          <p:nvSpPr>
            <p:cNvPr id="36" name="Rectangle 36"/>
            <p:cNvSpPr/>
            <p:nvPr/>
          </p:nvSpPr>
          <p:spPr>
            <a:xfrm>
              <a:off x="6191250" y="3048000"/>
              <a:ext cx="1104900" cy="266700"/>
            </a:xfrm>
            <a:prstGeom prst="rect">
              <a:avLst/>
            </a:prstGeom>
            <a:solidFill>
              <a:srgbClr val="D5A21A"/>
            </a:solidFill>
            <a:ln>
              <a:noFill/>
            </a:ln>
          </p:spPr>
        </p:sp>
        <p:sp>
          <p:nvSpPr>
            <p:cNvPr id="37" name="TextBox 37"/>
            <p:cNvSpPr txBox="1"/>
            <p:nvPr/>
          </p:nvSpPr>
          <p:spPr>
            <a:xfrm>
              <a:off x="6369490" y="3139916"/>
              <a:ext cx="748421" cy="167640"/>
            </a:xfrm>
            <a:prstGeom prst="rect">
              <a:avLst/>
            </a:prstGeom>
            <a:noFill/>
            <a:ln>
              <a:noFill/>
            </a:ln>
          </p:spPr>
          <p:txBody>
            <a:bodyPr wrap="none" lIns="0" tIns="0" rIns="0" bIns="0" anchor="t" anchorCtr="0">
              <a:spAutoFit/>
            </a:bodyPr>
            <a:lstStyle/>
            <a:p>
              <a:pPr algn="ctr"/>
              <a:r>
                <a:rPr lang="en-US" sz="825" b="1" dirty="0">
                  <a:solidFill>
                    <a:srgbClr val="153A6B"/>
                  </a:solidFill>
                  <a:latin typeface="Arial"/>
                  <a:ea typeface="Microsoft YaHei"/>
                  <a:cs typeface="Arial"/>
                </a:rPr>
                <a:t>DESIGN DONE</a:t>
              </a:r>
            </a:p>
          </p:txBody>
        </p:sp>
        <p:sp>
          <p:nvSpPr>
            <p:cNvPr id="38" name="TextBox 38"/>
            <p:cNvSpPr txBox="1"/>
            <p:nvPr/>
          </p:nvSpPr>
          <p:spPr>
            <a:xfrm>
              <a:off x="7940040" y="3039428"/>
              <a:ext cx="2321207" cy="213360"/>
            </a:xfrm>
            <a:prstGeom prst="rect">
              <a:avLst/>
            </a:prstGeom>
            <a:noFill/>
            <a:ln>
              <a:noFill/>
            </a:ln>
          </p:spPr>
          <p:txBody>
            <a:bodyPr wrap="none" lIns="0" tIns="0" rIns="0" bIns="0" anchor="t" anchorCtr="0">
              <a:spAutoFit/>
            </a:bodyPr>
            <a:lstStyle/>
            <a:p>
              <a:pPr algn="l"/>
              <a:r>
                <a:rPr lang="en-US" sz="1050" b="1" dirty="0">
                  <a:solidFill>
                    <a:srgbClr val="162B49"/>
                  </a:solidFill>
                  <a:latin typeface="Arial"/>
                  <a:ea typeface="Microsoft YaHei"/>
                  <a:cs typeface="Arial"/>
                </a:rPr>
                <a:t>Enter development next week</a:t>
              </a:r>
            </a:p>
          </p:txBody>
        </p:sp>
        <p:sp>
          <p:nvSpPr>
            <p:cNvPr id="39" name="TextBox 39"/>
            <p:cNvSpPr txBox="1"/>
            <p:nvPr/>
          </p:nvSpPr>
          <p:spPr>
            <a:xfrm>
              <a:off x="7940992" y="3266599"/>
              <a:ext cx="2808661" cy="198120"/>
            </a:xfrm>
            <a:prstGeom prst="rect">
              <a:avLst/>
            </a:prstGeom>
            <a:noFill/>
            <a:ln>
              <a:noFill/>
            </a:ln>
          </p:spPr>
          <p:txBody>
            <a:bodyPr wrap="none" lIns="0" tIns="0" rIns="0" bIns="0" anchor="t" anchorCtr="0">
              <a:spAutoFit/>
            </a:bodyPr>
            <a:lstStyle/>
            <a:p>
              <a:pPr algn="l"/>
              <a:r>
                <a:rPr lang="en-US" sz="975" dirty="0">
                  <a:solidFill>
                    <a:srgbClr val="566171"/>
                  </a:solidFill>
                  <a:latin typeface="Arial"/>
                  <a:ea typeface="Microsoft YaHei"/>
                  <a:cs typeface="Arial"/>
                </a:rPr>
                <a:t>Measure mobile drop-off after release.</a:t>
              </a:r>
            </a:p>
          </p:txBody>
        </p:sp>
        <p:sp>
          <p:nvSpPr>
            <p:cNvPr id="40" name="Rectangle 40"/>
            <p:cNvSpPr/>
            <p:nvPr/>
          </p:nvSpPr>
          <p:spPr>
            <a:xfrm>
              <a:off x="438150" y="3562350"/>
              <a:ext cx="11315700" cy="781050"/>
            </a:xfrm>
            <a:prstGeom prst="rect">
              <a:avLst/>
            </a:prstGeom>
            <a:solidFill>
              <a:srgbClr val="FFFFFF"/>
            </a:solidFill>
            <a:ln>
              <a:noFill/>
            </a:ln>
          </p:spPr>
        </p:sp>
        <p:sp>
          <p:nvSpPr>
            <p:cNvPr id="41" name="Rectangle 41"/>
            <p:cNvSpPr/>
            <p:nvPr/>
          </p:nvSpPr>
          <p:spPr>
            <a:xfrm>
              <a:off x="438150" y="3562350"/>
              <a:ext cx="66675" cy="781050"/>
            </a:xfrm>
            <a:prstGeom prst="rect">
              <a:avLst/>
            </a:prstGeom>
            <a:solidFill>
              <a:srgbClr val="B51F3A"/>
            </a:solidFill>
            <a:ln>
              <a:noFill/>
            </a:ln>
          </p:spPr>
        </p:sp>
        <p:sp>
          <p:nvSpPr>
            <p:cNvPr id="42" name="Line 42"/>
            <p:cNvSpPr/>
            <p:nvPr/>
          </p:nvSpPr>
          <p:spPr>
            <a:xfrm>
              <a:off x="438150" y="4343400"/>
              <a:ext cx="11315700" cy="9525"/>
            </a:xfrm>
            <a:custGeom>
              <a:avLst/>
              <a:gdLst/>
              <a:ahLst/>
              <a:cxnLst/>
              <a:rect l="l" t="t" r="r" b="b"/>
              <a:pathLst>
                <a:path w="11315700" h="9525">
                  <a:moveTo>
                    <a:pt x="0" y="0"/>
                  </a:moveTo>
                  <a:lnTo>
                    <a:pt x="11315700" y="0"/>
                  </a:lnTo>
                </a:path>
              </a:pathLst>
            </a:custGeom>
            <a:noFill/>
            <a:ln w="9525">
              <a:solidFill>
                <a:srgbClr val="C8D0D8"/>
              </a:solidFill>
            </a:ln>
          </p:spPr>
        </p:sp>
        <p:sp>
          <p:nvSpPr>
            <p:cNvPr id="43" name="TextBox 43"/>
            <p:cNvSpPr txBox="1"/>
            <p:nvPr/>
          </p:nvSpPr>
          <p:spPr>
            <a:xfrm>
              <a:off x="594360" y="3747135"/>
              <a:ext cx="3048457" cy="243840"/>
            </a:xfrm>
            <a:prstGeom prst="rect">
              <a:avLst/>
            </a:prstGeom>
            <a:noFill/>
            <a:ln>
              <a:noFill/>
            </a:ln>
          </p:spPr>
          <p:txBody>
            <a:bodyPr wrap="none" lIns="0" tIns="0" rIns="0" bIns="0" anchor="t" anchorCtr="0">
              <a:spAutoFit/>
            </a:bodyPr>
            <a:lstStyle/>
            <a:p>
              <a:pPr algn="l"/>
              <a:r>
                <a:rPr lang="en-US" sz="1200" b="1" dirty="0">
                  <a:solidFill>
                    <a:srgbClr val="B51F3A"/>
                  </a:solidFill>
                  <a:latin typeface="Arial"/>
                  <a:ea typeface="Microsoft YaHei"/>
                  <a:cs typeface="Arial"/>
                </a:rPr>
                <a:t>Template recommendation service</a:t>
              </a:r>
            </a:p>
          </p:txBody>
        </p:sp>
        <p:sp>
          <p:nvSpPr>
            <p:cNvPr id="44" name="TextBox 44"/>
            <p:cNvSpPr txBox="1"/>
            <p:nvPr/>
          </p:nvSpPr>
          <p:spPr>
            <a:xfrm>
              <a:off x="597218" y="4009549"/>
              <a:ext cx="3008019" cy="198120"/>
            </a:xfrm>
            <a:prstGeom prst="rect">
              <a:avLst/>
            </a:prstGeom>
            <a:noFill/>
            <a:ln>
              <a:noFill/>
            </a:ln>
          </p:spPr>
          <p:txBody>
            <a:bodyPr wrap="none" lIns="0" tIns="0" rIns="0" bIns="0" anchor="t" anchorCtr="0">
              <a:spAutoFit/>
            </a:bodyPr>
            <a:lstStyle/>
            <a:p>
              <a:pPr algn="l"/>
              <a:r>
                <a:rPr lang="en-US" sz="975" dirty="0">
                  <a:solidFill>
                    <a:srgbClr val="566171"/>
                  </a:solidFill>
                  <a:latin typeface="Arial"/>
                  <a:ea typeface="Microsoft YaHei"/>
                  <a:cs typeface="Arial"/>
                </a:rPr>
                <a:t>Response time is below rollout requirement</a:t>
              </a:r>
            </a:p>
          </p:txBody>
        </p:sp>
        <p:sp>
          <p:nvSpPr>
            <p:cNvPr id="45" name="TextBox 45"/>
            <p:cNvSpPr txBox="1"/>
            <p:nvPr/>
          </p:nvSpPr>
          <p:spPr>
            <a:xfrm>
              <a:off x="4463415" y="3868102"/>
              <a:ext cx="617077" cy="213360"/>
            </a:xfrm>
            <a:prstGeom prst="rect">
              <a:avLst/>
            </a:prstGeom>
            <a:noFill/>
            <a:ln>
              <a:noFill/>
            </a:ln>
          </p:spPr>
          <p:txBody>
            <a:bodyPr wrap="none" lIns="0" tIns="0" rIns="0" bIns="0" anchor="t" anchorCtr="0">
              <a:spAutoFit/>
            </a:bodyPr>
            <a:lstStyle/>
            <a:p>
              <a:pPr algn="l"/>
              <a:r>
                <a:rPr lang="en-US" sz="1050" dirty="0">
                  <a:solidFill>
                    <a:srgbClr val="162B49"/>
                  </a:solidFill>
                  <a:latin typeface="Arial"/>
                  <a:ea typeface="Microsoft YaHei"/>
                  <a:cs typeface="Arial"/>
                </a:rPr>
                <a:t>Backend</a:t>
              </a:r>
            </a:p>
          </p:txBody>
        </p:sp>
        <p:sp>
          <p:nvSpPr>
            <p:cNvPr id="46" name="Rectangle 46"/>
            <p:cNvSpPr/>
            <p:nvPr/>
          </p:nvSpPr>
          <p:spPr>
            <a:xfrm>
              <a:off x="6191250" y="3771900"/>
              <a:ext cx="1104900" cy="266700"/>
            </a:xfrm>
            <a:prstGeom prst="rect">
              <a:avLst/>
            </a:prstGeom>
            <a:solidFill>
              <a:srgbClr val="B51F3A"/>
            </a:solidFill>
            <a:ln>
              <a:noFill/>
            </a:ln>
          </p:spPr>
        </p:sp>
        <p:sp>
          <p:nvSpPr>
            <p:cNvPr id="47" name="TextBox 47"/>
            <p:cNvSpPr txBox="1"/>
            <p:nvPr/>
          </p:nvSpPr>
          <p:spPr>
            <a:xfrm>
              <a:off x="6489680" y="3863816"/>
              <a:ext cx="508041" cy="167640"/>
            </a:xfrm>
            <a:prstGeom prst="rect">
              <a:avLst/>
            </a:prstGeom>
            <a:noFill/>
            <a:ln>
              <a:noFill/>
            </a:ln>
          </p:spPr>
          <p:txBody>
            <a:bodyPr wrap="none" lIns="0" tIns="0" rIns="0" bIns="0" anchor="t" anchorCtr="0">
              <a:spAutoFit/>
            </a:bodyPr>
            <a:lstStyle/>
            <a:p>
              <a:pPr algn="ctr"/>
              <a:r>
                <a:rPr lang="en-US" sz="825" b="1" dirty="0">
                  <a:solidFill>
                    <a:srgbClr val="FFFFFF"/>
                  </a:solidFill>
                  <a:latin typeface="Arial"/>
                  <a:ea typeface="Microsoft YaHei"/>
                  <a:cs typeface="Arial"/>
                </a:rPr>
                <a:t>DELAYED</a:t>
              </a:r>
            </a:p>
          </p:txBody>
        </p:sp>
        <p:sp>
          <p:nvSpPr>
            <p:cNvPr id="48" name="TextBox 48"/>
            <p:cNvSpPr txBox="1"/>
            <p:nvPr/>
          </p:nvSpPr>
          <p:spPr>
            <a:xfrm>
              <a:off x="7940040" y="3763328"/>
              <a:ext cx="2305105" cy="213360"/>
            </a:xfrm>
            <a:prstGeom prst="rect">
              <a:avLst/>
            </a:prstGeom>
            <a:noFill/>
            <a:ln>
              <a:noFill/>
            </a:ln>
          </p:spPr>
          <p:txBody>
            <a:bodyPr wrap="none" lIns="0" tIns="0" rIns="0" bIns="0" anchor="t" anchorCtr="0">
              <a:spAutoFit/>
            </a:bodyPr>
            <a:lstStyle/>
            <a:p>
              <a:pPr algn="l"/>
              <a:r>
                <a:rPr lang="en-US" sz="1050" b="1" dirty="0">
                  <a:solidFill>
                    <a:srgbClr val="B51F3A"/>
                  </a:solidFill>
                  <a:latin typeface="Arial"/>
                  <a:ea typeface="Microsoft YaHei"/>
                  <a:cs typeface="Arial"/>
                </a:rPr>
                <a:t>Full rollout may slip one week</a:t>
              </a:r>
            </a:p>
          </p:txBody>
        </p:sp>
        <p:sp>
          <p:nvSpPr>
            <p:cNvPr id="49" name="TextBox 49"/>
            <p:cNvSpPr txBox="1"/>
            <p:nvPr/>
          </p:nvSpPr>
          <p:spPr>
            <a:xfrm>
              <a:off x="7940992" y="4009549"/>
              <a:ext cx="2972419" cy="198120"/>
            </a:xfrm>
            <a:prstGeom prst="rect">
              <a:avLst/>
            </a:prstGeom>
            <a:noFill/>
            <a:ln>
              <a:noFill/>
            </a:ln>
          </p:spPr>
          <p:txBody>
            <a:bodyPr wrap="none" lIns="0" tIns="0" rIns="0" bIns="0" anchor="t" anchorCtr="0">
              <a:spAutoFit/>
            </a:bodyPr>
            <a:lstStyle/>
            <a:p>
              <a:pPr algn="l"/>
              <a:r>
                <a:rPr lang="en-US" sz="975" dirty="0">
                  <a:solidFill>
                    <a:srgbClr val="566171"/>
                  </a:solidFill>
                  <a:latin typeface="Arial"/>
                  <a:ea typeface="Microsoft YaHei"/>
                  <a:cs typeface="Arial"/>
                </a:rPr>
                <a:t>Temporary backend capacity is requested.</a:t>
              </a:r>
            </a:p>
          </p:txBody>
        </p:sp>
        <p:sp>
          <p:nvSpPr>
            <p:cNvPr id="50" name="Rectangle 50"/>
            <p:cNvSpPr/>
            <p:nvPr/>
          </p:nvSpPr>
          <p:spPr>
            <a:xfrm>
              <a:off x="438150" y="4343400"/>
              <a:ext cx="11315700" cy="838200"/>
            </a:xfrm>
            <a:prstGeom prst="rect">
              <a:avLst/>
            </a:prstGeom>
            <a:solidFill>
              <a:srgbClr val="F7F5EF"/>
            </a:solidFill>
            <a:ln>
              <a:noFill/>
            </a:ln>
          </p:spPr>
        </p:sp>
        <p:sp>
          <p:nvSpPr>
            <p:cNvPr id="51" name="TextBox 51"/>
            <p:cNvSpPr txBox="1"/>
            <p:nvPr/>
          </p:nvSpPr>
          <p:spPr>
            <a:xfrm>
              <a:off x="594360" y="4528185"/>
              <a:ext cx="2376773" cy="243840"/>
            </a:xfrm>
            <a:prstGeom prst="rect">
              <a:avLst/>
            </a:prstGeom>
            <a:noFill/>
            <a:ln>
              <a:noFill/>
            </a:ln>
          </p:spPr>
          <p:txBody>
            <a:bodyPr wrap="none" lIns="0" tIns="0" rIns="0" bIns="0" anchor="t" anchorCtr="0">
              <a:spAutoFit/>
            </a:bodyPr>
            <a:lstStyle/>
            <a:p>
              <a:pPr algn="l"/>
              <a:r>
                <a:rPr lang="en-US" sz="1200" b="1" dirty="0">
                  <a:solidFill>
                    <a:srgbClr val="162B49"/>
                  </a:solidFill>
                  <a:latin typeface="Arial"/>
                  <a:ea typeface="Microsoft YaHei"/>
                  <a:cs typeface="Arial"/>
                </a:rPr>
                <a:t>Solo-user onboarding path</a:t>
              </a:r>
            </a:p>
          </p:txBody>
        </p:sp>
        <p:sp>
          <p:nvSpPr>
            <p:cNvPr id="52" name="TextBox 52"/>
            <p:cNvSpPr txBox="1"/>
            <p:nvPr/>
          </p:nvSpPr>
          <p:spPr>
            <a:xfrm>
              <a:off x="597218" y="4790599"/>
              <a:ext cx="3613213" cy="198120"/>
            </a:xfrm>
            <a:prstGeom prst="rect">
              <a:avLst/>
            </a:prstGeom>
            <a:noFill/>
            <a:ln>
              <a:noFill/>
            </a:ln>
          </p:spPr>
          <p:txBody>
            <a:bodyPr wrap="none" lIns="0" tIns="0" rIns="0" bIns="0" anchor="t" anchorCtr="0">
              <a:spAutoFit/>
            </a:bodyPr>
            <a:lstStyle/>
            <a:p>
              <a:pPr algn="l"/>
              <a:r>
                <a:rPr lang="en-US" sz="975" dirty="0">
                  <a:solidFill>
                    <a:srgbClr val="566171"/>
                  </a:solidFill>
                  <a:latin typeface="Arial"/>
                  <a:ea typeface="Microsoft YaHei"/>
                  <a:cs typeface="Arial"/>
                </a:rPr>
                <a:t>Current team-first prompt mismatches user intent</a:t>
              </a:r>
            </a:p>
          </p:txBody>
        </p:sp>
        <p:sp>
          <p:nvSpPr>
            <p:cNvPr id="53" name="TextBox 53"/>
            <p:cNvSpPr txBox="1"/>
            <p:nvPr/>
          </p:nvSpPr>
          <p:spPr>
            <a:xfrm>
              <a:off x="4463415" y="4649152"/>
              <a:ext cx="962120" cy="213360"/>
            </a:xfrm>
            <a:prstGeom prst="rect">
              <a:avLst/>
            </a:prstGeom>
            <a:noFill/>
            <a:ln>
              <a:noFill/>
            </a:ln>
          </p:spPr>
          <p:txBody>
            <a:bodyPr wrap="none" lIns="0" tIns="0" rIns="0" bIns="0" anchor="t" anchorCtr="0">
              <a:spAutoFit/>
            </a:bodyPr>
            <a:lstStyle/>
            <a:p>
              <a:pPr algn="l"/>
              <a:r>
                <a:rPr lang="en-US" sz="1050" dirty="0">
                  <a:solidFill>
                    <a:srgbClr val="162B49"/>
                  </a:solidFill>
                  <a:latin typeface="Arial"/>
                  <a:ea typeface="Microsoft YaHei"/>
                  <a:cs typeface="Arial"/>
                </a:rPr>
                <a:t>Product / CS</a:t>
              </a:r>
            </a:p>
          </p:txBody>
        </p:sp>
        <p:sp>
          <p:nvSpPr>
            <p:cNvPr id="54" name="Rectangle 54"/>
            <p:cNvSpPr/>
            <p:nvPr/>
          </p:nvSpPr>
          <p:spPr>
            <a:xfrm>
              <a:off x="6191250" y="4552950"/>
              <a:ext cx="1219200" cy="266700"/>
            </a:xfrm>
            <a:prstGeom prst="rect">
              <a:avLst/>
            </a:prstGeom>
            <a:solidFill>
              <a:srgbClr val="153A6B"/>
            </a:solidFill>
            <a:ln>
              <a:noFill/>
            </a:ln>
          </p:spPr>
        </p:sp>
        <p:sp>
          <p:nvSpPr>
            <p:cNvPr id="55" name="TextBox 55"/>
            <p:cNvSpPr txBox="1"/>
            <p:nvPr/>
          </p:nvSpPr>
          <p:spPr>
            <a:xfrm>
              <a:off x="6303287" y="4644866"/>
              <a:ext cx="995127" cy="167640"/>
            </a:xfrm>
            <a:prstGeom prst="rect">
              <a:avLst/>
            </a:prstGeom>
            <a:noFill/>
            <a:ln>
              <a:noFill/>
            </a:ln>
          </p:spPr>
          <p:txBody>
            <a:bodyPr wrap="none" lIns="0" tIns="0" rIns="0" bIns="0" anchor="t" anchorCtr="0">
              <a:spAutoFit/>
            </a:bodyPr>
            <a:lstStyle/>
            <a:p>
              <a:pPr algn="ctr"/>
              <a:r>
                <a:rPr lang="en-US" sz="825" b="1" dirty="0">
                  <a:solidFill>
                    <a:srgbClr val="FFFFFF"/>
                  </a:solidFill>
                  <a:latin typeface="Arial"/>
                  <a:ea typeface="Microsoft YaHei"/>
                  <a:cs typeface="Arial"/>
                </a:rPr>
                <a:t>DECISION NEEDED</a:t>
              </a:r>
            </a:p>
          </p:txBody>
        </p:sp>
        <p:sp>
          <p:nvSpPr>
            <p:cNvPr id="56" name="TextBox 56"/>
            <p:cNvSpPr txBox="1"/>
            <p:nvPr/>
          </p:nvSpPr>
          <p:spPr>
            <a:xfrm>
              <a:off x="7940040" y="4544378"/>
              <a:ext cx="2522482" cy="213360"/>
            </a:xfrm>
            <a:prstGeom prst="rect">
              <a:avLst/>
            </a:prstGeom>
            <a:noFill/>
            <a:ln>
              <a:noFill/>
            </a:ln>
          </p:spPr>
          <p:txBody>
            <a:bodyPr wrap="none" lIns="0" tIns="0" rIns="0" bIns="0" anchor="t" anchorCtr="0">
              <a:spAutoFit/>
            </a:bodyPr>
            <a:lstStyle/>
            <a:p>
              <a:pPr algn="l"/>
              <a:r>
                <a:rPr lang="en-US" sz="1050" b="1" dirty="0">
                  <a:solidFill>
                    <a:srgbClr val="162B49"/>
                  </a:solidFill>
                  <a:latin typeface="Arial"/>
                  <a:ea typeface="Microsoft YaHei"/>
                  <a:cs typeface="Arial"/>
                </a:rPr>
                <a:t>Confirm priority before scoping</a:t>
              </a:r>
            </a:p>
          </p:txBody>
        </p:sp>
        <p:sp>
          <p:nvSpPr>
            <p:cNvPr id="57" name="TextBox 57"/>
            <p:cNvSpPr txBox="1"/>
            <p:nvPr/>
          </p:nvSpPr>
          <p:spPr>
            <a:xfrm>
              <a:off x="7940992" y="4790599"/>
              <a:ext cx="3164657" cy="198120"/>
            </a:xfrm>
            <a:prstGeom prst="rect">
              <a:avLst/>
            </a:prstGeom>
            <a:noFill/>
            <a:ln>
              <a:noFill/>
            </a:ln>
          </p:spPr>
          <p:txBody>
            <a:bodyPr wrap="none" lIns="0" tIns="0" rIns="0" bIns="0" anchor="t" anchorCtr="0">
              <a:spAutoFit/>
            </a:bodyPr>
            <a:lstStyle/>
            <a:p>
              <a:pPr algn="l"/>
              <a:r>
                <a:rPr lang="en-US" sz="975" dirty="0">
                  <a:solidFill>
                    <a:srgbClr val="566171"/>
                  </a:solidFill>
                  <a:latin typeface="Arial"/>
                  <a:ea typeface="Microsoft YaHei"/>
                  <a:cs typeface="Arial"/>
                </a:rPr>
                <a:t>Does not block the current team experiment.</a:t>
              </a:r>
            </a:p>
          </p:txBody>
        </p:sp>
      </p:grpSp>
      <p:grpSp>
        <p:nvGrpSpPr>
          <p:cNvPr id="63" name="Group 63"/>
          <p:cNvGrpSpPr/>
          <p:nvPr/>
        </p:nvGrpSpPr>
        <p:grpSpPr>
          <a:xfrm>
            <a:off x="438150" y="5391150"/>
            <a:ext cx="11315700" cy="666750"/>
            <a:chOff x="438150" y="5391150"/>
            <a:chExt cx="11315700" cy="666750"/>
          </a:xfrm>
        </p:grpSpPr>
        <p:sp>
          <p:nvSpPr>
            <p:cNvPr id="59" name="Rectangle 59"/>
            <p:cNvSpPr/>
            <p:nvPr/>
          </p:nvSpPr>
          <p:spPr>
            <a:xfrm>
              <a:off x="438150" y="5391150"/>
              <a:ext cx="11315700" cy="666750"/>
            </a:xfrm>
            <a:prstGeom prst="rect">
              <a:avLst/>
            </a:prstGeom>
            <a:solidFill>
              <a:srgbClr val="FFFFFF"/>
            </a:solidFill>
            <a:ln w="9525">
              <a:solidFill>
                <a:srgbClr val="B51F3A"/>
              </a:solidFill>
            </a:ln>
          </p:spPr>
        </p:sp>
        <p:sp>
          <p:nvSpPr>
            <p:cNvPr id="60" name="Rectangle 60"/>
            <p:cNvSpPr/>
            <p:nvPr/>
          </p:nvSpPr>
          <p:spPr>
            <a:xfrm>
              <a:off x="438150" y="5391150"/>
              <a:ext cx="85725" cy="666750"/>
            </a:xfrm>
            <a:prstGeom prst="rect">
              <a:avLst/>
            </a:prstGeom>
            <a:solidFill>
              <a:srgbClr val="B51F3A"/>
            </a:solidFill>
            <a:ln>
              <a:noFill/>
            </a:ln>
          </p:spPr>
        </p:sp>
        <p:sp>
          <p:nvSpPr>
            <p:cNvPr id="61" name="TextBox 61"/>
            <p:cNvSpPr txBox="1"/>
            <p:nvPr/>
          </p:nvSpPr>
          <p:spPr>
            <a:xfrm>
              <a:off x="733425" y="5576888"/>
              <a:ext cx="755142" cy="152400"/>
            </a:xfrm>
            <a:prstGeom prst="rect">
              <a:avLst/>
            </a:prstGeom>
            <a:noFill/>
            <a:ln>
              <a:noFill/>
            </a:ln>
          </p:spPr>
          <p:txBody>
            <a:bodyPr wrap="none" lIns="0" tIns="0" rIns="0" bIns="0" anchor="t" anchorCtr="0">
              <a:spAutoFit/>
            </a:bodyPr>
            <a:lstStyle/>
            <a:p>
              <a:pPr algn="l"/>
              <a:r>
                <a:rPr lang="en-US" sz="750" b="1" dirty="0">
                  <a:solidFill>
                    <a:srgbClr val="B51F3A"/>
                  </a:solidFill>
                  <a:latin typeface="Arial"/>
                  <a:ea typeface="Microsoft YaHei"/>
                  <a:cs typeface="Arial"/>
                </a:rPr>
                <a:t>CRITICAL PATH</a:t>
              </a:r>
            </a:p>
          </p:txBody>
        </p:sp>
        <p:sp>
          <p:nvSpPr>
            <p:cNvPr id="62" name="TextBox 62"/>
            <p:cNvSpPr txBox="1"/>
            <p:nvPr/>
          </p:nvSpPr>
          <p:spPr>
            <a:xfrm>
              <a:off x="723900" y="5753100"/>
              <a:ext cx="9768316" cy="304800"/>
            </a:xfrm>
            <a:prstGeom prst="rect">
              <a:avLst/>
            </a:prstGeom>
            <a:noFill/>
            <a:ln>
              <a:noFill/>
            </a:ln>
          </p:spPr>
          <p:txBody>
            <a:bodyPr wrap="none" lIns="0" tIns="0" rIns="0" bIns="0" anchor="t" anchorCtr="0">
              <a:spAutoFit/>
            </a:bodyPr>
            <a:lstStyle/>
            <a:p>
              <a:pPr algn="l"/>
              <a:r>
                <a:rPr lang="en-US" sz="1500" b="1" dirty="0">
                  <a:solidFill>
                    <a:srgbClr val="153A6B"/>
                  </a:solidFill>
                  <a:latin typeface="Georgia"/>
                  <a:ea typeface="SimSun"/>
                  <a:cs typeface="Georgia"/>
                </a:rPr>
                <a:t>Recommendation-service latency is the only issue with a stated schedule consequence.</a:t>
              </a:r>
            </a:p>
          </p:txBody>
        </p:sp>
      </p:grpSp>
      <p:grpSp>
        <p:nvGrpSpPr>
          <p:cNvPr id="67" name="Group 67"/>
          <p:cNvGrpSpPr/>
          <p:nvPr/>
        </p:nvGrpSpPr>
        <p:grpSpPr>
          <a:xfrm>
            <a:off x="428625" y="6438900"/>
            <a:ext cx="11334750" cy="214312"/>
            <a:chOff x="428625" y="6438900"/>
            <a:chExt cx="11334750" cy="214312"/>
          </a:xfrm>
        </p:grpSpPr>
        <p:sp>
          <p:nvSpPr>
            <p:cNvPr id="64" name="Rectangle 64"/>
            <p:cNvSpPr/>
            <p:nvPr/>
          </p:nvSpPr>
          <p:spPr>
            <a:xfrm>
              <a:off x="438150" y="6438900"/>
              <a:ext cx="11315700" cy="209550"/>
            </a:xfrm>
            <a:prstGeom prst="rect">
              <a:avLst/>
            </a:prstGeom>
            <a:noFill/>
            <a:ln>
              <a:noFill/>
            </a:ln>
          </p:spPr>
        </p:sp>
        <p:sp>
          <p:nvSpPr>
            <p:cNvPr id="65" name="TextBox 65"/>
            <p:cNvSpPr txBox="1"/>
            <p:nvPr/>
          </p:nvSpPr>
          <p:spPr>
            <a:xfrm>
              <a:off x="428625" y="6500812"/>
              <a:ext cx="3025854" cy="152400"/>
            </a:xfrm>
            <a:prstGeom prst="rect">
              <a:avLst/>
            </a:prstGeom>
            <a:noFill/>
            <a:ln>
              <a:noFill/>
            </a:ln>
          </p:spPr>
          <p:txBody>
            <a:bodyPr wrap="none" lIns="0" tIns="0" rIns="0" bIns="0" anchor="t" anchorCtr="0">
              <a:spAutoFit/>
            </a:bodyPr>
            <a:lstStyle/>
            <a:p>
              <a:pPr algn="l"/>
              <a:r>
                <a:rPr lang="en-US" sz="750" dirty="0">
                  <a:solidFill>
                    <a:srgbClr val="566171"/>
                  </a:solidFill>
                  <a:latin typeface="Arial"/>
                  <a:ea typeface="Microsoft YaHei"/>
                  <a:cs typeface="Arial"/>
                </a:rPr>
                <a:t>Status reflects known issues as of the reporting period</a:t>
              </a:r>
            </a:p>
          </p:txBody>
        </p:sp>
        <p:sp>
          <p:nvSpPr>
            <p:cNvPr id="66" name="TextBox 66"/>
            <p:cNvSpPr txBox="1"/>
            <p:nvPr/>
          </p:nvSpPr>
          <p:spPr>
            <a:xfrm>
              <a:off x="10325814" y="6500812"/>
              <a:ext cx="1437561" cy="152400"/>
            </a:xfrm>
            <a:prstGeom prst="rect">
              <a:avLst/>
            </a:prstGeom>
            <a:noFill/>
            <a:ln>
              <a:noFill/>
            </a:ln>
          </p:spPr>
          <p:txBody>
            <a:bodyPr wrap="none" lIns="0" tIns="0" rIns="0" bIns="0" anchor="t" anchorCtr="0">
              <a:spAutoFit/>
            </a:bodyPr>
            <a:lstStyle/>
            <a:p>
              <a:pPr algn="r"/>
              <a:r>
                <a:rPr lang="en-US" sz="750" dirty="0">
                  <a:solidFill>
                    <a:srgbClr val="566171"/>
                  </a:solidFill>
                  <a:latin typeface="Arial"/>
                  <a:ea typeface="Microsoft YaHei"/>
                  <a:cs typeface="Arial"/>
                </a:rPr>
                <a:t>AVENLO · EXECUTIVE UPDATE</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400"/>
                                        <p:tgtEl>
                                          <p:spTgt spid="15"/>
                                        </p:tgtEl>
                                      </p:cBhvr>
                                    </p:animEffect>
                                  </p:childTnLst>
                                </p:cTn>
                              </p:par>
                            </p:childTnLst>
                          </p:cTn>
                        </p:par>
                        <p:par>
                          <p:cTn id="8" fill="hold">
                            <p:stCondLst>
                              <p:cond delay="900"/>
                            </p:stCondLst>
                            <p:childTnLst>
                              <p:par>
                                <p:cTn id="9" presetID="10" presetClass="entr" presetSubtype="0" fill="hold" nodeType="afterEffect">
                                  <p:stCondLst>
                                    <p:cond delay="0"/>
                                  </p:stCondLst>
                                  <p:childTnLst>
                                    <p:set>
                                      <p:cBhvr>
                                        <p:cTn id="10" dur="1" fill="hold">
                                          <p:stCondLst>
                                            <p:cond delay="0"/>
                                          </p:stCondLst>
                                        </p:cTn>
                                        <p:tgtEl>
                                          <p:spTgt spid="58"/>
                                        </p:tgtEl>
                                        <p:attrNameLst>
                                          <p:attrName>style.visibility</p:attrName>
                                        </p:attrNameLst>
                                      </p:cBhvr>
                                      <p:to>
                                        <p:strVal val="visible"/>
                                      </p:to>
                                    </p:set>
                                    <p:animEffect transition="in" filter="fade">
                                      <p:cBhvr>
                                        <p:cTn id="11" dur="400"/>
                                        <p:tgtEl>
                                          <p:spTgt spid="58"/>
                                        </p:tgtEl>
                                      </p:cBhvr>
                                    </p:animEffect>
                                  </p:childTnLst>
                                </p:cTn>
                              </p:par>
                            </p:childTnLst>
                          </p:cTn>
                        </p:par>
                        <p:par>
                          <p:cTn id="12" fill="hold">
                            <p:stCondLst>
                              <p:cond delay="1800"/>
                            </p:stCondLst>
                            <p:childTnLst>
                              <p:par>
                                <p:cTn id="13" presetID="19" presetClass="entr" presetSubtype="0" fill="hold" nodeType="afterEffect">
                                  <p:stCondLst>
                                    <p:cond delay="0"/>
                                  </p:stCondLst>
                                  <p:childTnLst>
                                    <p:set>
                                      <p:cBhvr>
                                        <p:cTn id="14" dur="1" fill="hold">
                                          <p:stCondLst>
                                            <p:cond delay="0"/>
                                          </p:stCondLst>
                                        </p:cTn>
                                        <p:tgtEl>
                                          <p:spTgt spid="63"/>
                                        </p:tgtEl>
                                        <p:attrNameLst>
                                          <p:attrName>style.visibility</p:attrName>
                                        </p:attrNameLst>
                                      </p:cBhvr>
                                      <p:to>
                                        <p:strVal val="visible"/>
                                      </p:to>
                                    </p:set>
                                    <p:animEffect transition="in" filter="wheel(1)">
                                      <p:cBhvr>
                                        <p:cTn id="15" dur="4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58" grpId="0"/>
      <p:bldP spid="6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F7F5EF"/>
            </a:solidFill>
            <a:ln>
              <a:noFill/>
            </a:ln>
          </p:spPr>
        </p:sp>
        <p:pic>
          <p:nvPicPr>
            <p:cNvPr id="3" name="Image 3"/>
            <p:cNvPicPr>
              <a:picLocks noChangeAspect="1"/>
            </p:cNvPicPr>
            <p:nvPr/>
          </p:nvPicPr>
          <p:blipFill>
            <a:blip r:embed="rId2"/>
            <a:stretch>
              <a:fillRect/>
            </a:stretch>
          </p:blipFill>
          <p:spPr>
            <a:xfrm>
              <a:off x="0" y="0"/>
              <a:ext cx="12192000" cy="6858000"/>
            </a:xfrm>
            <a:prstGeom prst="rect">
              <a:avLst/>
            </a:prstGeom>
          </p:spPr>
        </p:pic>
        <p:sp>
          <p:nvSpPr>
            <p:cNvPr id="4" name="Rectangle 4"/>
            <p:cNvSpPr/>
            <p:nvPr/>
          </p:nvSpPr>
          <p:spPr>
            <a:xfrm>
              <a:off x="0" y="0"/>
              <a:ext cx="12192000" cy="6858000"/>
            </a:xfrm>
            <a:prstGeom prst="rect">
              <a:avLst/>
            </a:prstGeom>
            <a:solidFill>
              <a:srgbClr val="F7F5EF">
                <a:alpha val="94000"/>
              </a:srgbClr>
            </a:solidFill>
            <a:ln>
              <a:noFill/>
            </a:ln>
          </p:spPr>
        </p:sp>
      </p:grpSp>
      <p:grpSp>
        <p:nvGrpSpPr>
          <p:cNvPr id="10" name="Group 10"/>
          <p:cNvGrpSpPr/>
          <p:nvPr/>
        </p:nvGrpSpPr>
        <p:grpSpPr>
          <a:xfrm>
            <a:off x="0" y="0"/>
            <a:ext cx="12192000" cy="361950"/>
            <a:chOff x="0" y="0"/>
            <a:chExt cx="12192000" cy="361950"/>
          </a:xfrm>
        </p:grpSpPr>
        <p:sp>
          <p:nvSpPr>
            <p:cNvPr id="6" name="Rectangle 6"/>
            <p:cNvSpPr/>
            <p:nvPr/>
          </p:nvSpPr>
          <p:spPr>
            <a:xfrm>
              <a:off x="0" y="0"/>
              <a:ext cx="12192000" cy="323850"/>
            </a:xfrm>
            <a:prstGeom prst="rect">
              <a:avLst/>
            </a:prstGeom>
            <a:solidFill>
              <a:srgbClr val="153A6B"/>
            </a:solidFill>
            <a:ln>
              <a:noFill/>
            </a:ln>
          </p:spPr>
        </p:sp>
        <p:sp>
          <p:nvSpPr>
            <p:cNvPr id="7" name="TextBox 7"/>
            <p:cNvSpPr txBox="1"/>
            <p:nvPr/>
          </p:nvSpPr>
          <p:spPr>
            <a:xfrm>
              <a:off x="428625" y="138112"/>
              <a:ext cx="2233077" cy="152400"/>
            </a:xfrm>
            <a:prstGeom prst="rect">
              <a:avLst/>
            </a:prstGeom>
            <a:noFill/>
            <a:ln>
              <a:noFill/>
            </a:ln>
          </p:spPr>
          <p:txBody>
            <a:bodyPr wrap="none" lIns="0" tIns="0" rIns="0" bIns="0" anchor="t" anchorCtr="0">
              <a:spAutoFit/>
            </a:bodyPr>
            <a:lstStyle/>
            <a:p>
              <a:pPr algn="l"/>
              <a:r>
                <a:rPr lang="en-US" sz="750" b="1" dirty="0">
                  <a:solidFill>
                    <a:srgbClr val="FFFFFF"/>
                  </a:solidFill>
                  <a:latin typeface="Arial"/>
                  <a:ea typeface="Microsoft YaHei"/>
                  <a:cs typeface="Arial"/>
                </a:rPr>
                <a:t>AVENLO ONBOARDING REDESIGN · AUG 11–22</a:t>
              </a:r>
            </a:p>
          </p:txBody>
        </p:sp>
        <p:sp>
          <p:nvSpPr>
            <p:cNvPr id="8" name="TextBox 8"/>
            <p:cNvSpPr txBox="1"/>
            <p:nvPr/>
          </p:nvSpPr>
          <p:spPr>
            <a:xfrm>
              <a:off x="10676334" y="138112"/>
              <a:ext cx="1087041" cy="152400"/>
            </a:xfrm>
            <a:prstGeom prst="rect">
              <a:avLst/>
            </a:prstGeom>
            <a:noFill/>
            <a:ln>
              <a:noFill/>
            </a:ln>
          </p:spPr>
          <p:txBody>
            <a:bodyPr wrap="none" lIns="0" tIns="0" rIns="0" bIns="0" anchor="t" anchorCtr="0">
              <a:spAutoFit/>
            </a:bodyPr>
            <a:lstStyle/>
            <a:p>
              <a:pPr algn="r"/>
              <a:r>
                <a:rPr lang="en-US" sz="750" dirty="0">
                  <a:solidFill>
                    <a:srgbClr val="FFFFFF"/>
                  </a:solidFill>
                  <a:latin typeface="Arial"/>
                  <a:ea typeface="Microsoft YaHei"/>
                  <a:cs typeface="Arial"/>
                </a:rPr>
                <a:t>07 / 09 · SCALE PLAN</a:t>
              </a:r>
            </a:p>
          </p:txBody>
        </p:sp>
        <p:sp>
          <p:nvSpPr>
            <p:cNvPr id="9" name="Rectangle 9"/>
            <p:cNvSpPr/>
            <p:nvPr/>
          </p:nvSpPr>
          <p:spPr>
            <a:xfrm>
              <a:off x="0" y="323850"/>
              <a:ext cx="12192000" cy="38100"/>
            </a:xfrm>
            <a:prstGeom prst="rect">
              <a:avLst/>
            </a:prstGeom>
            <a:solidFill>
              <a:srgbClr val="D5A21A"/>
            </a:solidFill>
            <a:ln>
              <a:noFill/>
            </a:ln>
          </p:spPr>
        </p:sp>
      </p:grpSp>
      <p:grpSp>
        <p:nvGrpSpPr>
          <p:cNvPr id="15" name="Group 15"/>
          <p:cNvGrpSpPr/>
          <p:nvPr/>
        </p:nvGrpSpPr>
        <p:grpSpPr>
          <a:xfrm>
            <a:off x="285750" y="523875"/>
            <a:ext cx="11468100" cy="1085850"/>
            <a:chOff x="285750" y="523875"/>
            <a:chExt cx="11468100" cy="1085850"/>
          </a:xfrm>
        </p:grpSpPr>
        <p:sp>
          <p:nvSpPr>
            <p:cNvPr id="11" name="Rectangle 11"/>
            <p:cNvSpPr/>
            <p:nvPr/>
          </p:nvSpPr>
          <p:spPr>
            <a:xfrm>
              <a:off x="285750" y="523875"/>
              <a:ext cx="11468100" cy="1085850"/>
            </a:xfrm>
            <a:prstGeom prst="rect">
              <a:avLst/>
            </a:prstGeom>
            <a:noFill/>
            <a:ln>
              <a:noFill/>
            </a:ln>
          </p:spPr>
        </p:sp>
        <p:sp>
          <p:nvSpPr>
            <p:cNvPr id="12" name="TextBox 12"/>
            <p:cNvSpPr txBox="1"/>
            <p:nvPr/>
          </p:nvSpPr>
          <p:spPr>
            <a:xfrm>
              <a:off x="427672" y="596741"/>
              <a:ext cx="3057335" cy="167640"/>
            </a:xfrm>
            <a:prstGeom prst="rect">
              <a:avLst/>
            </a:prstGeom>
            <a:noFill/>
            <a:ln>
              <a:noFill/>
            </a:ln>
          </p:spPr>
          <p:txBody>
            <a:bodyPr wrap="none" lIns="0" tIns="0" rIns="0" bIns="0" anchor="t" anchorCtr="0">
              <a:spAutoFit/>
            </a:bodyPr>
            <a:lstStyle/>
            <a:p>
              <a:pPr algn="l"/>
              <a:r>
                <a:rPr lang="en-US" sz="825" b="1" dirty="0">
                  <a:solidFill>
                    <a:srgbClr val="B51F3A"/>
                  </a:solidFill>
                  <a:latin typeface="Arial"/>
                  <a:ea typeface="Microsoft YaHei"/>
                  <a:cs typeface="Arial"/>
                </a:rPr>
                <a:t>06 · CONTROLLED EXPANSION · MEASUREMENT GATES</a:t>
              </a:r>
            </a:p>
          </p:txBody>
        </p:sp>
        <p:sp>
          <p:nvSpPr>
            <p:cNvPr id="13" name="TextBox 13"/>
            <p:cNvSpPr txBox="1"/>
            <p:nvPr/>
          </p:nvSpPr>
          <p:spPr>
            <a:xfrm>
              <a:off x="409575" y="881062"/>
              <a:ext cx="9459575" cy="457200"/>
            </a:xfrm>
            <a:prstGeom prst="rect">
              <a:avLst/>
            </a:prstGeom>
            <a:noFill/>
            <a:ln>
              <a:noFill/>
            </a:ln>
          </p:spPr>
          <p:txBody>
            <a:bodyPr wrap="none" lIns="0" tIns="0" rIns="0" bIns="0" anchor="t" anchorCtr="0">
              <a:spAutoFit/>
            </a:bodyPr>
            <a:lstStyle/>
            <a:p>
              <a:pPr algn="l"/>
              <a:r>
                <a:rPr lang="en-US" sz="2250" b="1" dirty="0">
                  <a:solidFill>
                    <a:srgbClr val="153A6B"/>
                  </a:solidFill>
                  <a:latin typeface="Georgia"/>
                  <a:ea typeface="SimSun"/>
                  <a:cs typeface="Georgia"/>
                </a:rPr>
                <a:t>Scale from 30% to 70% with explicit measurement gates.</a:t>
              </a:r>
            </a:p>
          </p:txBody>
        </p:sp>
        <p:sp>
          <p:nvSpPr>
            <p:cNvPr id="14" name="TextBox 14"/>
            <p:cNvSpPr txBox="1"/>
            <p:nvPr/>
          </p:nvSpPr>
          <p:spPr>
            <a:xfrm>
              <a:off x="423862" y="1316831"/>
              <a:ext cx="9188648" cy="228600"/>
            </a:xfrm>
            <a:prstGeom prst="rect">
              <a:avLst/>
            </a:prstGeom>
            <a:noFill/>
            <a:ln>
              <a:noFill/>
            </a:ln>
          </p:spPr>
          <p:txBody>
            <a:bodyPr wrap="none" lIns="0" tIns="0" rIns="0" bIns="0" anchor="t" anchorCtr="0">
              <a:spAutoFit/>
            </a:bodyPr>
            <a:lstStyle/>
            <a:p>
              <a:pPr algn="l"/>
              <a:r>
                <a:rPr lang="en-US" sz="1125" dirty="0">
                  <a:solidFill>
                    <a:srgbClr val="566171"/>
                  </a:solidFill>
                  <a:latin typeface="Arial"/>
                  <a:ea typeface="Microsoft YaHei"/>
                  <a:cs typeface="Arial"/>
                </a:rPr>
                <a:t>The next stage should expand learning without converting a directional signal into an irreversible rollout decision.</a:t>
              </a:r>
            </a:p>
          </p:txBody>
        </p:sp>
      </p:grpSp>
      <p:grpSp>
        <p:nvGrpSpPr>
          <p:cNvPr id="44" name="Group 44"/>
          <p:cNvGrpSpPr/>
          <p:nvPr/>
        </p:nvGrpSpPr>
        <p:grpSpPr>
          <a:xfrm>
            <a:off x="438150" y="1790700"/>
            <a:ext cx="11315700" cy="2857500"/>
            <a:chOff x="438150" y="1790700"/>
            <a:chExt cx="11315700" cy="2857500"/>
          </a:xfrm>
        </p:grpSpPr>
        <p:sp>
          <p:nvSpPr>
            <p:cNvPr id="16" name="Rectangle 16"/>
            <p:cNvSpPr/>
            <p:nvPr/>
          </p:nvSpPr>
          <p:spPr>
            <a:xfrm>
              <a:off x="438150" y="1790700"/>
              <a:ext cx="11315700" cy="2857500"/>
            </a:xfrm>
            <a:prstGeom prst="rect">
              <a:avLst/>
            </a:prstGeom>
            <a:solidFill>
              <a:srgbClr val="FFFFFF"/>
            </a:solidFill>
            <a:ln w="9525">
              <a:solidFill>
                <a:srgbClr val="C8D0D8"/>
              </a:solidFill>
            </a:ln>
          </p:spPr>
        </p:sp>
        <p:sp>
          <p:nvSpPr>
            <p:cNvPr id="17" name="Line 17"/>
            <p:cNvSpPr/>
            <p:nvPr/>
          </p:nvSpPr>
          <p:spPr>
            <a:xfrm>
              <a:off x="1123950" y="3209925"/>
              <a:ext cx="9925050" cy="9525"/>
            </a:xfrm>
            <a:custGeom>
              <a:avLst/>
              <a:gdLst/>
              <a:ahLst/>
              <a:cxnLst/>
              <a:rect l="l" t="t" r="r" b="b"/>
              <a:pathLst>
                <a:path w="9925050" h="9525">
                  <a:moveTo>
                    <a:pt x="0" y="0"/>
                  </a:moveTo>
                  <a:lnTo>
                    <a:pt x="9925050" y="0"/>
                  </a:lnTo>
                </a:path>
              </a:pathLst>
            </a:custGeom>
            <a:noFill/>
            <a:ln w="76200">
              <a:solidFill>
                <a:srgbClr val="C8D0D8"/>
              </a:solidFill>
            </a:ln>
          </p:spPr>
        </p:sp>
        <p:sp>
          <p:nvSpPr>
            <p:cNvPr id="18" name="Line 18"/>
            <p:cNvSpPr/>
            <p:nvPr/>
          </p:nvSpPr>
          <p:spPr>
            <a:xfrm>
              <a:off x="1123950" y="3209925"/>
              <a:ext cx="2495550" cy="9525"/>
            </a:xfrm>
            <a:custGeom>
              <a:avLst/>
              <a:gdLst/>
              <a:ahLst/>
              <a:cxnLst/>
              <a:rect l="l" t="t" r="r" b="b"/>
              <a:pathLst>
                <a:path w="2495550" h="9525">
                  <a:moveTo>
                    <a:pt x="0" y="0"/>
                  </a:moveTo>
                  <a:lnTo>
                    <a:pt x="2495550" y="0"/>
                  </a:lnTo>
                </a:path>
              </a:pathLst>
            </a:custGeom>
            <a:noFill/>
            <a:ln w="76200">
              <a:solidFill>
                <a:srgbClr val="2F6F57"/>
              </a:solidFill>
            </a:ln>
          </p:spPr>
        </p:sp>
        <p:sp>
          <p:nvSpPr>
            <p:cNvPr id="19" name="Line 19"/>
            <p:cNvSpPr/>
            <p:nvPr/>
          </p:nvSpPr>
          <p:spPr>
            <a:xfrm>
              <a:off x="3619500" y="3209925"/>
              <a:ext cx="2476500" cy="9525"/>
            </a:xfrm>
            <a:custGeom>
              <a:avLst/>
              <a:gdLst/>
              <a:ahLst/>
              <a:cxnLst/>
              <a:rect l="l" t="t" r="r" b="b"/>
              <a:pathLst>
                <a:path w="2476500" h="9525">
                  <a:moveTo>
                    <a:pt x="0" y="0"/>
                  </a:moveTo>
                  <a:lnTo>
                    <a:pt x="2476500" y="0"/>
                  </a:lnTo>
                </a:path>
              </a:pathLst>
            </a:custGeom>
            <a:noFill/>
            <a:ln w="76200">
              <a:solidFill>
                <a:srgbClr val="D5A21A"/>
              </a:solidFill>
            </a:ln>
          </p:spPr>
        </p:sp>
        <p:sp>
          <p:nvSpPr>
            <p:cNvPr id="20" name="Ellipse 20"/>
            <p:cNvSpPr/>
            <p:nvPr/>
          </p:nvSpPr>
          <p:spPr>
            <a:xfrm>
              <a:off x="942975" y="3028950"/>
              <a:ext cx="361950" cy="361950"/>
            </a:xfrm>
            <a:prstGeom prst="ellipse">
              <a:avLst/>
            </a:prstGeom>
            <a:solidFill>
              <a:srgbClr val="2F6F57"/>
            </a:solidFill>
            <a:ln>
              <a:noFill/>
            </a:ln>
          </p:spPr>
        </p:sp>
        <p:sp>
          <p:nvSpPr>
            <p:cNvPr id="21" name="TextBox 21"/>
            <p:cNvSpPr txBox="1"/>
            <p:nvPr/>
          </p:nvSpPr>
          <p:spPr>
            <a:xfrm>
              <a:off x="1062219" y="3155156"/>
              <a:ext cx="123462" cy="228600"/>
            </a:xfrm>
            <a:prstGeom prst="rect">
              <a:avLst/>
            </a:prstGeom>
            <a:noFill/>
            <a:ln>
              <a:noFill/>
            </a:ln>
          </p:spPr>
          <p:txBody>
            <a:bodyPr wrap="none" lIns="0" tIns="0" rIns="0" bIns="0" anchor="t" anchorCtr="0">
              <a:spAutoFit/>
            </a:bodyPr>
            <a:lstStyle/>
            <a:p>
              <a:pPr algn="ctr"/>
              <a:r>
                <a:rPr lang="en-US" sz="1125" b="1" dirty="0">
                  <a:solidFill>
                    <a:srgbClr val="FFFFFF"/>
                  </a:solidFill>
                  <a:latin typeface="Arial"/>
                  <a:ea typeface="Microsoft YaHei"/>
                  <a:cs typeface="Arial"/>
                </a:rPr>
                <a:t>✓</a:t>
              </a:r>
            </a:p>
          </p:txBody>
        </p:sp>
        <p:sp>
          <p:nvSpPr>
            <p:cNvPr id="22" name="Rectangle 22"/>
            <p:cNvSpPr/>
            <p:nvPr/>
          </p:nvSpPr>
          <p:spPr>
            <a:xfrm>
              <a:off x="666750" y="2076450"/>
              <a:ext cx="1905000" cy="819150"/>
            </a:xfrm>
            <a:prstGeom prst="rect">
              <a:avLst/>
            </a:prstGeom>
            <a:solidFill>
              <a:srgbClr val="153A6B"/>
            </a:solidFill>
            <a:ln>
              <a:noFill/>
            </a:ln>
          </p:spPr>
        </p:sp>
        <p:sp>
          <p:nvSpPr>
            <p:cNvPr id="23" name="TextBox 23"/>
            <p:cNvSpPr txBox="1"/>
            <p:nvPr/>
          </p:nvSpPr>
          <p:spPr>
            <a:xfrm>
              <a:off x="828675" y="2233612"/>
              <a:ext cx="818400" cy="152400"/>
            </a:xfrm>
            <a:prstGeom prst="rect">
              <a:avLst/>
            </a:prstGeom>
            <a:noFill/>
            <a:ln>
              <a:noFill/>
            </a:ln>
          </p:spPr>
          <p:txBody>
            <a:bodyPr wrap="none" lIns="0" tIns="0" rIns="0" bIns="0" anchor="t" anchorCtr="0">
              <a:spAutoFit/>
            </a:bodyPr>
            <a:lstStyle/>
            <a:p>
              <a:pPr algn="l"/>
              <a:r>
                <a:rPr lang="en-US" sz="750" b="1" dirty="0">
                  <a:solidFill>
                    <a:srgbClr val="FFFFFF"/>
                  </a:solidFill>
                  <a:latin typeface="Arial"/>
                  <a:ea typeface="Microsoft YaHei"/>
                  <a:cs typeface="Arial"/>
                </a:rPr>
                <a:t>CURRENT · LIVE</a:t>
              </a:r>
            </a:p>
          </p:txBody>
        </p:sp>
        <p:sp>
          <p:nvSpPr>
            <p:cNvPr id="24" name="TextBox 24"/>
            <p:cNvSpPr txBox="1"/>
            <p:nvPr/>
          </p:nvSpPr>
          <p:spPr>
            <a:xfrm>
              <a:off x="814388" y="2445544"/>
              <a:ext cx="1873478" cy="381000"/>
            </a:xfrm>
            <a:prstGeom prst="rect">
              <a:avLst/>
            </a:prstGeom>
            <a:noFill/>
            <a:ln>
              <a:noFill/>
            </a:ln>
          </p:spPr>
          <p:txBody>
            <a:bodyPr wrap="none" lIns="0" tIns="0" rIns="0" bIns="0" anchor="t" anchorCtr="0">
              <a:spAutoFit/>
            </a:bodyPr>
            <a:lstStyle/>
            <a:p>
              <a:pPr algn="l"/>
              <a:r>
                <a:rPr lang="en-US" sz="1875" b="1" dirty="0">
                  <a:solidFill>
                    <a:srgbClr val="FFFFFF"/>
                  </a:solidFill>
                  <a:latin typeface="Georgia"/>
                  <a:ea typeface="SimSun"/>
                  <a:cs typeface="Georgia"/>
                </a:rPr>
                <a:t>30% exposure</a:t>
              </a:r>
            </a:p>
          </p:txBody>
        </p:sp>
        <p:sp>
          <p:nvSpPr>
            <p:cNvPr id="25" name="Ellipse 25"/>
            <p:cNvSpPr/>
            <p:nvPr/>
          </p:nvSpPr>
          <p:spPr>
            <a:xfrm>
              <a:off x="3438525" y="3028950"/>
              <a:ext cx="361950" cy="361950"/>
            </a:xfrm>
            <a:prstGeom prst="ellipse">
              <a:avLst/>
            </a:prstGeom>
            <a:solidFill>
              <a:srgbClr val="2F6F57"/>
            </a:solidFill>
            <a:ln>
              <a:noFill/>
            </a:ln>
          </p:spPr>
        </p:sp>
        <p:sp>
          <p:nvSpPr>
            <p:cNvPr id="26" name="TextBox 26"/>
            <p:cNvSpPr txBox="1"/>
            <p:nvPr/>
          </p:nvSpPr>
          <p:spPr>
            <a:xfrm>
              <a:off x="3557769" y="3155156"/>
              <a:ext cx="123462" cy="228600"/>
            </a:xfrm>
            <a:prstGeom prst="rect">
              <a:avLst/>
            </a:prstGeom>
            <a:noFill/>
            <a:ln>
              <a:noFill/>
            </a:ln>
          </p:spPr>
          <p:txBody>
            <a:bodyPr wrap="none" lIns="0" tIns="0" rIns="0" bIns="0" anchor="t" anchorCtr="0">
              <a:spAutoFit/>
            </a:bodyPr>
            <a:lstStyle/>
            <a:p>
              <a:pPr algn="ctr"/>
              <a:r>
                <a:rPr lang="en-US" sz="1125" b="1" dirty="0">
                  <a:solidFill>
                    <a:srgbClr val="FFFFFF"/>
                  </a:solidFill>
                  <a:latin typeface="Arial"/>
                  <a:ea typeface="Microsoft YaHei"/>
                  <a:cs typeface="Arial"/>
                </a:rPr>
                <a:t>✓</a:t>
              </a:r>
            </a:p>
          </p:txBody>
        </p:sp>
        <p:sp>
          <p:nvSpPr>
            <p:cNvPr id="27" name="Rectangle 27"/>
            <p:cNvSpPr/>
            <p:nvPr/>
          </p:nvSpPr>
          <p:spPr>
            <a:xfrm>
              <a:off x="2724150" y="3524250"/>
              <a:ext cx="1790700" cy="819150"/>
            </a:xfrm>
            <a:prstGeom prst="rect">
              <a:avLst/>
            </a:prstGeom>
            <a:solidFill>
              <a:srgbClr val="F7F5EF"/>
            </a:solidFill>
            <a:ln>
              <a:noFill/>
            </a:ln>
          </p:spPr>
        </p:sp>
        <p:sp>
          <p:nvSpPr>
            <p:cNvPr id="28" name="TextBox 28"/>
            <p:cNvSpPr txBox="1"/>
            <p:nvPr/>
          </p:nvSpPr>
          <p:spPr>
            <a:xfrm>
              <a:off x="2886075" y="3690938"/>
              <a:ext cx="479108" cy="152400"/>
            </a:xfrm>
            <a:prstGeom prst="rect">
              <a:avLst/>
            </a:prstGeom>
            <a:noFill/>
            <a:ln>
              <a:noFill/>
            </a:ln>
          </p:spPr>
          <p:txBody>
            <a:bodyPr wrap="none" lIns="0" tIns="0" rIns="0" bIns="0" anchor="t" anchorCtr="0">
              <a:spAutoFit/>
            </a:bodyPr>
            <a:lstStyle/>
            <a:p>
              <a:pPr algn="l"/>
              <a:r>
                <a:rPr lang="en-US" sz="750" b="1" dirty="0">
                  <a:solidFill>
                    <a:srgbClr val="2F6F57"/>
                  </a:solidFill>
                  <a:latin typeface="Arial"/>
                  <a:ea typeface="Microsoft YaHei"/>
                  <a:cs typeface="Arial"/>
                </a:rPr>
                <a:t>CONFIRM</a:t>
              </a:r>
            </a:p>
          </p:txBody>
        </p:sp>
        <p:sp>
          <p:nvSpPr>
            <p:cNvPr id="29" name="TextBox 29"/>
            <p:cNvSpPr txBox="1"/>
            <p:nvPr/>
          </p:nvSpPr>
          <p:spPr>
            <a:xfrm>
              <a:off x="2879408" y="3958114"/>
              <a:ext cx="1586804" cy="259080"/>
            </a:xfrm>
            <a:prstGeom prst="rect">
              <a:avLst/>
            </a:prstGeom>
            <a:noFill/>
            <a:ln>
              <a:noFill/>
            </a:ln>
          </p:spPr>
          <p:txBody>
            <a:bodyPr wrap="none" lIns="0" tIns="0" rIns="0" bIns="0" anchor="t" anchorCtr="0">
              <a:spAutoFit/>
            </a:bodyPr>
            <a:lstStyle/>
            <a:p>
              <a:pPr algn="l"/>
              <a:r>
                <a:rPr lang="en-US" sz="1275" b="1" dirty="0">
                  <a:solidFill>
                    <a:srgbClr val="153A6B"/>
                  </a:solidFill>
                  <a:latin typeface="Georgia"/>
                  <a:ea typeface="SimSun"/>
                  <a:cs typeface="Georgia"/>
                </a:rPr>
                <a:t>Telemetry check</a:t>
              </a:r>
            </a:p>
          </p:txBody>
        </p:sp>
        <p:sp>
          <p:nvSpPr>
            <p:cNvPr id="30" name="Ellipse 30"/>
            <p:cNvSpPr/>
            <p:nvPr/>
          </p:nvSpPr>
          <p:spPr>
            <a:xfrm>
              <a:off x="5867400" y="2981325"/>
              <a:ext cx="457200" cy="457200"/>
            </a:xfrm>
            <a:prstGeom prst="ellipse">
              <a:avLst/>
            </a:prstGeom>
            <a:solidFill>
              <a:srgbClr val="D5A21A"/>
            </a:solidFill>
            <a:ln>
              <a:noFill/>
            </a:ln>
          </p:spPr>
        </p:sp>
        <p:sp>
          <p:nvSpPr>
            <p:cNvPr id="31" name="Ellipse 31"/>
            <p:cNvSpPr/>
            <p:nvPr/>
          </p:nvSpPr>
          <p:spPr>
            <a:xfrm>
              <a:off x="6000750" y="3114675"/>
              <a:ext cx="190500" cy="190500"/>
            </a:xfrm>
            <a:prstGeom prst="ellipse">
              <a:avLst/>
            </a:prstGeom>
            <a:solidFill>
              <a:srgbClr val="153A6B"/>
            </a:solidFill>
            <a:ln>
              <a:noFill/>
            </a:ln>
          </p:spPr>
        </p:sp>
        <p:sp>
          <p:nvSpPr>
            <p:cNvPr id="32" name="Rectangle 32"/>
            <p:cNvSpPr/>
            <p:nvPr/>
          </p:nvSpPr>
          <p:spPr>
            <a:xfrm>
              <a:off x="5143500" y="1952625"/>
              <a:ext cx="1905000" cy="942975"/>
            </a:xfrm>
            <a:prstGeom prst="rect">
              <a:avLst/>
            </a:prstGeom>
            <a:solidFill>
              <a:srgbClr val="FFFFFF"/>
            </a:solidFill>
            <a:ln w="19050">
              <a:solidFill>
                <a:srgbClr val="D5A21A"/>
              </a:solidFill>
            </a:ln>
          </p:spPr>
        </p:sp>
        <p:sp>
          <p:nvSpPr>
            <p:cNvPr id="33" name="TextBox 33"/>
            <p:cNvSpPr txBox="1"/>
            <p:nvPr/>
          </p:nvSpPr>
          <p:spPr>
            <a:xfrm>
              <a:off x="5305425" y="2128838"/>
              <a:ext cx="858655" cy="152400"/>
            </a:xfrm>
            <a:prstGeom prst="rect">
              <a:avLst/>
            </a:prstGeom>
            <a:noFill/>
            <a:ln>
              <a:noFill/>
            </a:ln>
          </p:spPr>
          <p:txBody>
            <a:bodyPr wrap="none" lIns="0" tIns="0" rIns="0" bIns="0" anchor="t" anchorCtr="0">
              <a:spAutoFit/>
            </a:bodyPr>
            <a:lstStyle/>
            <a:p>
              <a:pPr algn="l"/>
              <a:r>
                <a:rPr lang="en-US" sz="750" b="1" dirty="0">
                  <a:solidFill>
                    <a:srgbClr val="B51F3A"/>
                  </a:solidFill>
                  <a:latin typeface="Arial"/>
                  <a:ea typeface="Microsoft YaHei"/>
                  <a:cs typeface="Arial"/>
                </a:rPr>
                <a:t>PROPOSED NEXT</a:t>
              </a:r>
            </a:p>
          </p:txBody>
        </p:sp>
        <p:sp>
          <p:nvSpPr>
            <p:cNvPr id="34" name="TextBox 34"/>
            <p:cNvSpPr txBox="1"/>
            <p:nvPr/>
          </p:nvSpPr>
          <p:spPr>
            <a:xfrm>
              <a:off x="5289232" y="2343626"/>
              <a:ext cx="2023356" cy="411480"/>
            </a:xfrm>
            <a:prstGeom prst="rect">
              <a:avLst/>
            </a:prstGeom>
            <a:noFill/>
            <a:ln>
              <a:noFill/>
            </a:ln>
          </p:spPr>
          <p:txBody>
            <a:bodyPr wrap="none" lIns="0" tIns="0" rIns="0" bIns="0" anchor="t" anchorCtr="0">
              <a:spAutoFit/>
            </a:bodyPr>
            <a:lstStyle/>
            <a:p>
              <a:pPr algn="l"/>
              <a:r>
                <a:rPr lang="en-US" sz="2025" b="1" dirty="0">
                  <a:solidFill>
                    <a:srgbClr val="153A6B"/>
                  </a:solidFill>
                  <a:latin typeface="Georgia"/>
                  <a:ea typeface="SimSun"/>
                  <a:cs typeface="Georgia"/>
                </a:rPr>
                <a:t>70% exposure</a:t>
              </a:r>
            </a:p>
          </p:txBody>
        </p:sp>
        <p:sp>
          <p:nvSpPr>
            <p:cNvPr id="35" name="TextBox 35"/>
            <p:cNvSpPr txBox="1"/>
            <p:nvPr/>
          </p:nvSpPr>
          <p:spPr>
            <a:xfrm>
              <a:off x="5303520" y="2674620"/>
              <a:ext cx="1593628" cy="182880"/>
            </a:xfrm>
            <a:prstGeom prst="rect">
              <a:avLst/>
            </a:prstGeom>
            <a:noFill/>
            <a:ln>
              <a:noFill/>
            </a:ln>
          </p:spPr>
          <p:txBody>
            <a:bodyPr wrap="none" lIns="0" tIns="0" rIns="0" bIns="0" anchor="t" anchorCtr="0">
              <a:spAutoFit/>
            </a:bodyPr>
            <a:lstStyle/>
            <a:p>
              <a:pPr algn="l"/>
              <a:r>
                <a:rPr lang="en-US" sz="900" dirty="0">
                  <a:solidFill>
                    <a:srgbClr val="566171"/>
                  </a:solidFill>
                  <a:latin typeface="Arial"/>
                  <a:ea typeface="Microsoft YaHei"/>
                  <a:cs typeface="Arial"/>
                </a:rPr>
                <a:t>with measurement gates</a:t>
              </a:r>
            </a:p>
          </p:txBody>
        </p:sp>
        <p:sp>
          <p:nvSpPr>
            <p:cNvPr id="36" name="Ellipse 36"/>
            <p:cNvSpPr/>
            <p:nvPr/>
          </p:nvSpPr>
          <p:spPr>
            <a:xfrm>
              <a:off x="8410575" y="3048000"/>
              <a:ext cx="323850" cy="323850"/>
            </a:xfrm>
            <a:prstGeom prst="ellipse">
              <a:avLst/>
            </a:prstGeom>
            <a:solidFill>
              <a:srgbClr val="FFFFFF"/>
            </a:solidFill>
            <a:ln w="28575">
              <a:solidFill>
                <a:srgbClr val="153A6B"/>
              </a:solidFill>
            </a:ln>
          </p:spPr>
        </p:sp>
        <p:sp>
          <p:nvSpPr>
            <p:cNvPr id="37" name="Rectangle 37"/>
            <p:cNvSpPr/>
            <p:nvPr/>
          </p:nvSpPr>
          <p:spPr>
            <a:xfrm>
              <a:off x="7677150" y="3524250"/>
              <a:ext cx="1790700" cy="819150"/>
            </a:xfrm>
            <a:prstGeom prst="rect">
              <a:avLst/>
            </a:prstGeom>
            <a:solidFill>
              <a:srgbClr val="F7F5EF"/>
            </a:solidFill>
            <a:ln>
              <a:noFill/>
            </a:ln>
          </p:spPr>
        </p:sp>
        <p:sp>
          <p:nvSpPr>
            <p:cNvPr id="38" name="TextBox 38"/>
            <p:cNvSpPr txBox="1"/>
            <p:nvPr/>
          </p:nvSpPr>
          <p:spPr>
            <a:xfrm>
              <a:off x="7839075" y="3690938"/>
              <a:ext cx="582620" cy="152400"/>
            </a:xfrm>
            <a:prstGeom prst="rect">
              <a:avLst/>
            </a:prstGeom>
            <a:noFill/>
            <a:ln>
              <a:noFill/>
            </a:ln>
          </p:spPr>
          <p:txBody>
            <a:bodyPr wrap="none" lIns="0" tIns="0" rIns="0" bIns="0" anchor="t" anchorCtr="0">
              <a:spAutoFit/>
            </a:bodyPr>
            <a:lstStyle/>
            <a:p>
              <a:pPr algn="l"/>
              <a:r>
                <a:rPr lang="en-US" sz="750" b="1" dirty="0">
                  <a:solidFill>
                    <a:srgbClr val="153A6B"/>
                  </a:solidFill>
                  <a:latin typeface="Arial"/>
                  <a:ea typeface="Microsoft YaHei"/>
                  <a:cs typeface="Arial"/>
                </a:rPr>
                <a:t>NEXT WEEK</a:t>
              </a:r>
            </a:p>
          </p:txBody>
        </p:sp>
        <p:sp>
          <p:nvSpPr>
            <p:cNvPr id="39" name="TextBox 39"/>
            <p:cNvSpPr txBox="1"/>
            <p:nvPr/>
          </p:nvSpPr>
          <p:spPr>
            <a:xfrm>
              <a:off x="7828598" y="3925729"/>
              <a:ext cx="1380498" cy="320040"/>
            </a:xfrm>
            <a:prstGeom prst="rect">
              <a:avLst/>
            </a:prstGeom>
            <a:noFill/>
            <a:ln>
              <a:noFill/>
            </a:ln>
          </p:spPr>
          <p:txBody>
            <a:bodyPr wrap="none" lIns="0" tIns="0" rIns="0" bIns="0" anchor="t" anchorCtr="0">
              <a:spAutoFit/>
            </a:bodyPr>
            <a:lstStyle/>
            <a:p>
              <a:pPr algn="l"/>
              <a:r>
                <a:rPr lang="en-US" sz="1575" b="1" dirty="0">
                  <a:solidFill>
                    <a:srgbClr val="153A6B"/>
                  </a:solidFill>
                  <a:latin typeface="Georgia"/>
                  <a:ea typeface="SimSun"/>
                  <a:cs typeface="Georgia"/>
                </a:rPr>
                <a:t>Mobile build</a:t>
              </a:r>
            </a:p>
          </p:txBody>
        </p:sp>
        <p:sp>
          <p:nvSpPr>
            <p:cNvPr id="40" name="Ellipse 40"/>
            <p:cNvSpPr/>
            <p:nvPr/>
          </p:nvSpPr>
          <p:spPr>
            <a:xfrm>
              <a:off x="10887075" y="3048000"/>
              <a:ext cx="323850" cy="323850"/>
            </a:xfrm>
            <a:prstGeom prst="ellipse">
              <a:avLst/>
            </a:prstGeom>
            <a:solidFill>
              <a:srgbClr val="FFFFFF"/>
            </a:solidFill>
            <a:ln w="28575">
              <a:solidFill>
                <a:srgbClr val="B51F3A"/>
              </a:solidFill>
            </a:ln>
          </p:spPr>
        </p:sp>
        <p:sp>
          <p:nvSpPr>
            <p:cNvPr id="41" name="Rectangle 41"/>
            <p:cNvSpPr/>
            <p:nvPr/>
          </p:nvSpPr>
          <p:spPr>
            <a:xfrm>
              <a:off x="9620250" y="2076450"/>
              <a:ext cx="1885950" cy="819150"/>
            </a:xfrm>
            <a:prstGeom prst="rect">
              <a:avLst/>
            </a:prstGeom>
            <a:solidFill>
              <a:srgbClr val="FFFFFF"/>
            </a:solidFill>
            <a:ln w="9525">
              <a:solidFill>
                <a:srgbClr val="B51F3A"/>
              </a:solidFill>
            </a:ln>
          </p:spPr>
        </p:sp>
        <p:sp>
          <p:nvSpPr>
            <p:cNvPr id="42" name="TextBox 42"/>
            <p:cNvSpPr txBox="1"/>
            <p:nvPr/>
          </p:nvSpPr>
          <p:spPr>
            <a:xfrm>
              <a:off x="9782175" y="2233612"/>
              <a:ext cx="594122" cy="152400"/>
            </a:xfrm>
            <a:prstGeom prst="rect">
              <a:avLst/>
            </a:prstGeom>
            <a:noFill/>
            <a:ln>
              <a:noFill/>
            </a:ln>
          </p:spPr>
          <p:txBody>
            <a:bodyPr wrap="none" lIns="0" tIns="0" rIns="0" bIns="0" anchor="t" anchorCtr="0">
              <a:spAutoFit/>
            </a:bodyPr>
            <a:lstStyle/>
            <a:p>
              <a:pPr algn="l"/>
              <a:r>
                <a:rPr lang="en-US" sz="750" b="1" dirty="0">
                  <a:solidFill>
                    <a:srgbClr val="B51F3A"/>
                  </a:solidFill>
                  <a:latin typeface="Arial"/>
                  <a:ea typeface="Microsoft YaHei"/>
                  <a:cs typeface="Arial"/>
                </a:rPr>
                <a:t>FINAL GATE</a:t>
              </a:r>
            </a:p>
          </p:txBody>
        </p:sp>
        <p:sp>
          <p:nvSpPr>
            <p:cNvPr id="43" name="TextBox 43"/>
            <p:cNvSpPr txBox="1"/>
            <p:nvPr/>
          </p:nvSpPr>
          <p:spPr>
            <a:xfrm>
              <a:off x="9775508" y="2491264"/>
              <a:ext cx="1508595" cy="259080"/>
            </a:xfrm>
            <a:prstGeom prst="rect">
              <a:avLst/>
            </a:prstGeom>
            <a:noFill/>
            <a:ln>
              <a:noFill/>
            </a:ln>
          </p:spPr>
          <p:txBody>
            <a:bodyPr wrap="none" lIns="0" tIns="0" rIns="0" bIns="0" anchor="t" anchorCtr="0">
              <a:spAutoFit/>
            </a:bodyPr>
            <a:lstStyle/>
            <a:p>
              <a:pPr algn="l"/>
              <a:r>
                <a:rPr lang="en-US" sz="1275" b="1" dirty="0">
                  <a:solidFill>
                    <a:srgbClr val="153A6B"/>
                  </a:solidFill>
                  <a:latin typeface="Georgia"/>
                  <a:ea typeface="SimSun"/>
                  <a:cs typeface="Georgia"/>
                </a:rPr>
                <a:t>Rollout decision</a:t>
              </a:r>
            </a:p>
          </p:txBody>
        </p:sp>
      </p:grpSp>
      <p:grpSp>
        <p:nvGrpSpPr>
          <p:cNvPr id="55" name="Group 55"/>
          <p:cNvGrpSpPr/>
          <p:nvPr/>
        </p:nvGrpSpPr>
        <p:grpSpPr>
          <a:xfrm>
            <a:off x="438150" y="4895850"/>
            <a:ext cx="8096250" cy="1162050"/>
            <a:chOff x="438150" y="4895850"/>
            <a:chExt cx="8096250" cy="1162050"/>
          </a:xfrm>
        </p:grpSpPr>
        <p:sp>
          <p:nvSpPr>
            <p:cNvPr id="45" name="Rectangle 45"/>
            <p:cNvSpPr/>
            <p:nvPr/>
          </p:nvSpPr>
          <p:spPr>
            <a:xfrm>
              <a:off x="438150" y="4895850"/>
              <a:ext cx="8096250" cy="1162050"/>
            </a:xfrm>
            <a:prstGeom prst="rect">
              <a:avLst/>
            </a:prstGeom>
            <a:solidFill>
              <a:srgbClr val="153A6B"/>
            </a:solidFill>
            <a:ln>
              <a:noFill/>
            </a:ln>
          </p:spPr>
        </p:sp>
        <p:sp>
          <p:nvSpPr>
            <p:cNvPr id="46" name="TextBox 46"/>
            <p:cNvSpPr txBox="1"/>
            <p:nvPr/>
          </p:nvSpPr>
          <p:spPr>
            <a:xfrm>
              <a:off x="657225" y="5100638"/>
              <a:ext cx="1301460" cy="152400"/>
            </a:xfrm>
            <a:prstGeom prst="rect">
              <a:avLst/>
            </a:prstGeom>
            <a:noFill/>
            <a:ln>
              <a:noFill/>
            </a:ln>
          </p:spPr>
          <p:txBody>
            <a:bodyPr wrap="none" lIns="0" tIns="0" rIns="0" bIns="0" anchor="t" anchorCtr="0">
              <a:spAutoFit/>
            </a:bodyPr>
            <a:lstStyle/>
            <a:p>
              <a:pPr algn="l"/>
              <a:r>
                <a:rPr lang="en-US" sz="750" b="1" dirty="0">
                  <a:solidFill>
                    <a:srgbClr val="FFFFFF"/>
                  </a:solidFill>
                  <a:latin typeface="Arial"/>
                  <a:ea typeface="Microsoft YaHei"/>
                  <a:cs typeface="Arial"/>
                </a:rPr>
                <a:t>MONITOR AT EVERY GATE</a:t>
              </a:r>
            </a:p>
          </p:txBody>
        </p:sp>
        <p:sp>
          <p:nvSpPr>
            <p:cNvPr id="47" name="TextBox 47"/>
            <p:cNvSpPr txBox="1"/>
            <p:nvPr/>
          </p:nvSpPr>
          <p:spPr>
            <a:xfrm>
              <a:off x="645795" y="5384482"/>
              <a:ext cx="2078815" cy="335280"/>
            </a:xfrm>
            <a:prstGeom prst="rect">
              <a:avLst/>
            </a:prstGeom>
            <a:noFill/>
            <a:ln>
              <a:noFill/>
            </a:ln>
          </p:spPr>
          <p:txBody>
            <a:bodyPr wrap="none" lIns="0" tIns="0" rIns="0" bIns="0" anchor="t" anchorCtr="0">
              <a:spAutoFit/>
            </a:bodyPr>
            <a:lstStyle/>
            <a:p>
              <a:pPr algn="l"/>
              <a:r>
                <a:rPr lang="en-US" sz="1650" b="1" dirty="0">
                  <a:solidFill>
                    <a:srgbClr val="FFFFFF"/>
                  </a:solidFill>
                  <a:latin typeface="Georgia"/>
                  <a:ea typeface="SimSun"/>
                  <a:cs typeface="Georgia"/>
                </a:rPr>
                <a:t>7-day activation</a:t>
              </a:r>
            </a:p>
          </p:txBody>
        </p:sp>
        <p:sp>
          <p:nvSpPr>
            <p:cNvPr id="48" name="TextBox 48"/>
            <p:cNvSpPr txBox="1"/>
            <p:nvPr/>
          </p:nvSpPr>
          <p:spPr>
            <a:xfrm>
              <a:off x="2607945" y="5384482"/>
              <a:ext cx="1876389" cy="335280"/>
            </a:xfrm>
            <a:prstGeom prst="rect">
              <a:avLst/>
            </a:prstGeom>
            <a:noFill/>
            <a:ln>
              <a:noFill/>
            </a:ln>
          </p:spPr>
          <p:txBody>
            <a:bodyPr wrap="none" lIns="0" tIns="0" rIns="0" bIns="0" anchor="t" anchorCtr="0">
              <a:spAutoFit/>
            </a:bodyPr>
            <a:lstStyle/>
            <a:p>
              <a:pPr algn="l"/>
              <a:r>
                <a:rPr lang="en-US" sz="1650" b="1" dirty="0">
                  <a:solidFill>
                    <a:srgbClr val="FFFFFF"/>
                  </a:solidFill>
                  <a:latin typeface="Georgia"/>
                  <a:ea typeface="SimSun"/>
                  <a:cs typeface="Georgia"/>
                </a:rPr>
                <a:t>Invitation rate</a:t>
              </a:r>
            </a:p>
          </p:txBody>
        </p:sp>
        <p:sp>
          <p:nvSpPr>
            <p:cNvPr id="49" name="TextBox 49"/>
            <p:cNvSpPr txBox="1"/>
            <p:nvPr/>
          </p:nvSpPr>
          <p:spPr>
            <a:xfrm>
              <a:off x="4455795" y="5384482"/>
              <a:ext cx="2635484" cy="335280"/>
            </a:xfrm>
            <a:prstGeom prst="rect">
              <a:avLst/>
            </a:prstGeom>
            <a:noFill/>
            <a:ln>
              <a:noFill/>
            </a:ln>
          </p:spPr>
          <p:txBody>
            <a:bodyPr wrap="none" lIns="0" tIns="0" rIns="0" bIns="0" anchor="t" anchorCtr="0">
              <a:spAutoFit/>
            </a:bodyPr>
            <a:lstStyle/>
            <a:p>
              <a:pPr algn="l"/>
              <a:r>
                <a:rPr lang="en-US" sz="1650" b="1" dirty="0">
                  <a:solidFill>
                    <a:srgbClr val="FFFFFF"/>
                  </a:solidFill>
                  <a:latin typeface="Georgia"/>
                  <a:ea typeface="SimSun"/>
                  <a:cs typeface="Georgia"/>
                </a:rPr>
                <a:t>Time to collaboration</a:t>
              </a:r>
            </a:p>
          </p:txBody>
        </p:sp>
        <p:sp>
          <p:nvSpPr>
            <p:cNvPr id="50" name="TextBox 50"/>
            <p:cNvSpPr txBox="1"/>
            <p:nvPr/>
          </p:nvSpPr>
          <p:spPr>
            <a:xfrm>
              <a:off x="6821805" y="5416868"/>
              <a:ext cx="1628389" cy="274320"/>
            </a:xfrm>
            <a:prstGeom prst="rect">
              <a:avLst/>
            </a:prstGeom>
            <a:noFill/>
            <a:ln>
              <a:noFill/>
            </a:ln>
          </p:spPr>
          <p:txBody>
            <a:bodyPr wrap="none" lIns="0" tIns="0" rIns="0" bIns="0" anchor="t" anchorCtr="0">
              <a:spAutoFit/>
            </a:bodyPr>
            <a:lstStyle/>
            <a:p>
              <a:pPr algn="l"/>
              <a:r>
                <a:rPr lang="en-US" sz="1350" b="1" dirty="0">
                  <a:solidFill>
                    <a:srgbClr val="FFFFFF"/>
                  </a:solidFill>
                  <a:latin typeface="Georgia"/>
                  <a:ea typeface="SimSun"/>
                  <a:cs typeface="Georgia"/>
                </a:rPr>
                <a:t>Mobile drop-off</a:t>
              </a:r>
            </a:p>
          </p:txBody>
        </p:sp>
        <p:sp>
          <p:nvSpPr>
            <p:cNvPr id="51" name="TextBox 51"/>
            <p:cNvSpPr txBox="1"/>
            <p:nvPr/>
          </p:nvSpPr>
          <p:spPr>
            <a:xfrm>
              <a:off x="655320" y="5760720"/>
              <a:ext cx="568357" cy="182880"/>
            </a:xfrm>
            <a:prstGeom prst="rect">
              <a:avLst/>
            </a:prstGeom>
            <a:noFill/>
            <a:ln>
              <a:noFill/>
            </a:ln>
          </p:spPr>
          <p:txBody>
            <a:bodyPr wrap="none" lIns="0" tIns="0" rIns="0" bIns="0" anchor="t" anchorCtr="0">
              <a:spAutoFit/>
            </a:bodyPr>
            <a:lstStyle/>
            <a:p>
              <a:pPr algn="l"/>
              <a:r>
                <a:rPr lang="en-US" sz="900" dirty="0">
                  <a:solidFill>
                    <a:srgbClr val="FFFFFF"/>
                  </a:solidFill>
                  <a:latin typeface="Arial"/>
                  <a:ea typeface="Microsoft YaHei"/>
                  <a:cs typeface="Arial"/>
                </a:rPr>
                <a:t>Behavior</a:t>
              </a:r>
            </a:p>
          </p:txBody>
        </p:sp>
        <p:sp>
          <p:nvSpPr>
            <p:cNvPr id="52" name="TextBox 52"/>
            <p:cNvSpPr txBox="1"/>
            <p:nvPr/>
          </p:nvSpPr>
          <p:spPr>
            <a:xfrm>
              <a:off x="2617470" y="5760720"/>
              <a:ext cx="1304449" cy="182880"/>
            </a:xfrm>
            <a:prstGeom prst="rect">
              <a:avLst/>
            </a:prstGeom>
            <a:noFill/>
            <a:ln>
              <a:noFill/>
            </a:ln>
          </p:spPr>
          <p:txBody>
            <a:bodyPr wrap="none" lIns="0" tIns="0" rIns="0" bIns="0" anchor="t" anchorCtr="0">
              <a:spAutoFit/>
            </a:bodyPr>
            <a:lstStyle/>
            <a:p>
              <a:pPr algn="l"/>
              <a:r>
                <a:rPr lang="en-US" sz="900" dirty="0">
                  <a:solidFill>
                    <a:srgbClr val="FFFFFF"/>
                  </a:solidFill>
                  <a:latin typeface="Arial"/>
                  <a:ea typeface="Microsoft YaHei"/>
                  <a:cs typeface="Arial"/>
                </a:rPr>
                <a:t>Collaboration intent</a:t>
              </a:r>
            </a:p>
          </p:txBody>
        </p:sp>
        <p:sp>
          <p:nvSpPr>
            <p:cNvPr id="53" name="TextBox 53"/>
            <p:cNvSpPr txBox="1"/>
            <p:nvPr/>
          </p:nvSpPr>
          <p:spPr>
            <a:xfrm>
              <a:off x="4465320" y="5760720"/>
              <a:ext cx="936403" cy="182880"/>
            </a:xfrm>
            <a:prstGeom prst="rect">
              <a:avLst/>
            </a:prstGeom>
            <a:noFill/>
            <a:ln>
              <a:noFill/>
            </a:ln>
          </p:spPr>
          <p:txBody>
            <a:bodyPr wrap="none" lIns="0" tIns="0" rIns="0" bIns="0" anchor="t" anchorCtr="0">
              <a:spAutoFit/>
            </a:bodyPr>
            <a:lstStyle/>
            <a:p>
              <a:pPr algn="l"/>
              <a:r>
                <a:rPr lang="en-US" sz="900" dirty="0">
                  <a:solidFill>
                    <a:srgbClr val="FFFFFF"/>
                  </a:solidFill>
                  <a:latin typeface="Arial"/>
                  <a:ea typeface="Microsoft YaHei"/>
                  <a:cs typeface="Arial"/>
                </a:rPr>
                <a:t>Speed to value</a:t>
              </a:r>
            </a:p>
          </p:txBody>
        </p:sp>
        <p:sp>
          <p:nvSpPr>
            <p:cNvPr id="54" name="TextBox 54"/>
            <p:cNvSpPr txBox="1"/>
            <p:nvPr/>
          </p:nvSpPr>
          <p:spPr>
            <a:xfrm>
              <a:off x="6827520" y="5760720"/>
              <a:ext cx="903541" cy="182880"/>
            </a:xfrm>
            <a:prstGeom prst="rect">
              <a:avLst/>
            </a:prstGeom>
            <a:noFill/>
            <a:ln>
              <a:noFill/>
            </a:ln>
          </p:spPr>
          <p:txBody>
            <a:bodyPr wrap="none" lIns="0" tIns="0" rIns="0" bIns="0" anchor="t" anchorCtr="0">
              <a:spAutoFit/>
            </a:bodyPr>
            <a:lstStyle/>
            <a:p>
              <a:pPr algn="l"/>
              <a:r>
                <a:rPr lang="en-US" sz="900" dirty="0">
                  <a:solidFill>
                    <a:srgbClr val="FFFFFF"/>
                  </a:solidFill>
                  <a:latin typeface="Arial"/>
                  <a:ea typeface="Microsoft YaHei"/>
                  <a:cs typeface="Arial"/>
                </a:rPr>
                <a:t>Device quality</a:t>
              </a:r>
            </a:p>
          </p:txBody>
        </p:sp>
      </p:grpSp>
      <p:grpSp>
        <p:nvGrpSpPr>
          <p:cNvPr id="61" name="Group 61"/>
          <p:cNvGrpSpPr/>
          <p:nvPr/>
        </p:nvGrpSpPr>
        <p:grpSpPr>
          <a:xfrm>
            <a:off x="8705850" y="4895850"/>
            <a:ext cx="3048000" cy="1162050"/>
            <a:chOff x="8705850" y="4895850"/>
            <a:chExt cx="3048000" cy="1162050"/>
          </a:xfrm>
        </p:grpSpPr>
        <p:sp>
          <p:nvSpPr>
            <p:cNvPr id="56" name="Rectangle 56"/>
            <p:cNvSpPr/>
            <p:nvPr/>
          </p:nvSpPr>
          <p:spPr>
            <a:xfrm>
              <a:off x="8705850" y="4895850"/>
              <a:ext cx="3048000" cy="1162050"/>
            </a:xfrm>
            <a:prstGeom prst="rect">
              <a:avLst/>
            </a:prstGeom>
            <a:solidFill>
              <a:srgbClr val="FFFFFF"/>
            </a:solidFill>
            <a:ln w="9525">
              <a:solidFill>
                <a:srgbClr val="B51F3A"/>
              </a:solidFill>
            </a:ln>
          </p:spPr>
        </p:sp>
        <p:sp>
          <p:nvSpPr>
            <p:cNvPr id="57" name="Rectangle 57"/>
            <p:cNvSpPr/>
            <p:nvPr/>
          </p:nvSpPr>
          <p:spPr>
            <a:xfrm>
              <a:off x="8705850" y="4895850"/>
              <a:ext cx="76200" cy="1162050"/>
            </a:xfrm>
            <a:prstGeom prst="rect">
              <a:avLst/>
            </a:prstGeom>
            <a:solidFill>
              <a:srgbClr val="B51F3A"/>
            </a:solidFill>
            <a:ln>
              <a:noFill/>
            </a:ln>
          </p:spPr>
        </p:sp>
        <p:sp>
          <p:nvSpPr>
            <p:cNvPr id="58" name="TextBox 58"/>
            <p:cNvSpPr txBox="1"/>
            <p:nvPr/>
          </p:nvSpPr>
          <p:spPr>
            <a:xfrm>
              <a:off x="9001125" y="5100638"/>
              <a:ext cx="1100185" cy="152400"/>
            </a:xfrm>
            <a:prstGeom prst="rect">
              <a:avLst/>
            </a:prstGeom>
            <a:noFill/>
            <a:ln>
              <a:noFill/>
            </a:ln>
          </p:spPr>
          <p:txBody>
            <a:bodyPr wrap="none" lIns="0" tIns="0" rIns="0" bIns="0" anchor="t" anchorCtr="0">
              <a:spAutoFit/>
            </a:bodyPr>
            <a:lstStyle/>
            <a:p>
              <a:pPr algn="l"/>
              <a:r>
                <a:rPr lang="en-US" sz="750" b="1" dirty="0">
                  <a:solidFill>
                    <a:srgbClr val="B51F3A"/>
                  </a:solidFill>
                  <a:latin typeface="Arial"/>
                  <a:ea typeface="Microsoft YaHei"/>
                  <a:cs typeface="Arial"/>
                </a:rPr>
                <a:t>SCHEDULE GUARDRAIL</a:t>
              </a:r>
            </a:p>
          </p:txBody>
        </p:sp>
        <p:sp>
          <p:nvSpPr>
            <p:cNvPr id="59" name="TextBox 59"/>
            <p:cNvSpPr txBox="1"/>
            <p:nvPr/>
          </p:nvSpPr>
          <p:spPr>
            <a:xfrm>
              <a:off x="8994458" y="5396389"/>
              <a:ext cx="1645462" cy="259080"/>
            </a:xfrm>
            <a:prstGeom prst="rect">
              <a:avLst/>
            </a:prstGeom>
            <a:noFill/>
            <a:ln>
              <a:noFill/>
            </a:ln>
          </p:spPr>
          <p:txBody>
            <a:bodyPr wrap="none" lIns="0" tIns="0" rIns="0" bIns="0" anchor="t" anchorCtr="0">
              <a:spAutoFit/>
            </a:bodyPr>
            <a:lstStyle/>
            <a:p>
              <a:pPr algn="l"/>
              <a:r>
                <a:rPr lang="en-US" sz="1275" b="1" dirty="0">
                  <a:solidFill>
                    <a:srgbClr val="153A6B"/>
                  </a:solidFill>
                  <a:latin typeface="Georgia"/>
                  <a:ea typeface="SimSun"/>
                  <a:cs typeface="Georgia"/>
                </a:rPr>
                <a:t>Allow one week if</a:t>
              </a:r>
            </a:p>
          </p:txBody>
        </p:sp>
        <p:sp>
          <p:nvSpPr>
            <p:cNvPr id="60" name="TextBox 60"/>
            <p:cNvSpPr txBox="1"/>
            <p:nvPr/>
          </p:nvSpPr>
          <p:spPr>
            <a:xfrm>
              <a:off x="8994458" y="5644039"/>
              <a:ext cx="1928972" cy="259080"/>
            </a:xfrm>
            <a:prstGeom prst="rect">
              <a:avLst/>
            </a:prstGeom>
            <a:noFill/>
            <a:ln>
              <a:noFill/>
            </a:ln>
          </p:spPr>
          <p:txBody>
            <a:bodyPr wrap="none" lIns="0" tIns="0" rIns="0" bIns="0" anchor="t" anchorCtr="0">
              <a:spAutoFit/>
            </a:bodyPr>
            <a:lstStyle/>
            <a:p>
              <a:pPr algn="l"/>
              <a:r>
                <a:rPr lang="en-US" sz="1275" b="1" dirty="0">
                  <a:solidFill>
                    <a:srgbClr val="153A6B"/>
                  </a:solidFill>
                  <a:latin typeface="Georgia"/>
                  <a:ea typeface="SimSun"/>
                  <a:cs typeface="Georgia"/>
                </a:rPr>
                <a:t>latency stays open.</a:t>
              </a:r>
            </a:p>
          </p:txBody>
        </p:sp>
      </p:grpSp>
      <p:grpSp>
        <p:nvGrpSpPr>
          <p:cNvPr id="65" name="Group 65"/>
          <p:cNvGrpSpPr/>
          <p:nvPr/>
        </p:nvGrpSpPr>
        <p:grpSpPr>
          <a:xfrm>
            <a:off x="428625" y="6438900"/>
            <a:ext cx="11334750" cy="214312"/>
            <a:chOff x="428625" y="6438900"/>
            <a:chExt cx="11334750" cy="214312"/>
          </a:xfrm>
        </p:grpSpPr>
        <p:sp>
          <p:nvSpPr>
            <p:cNvPr id="62" name="Rectangle 62"/>
            <p:cNvSpPr/>
            <p:nvPr/>
          </p:nvSpPr>
          <p:spPr>
            <a:xfrm>
              <a:off x="438150" y="6438900"/>
              <a:ext cx="11315700" cy="209550"/>
            </a:xfrm>
            <a:prstGeom prst="rect">
              <a:avLst/>
            </a:prstGeom>
            <a:noFill/>
            <a:ln>
              <a:noFill/>
            </a:ln>
          </p:spPr>
        </p:sp>
        <p:sp>
          <p:nvSpPr>
            <p:cNvPr id="63" name="TextBox 63"/>
            <p:cNvSpPr txBox="1"/>
            <p:nvPr/>
          </p:nvSpPr>
          <p:spPr>
            <a:xfrm>
              <a:off x="428625" y="6500812"/>
              <a:ext cx="3348990" cy="152400"/>
            </a:xfrm>
            <a:prstGeom prst="rect">
              <a:avLst/>
            </a:prstGeom>
            <a:noFill/>
            <a:ln>
              <a:noFill/>
            </a:ln>
          </p:spPr>
          <p:txBody>
            <a:bodyPr wrap="none" lIns="0" tIns="0" rIns="0" bIns="0" anchor="t" anchorCtr="0">
              <a:spAutoFit/>
            </a:bodyPr>
            <a:lstStyle/>
            <a:p>
              <a:pPr algn="l"/>
              <a:r>
                <a:rPr lang="en-US" sz="750" dirty="0">
                  <a:solidFill>
                    <a:srgbClr val="566171"/>
                  </a:solidFill>
                  <a:latin typeface="Arial"/>
                  <a:ea typeface="Microsoft YaHei"/>
                  <a:cs typeface="Arial"/>
                </a:rPr>
                <a:t>Proposed sequence; exact full-rollout date not yet committed</a:t>
              </a:r>
            </a:p>
          </p:txBody>
        </p:sp>
        <p:sp>
          <p:nvSpPr>
            <p:cNvPr id="64" name="TextBox 64"/>
            <p:cNvSpPr txBox="1"/>
            <p:nvPr/>
          </p:nvSpPr>
          <p:spPr>
            <a:xfrm>
              <a:off x="10325814" y="6500812"/>
              <a:ext cx="1437561" cy="152400"/>
            </a:xfrm>
            <a:prstGeom prst="rect">
              <a:avLst/>
            </a:prstGeom>
            <a:noFill/>
            <a:ln>
              <a:noFill/>
            </a:ln>
          </p:spPr>
          <p:txBody>
            <a:bodyPr wrap="none" lIns="0" tIns="0" rIns="0" bIns="0" anchor="t" anchorCtr="0">
              <a:spAutoFit/>
            </a:bodyPr>
            <a:lstStyle/>
            <a:p>
              <a:pPr algn="r"/>
              <a:r>
                <a:rPr lang="en-US" sz="750" dirty="0">
                  <a:solidFill>
                    <a:srgbClr val="566171"/>
                  </a:solidFill>
                  <a:latin typeface="Arial"/>
                  <a:ea typeface="Microsoft YaHei"/>
                  <a:cs typeface="Arial"/>
                </a:rPr>
                <a:t>AVENLO · EXECUTIVE UPDATE</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400"/>
                                        <p:tgtEl>
                                          <p:spTgt spid="15"/>
                                        </p:tgtEl>
                                      </p:cBhvr>
                                    </p:animEffect>
                                  </p:childTnLst>
                                </p:cTn>
                              </p:par>
                            </p:childTnLst>
                          </p:cTn>
                        </p:par>
                        <p:par>
                          <p:cTn id="8" fill="hold">
                            <p:stCondLst>
                              <p:cond delay="900"/>
                            </p:stCondLst>
                            <p:childTnLst>
                              <p:par>
                                <p:cTn id="9" presetID="23" presetClass="entr" presetSubtype="0" fill="hold" nodeType="afterEffect">
                                  <p:stCondLst>
                                    <p:cond delay="0"/>
                                  </p:stCondLst>
                                  <p:childTnLst>
                                    <p:set>
                                      <p:cBhvr>
                                        <p:cTn id="10" dur="1" fill="hold">
                                          <p:stCondLst>
                                            <p:cond delay="0"/>
                                          </p:stCondLst>
                                        </p:cTn>
                                        <p:tgtEl>
                                          <p:spTgt spid="44"/>
                                        </p:tgtEl>
                                        <p:attrNameLst>
                                          <p:attrName>style.visibility</p:attrName>
                                        </p:attrNameLst>
                                      </p:cBhvr>
                                      <p:to>
                                        <p:strVal val="visible"/>
                                      </p:to>
                                    </p:set>
                                    <p:animEffect transition="in" filter="image">
                                      <p:cBhvr>
                                        <p:cTn id="11" dur="400"/>
                                        <p:tgtEl>
                                          <p:spTgt spid="44"/>
                                        </p:tgtEl>
                                      </p:cBhvr>
                                    </p:animEffect>
                                  </p:childTnLst>
                                </p:cTn>
                              </p:par>
                            </p:childTnLst>
                          </p:cTn>
                        </p:par>
                        <p:par>
                          <p:cTn id="12" fill="hold">
                            <p:stCondLst>
                              <p:cond delay="1800"/>
                            </p:stCondLst>
                            <p:childTnLst>
                              <p:par>
                                <p:cTn id="13" presetID="3" presetClass="entr" presetSubtype="10" fill="hold" nodeType="afterEffect">
                                  <p:stCondLst>
                                    <p:cond delay="0"/>
                                  </p:stCondLst>
                                  <p:childTnLst>
                                    <p:set>
                                      <p:cBhvr>
                                        <p:cTn id="14" dur="1" fill="hold">
                                          <p:stCondLst>
                                            <p:cond delay="0"/>
                                          </p:stCondLst>
                                        </p:cTn>
                                        <p:tgtEl>
                                          <p:spTgt spid="55"/>
                                        </p:tgtEl>
                                        <p:attrNameLst>
                                          <p:attrName>style.visibility</p:attrName>
                                        </p:attrNameLst>
                                      </p:cBhvr>
                                      <p:to>
                                        <p:strVal val="visible"/>
                                      </p:to>
                                    </p:set>
                                    <p:animEffect transition="in" filter="blinds(horizontal)">
                                      <p:cBhvr>
                                        <p:cTn id="15" dur="400"/>
                                        <p:tgtEl>
                                          <p:spTgt spid="55"/>
                                        </p:tgtEl>
                                      </p:cBhvr>
                                    </p:animEffect>
                                  </p:childTnLst>
                                </p:cTn>
                              </p:par>
                            </p:childTnLst>
                          </p:cTn>
                        </p:par>
                        <p:par>
                          <p:cTn id="16" fill="hold">
                            <p:stCondLst>
                              <p:cond delay="2700"/>
                            </p:stCondLst>
                            <p:childTnLst>
                              <p:par>
                                <p:cTn id="17" presetID="5" presetClass="entr" presetSubtype="6" fill="hold" nodeType="after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checkerboard(across)">
                                      <p:cBhvr>
                                        <p:cTn id="19" dur="4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44" grpId="0"/>
      <p:bldP spid="55" grpId="0"/>
      <p:bldP spid="6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F7F5EF"/>
            </a:solidFill>
            <a:ln>
              <a:noFill/>
            </a:ln>
          </p:spPr>
        </p:sp>
        <p:pic>
          <p:nvPicPr>
            <p:cNvPr id="3" name="Image 3"/>
            <p:cNvPicPr>
              <a:picLocks noChangeAspect="1"/>
            </p:cNvPicPr>
            <p:nvPr/>
          </p:nvPicPr>
          <p:blipFill>
            <a:blip r:embed="rId2"/>
            <a:stretch>
              <a:fillRect/>
            </a:stretch>
          </p:blipFill>
          <p:spPr>
            <a:xfrm>
              <a:off x="0" y="0"/>
              <a:ext cx="12192000" cy="6858000"/>
            </a:xfrm>
            <a:prstGeom prst="rect">
              <a:avLst/>
            </a:prstGeom>
          </p:spPr>
        </p:pic>
        <p:sp>
          <p:nvSpPr>
            <p:cNvPr id="4" name="Rectangle 4"/>
            <p:cNvSpPr/>
            <p:nvPr/>
          </p:nvSpPr>
          <p:spPr>
            <a:xfrm>
              <a:off x="0" y="0"/>
              <a:ext cx="12192000" cy="6858000"/>
            </a:xfrm>
            <a:prstGeom prst="rect">
              <a:avLst/>
            </a:prstGeom>
            <a:solidFill>
              <a:srgbClr val="F7F5EF">
                <a:alpha val="94000"/>
              </a:srgbClr>
            </a:solidFill>
            <a:ln>
              <a:noFill/>
            </a:ln>
          </p:spPr>
        </p:sp>
      </p:grpSp>
      <p:grpSp>
        <p:nvGrpSpPr>
          <p:cNvPr id="10" name="Group 10"/>
          <p:cNvGrpSpPr/>
          <p:nvPr/>
        </p:nvGrpSpPr>
        <p:grpSpPr>
          <a:xfrm>
            <a:off x="0" y="0"/>
            <a:ext cx="12192000" cy="361950"/>
            <a:chOff x="0" y="0"/>
            <a:chExt cx="12192000" cy="361950"/>
          </a:xfrm>
        </p:grpSpPr>
        <p:sp>
          <p:nvSpPr>
            <p:cNvPr id="6" name="Rectangle 6"/>
            <p:cNvSpPr/>
            <p:nvPr/>
          </p:nvSpPr>
          <p:spPr>
            <a:xfrm>
              <a:off x="0" y="0"/>
              <a:ext cx="12192000" cy="323850"/>
            </a:xfrm>
            <a:prstGeom prst="rect">
              <a:avLst/>
            </a:prstGeom>
            <a:solidFill>
              <a:srgbClr val="153A6B"/>
            </a:solidFill>
            <a:ln>
              <a:noFill/>
            </a:ln>
          </p:spPr>
        </p:sp>
        <p:sp>
          <p:nvSpPr>
            <p:cNvPr id="7" name="TextBox 7"/>
            <p:cNvSpPr txBox="1"/>
            <p:nvPr/>
          </p:nvSpPr>
          <p:spPr>
            <a:xfrm>
              <a:off x="428625" y="138112"/>
              <a:ext cx="2233077" cy="152400"/>
            </a:xfrm>
            <a:prstGeom prst="rect">
              <a:avLst/>
            </a:prstGeom>
            <a:noFill/>
            <a:ln>
              <a:noFill/>
            </a:ln>
          </p:spPr>
          <p:txBody>
            <a:bodyPr wrap="none" lIns="0" tIns="0" rIns="0" bIns="0" anchor="t" anchorCtr="0">
              <a:spAutoFit/>
            </a:bodyPr>
            <a:lstStyle/>
            <a:p>
              <a:pPr algn="l"/>
              <a:r>
                <a:rPr lang="en-US" sz="750" b="1" dirty="0">
                  <a:solidFill>
                    <a:srgbClr val="FFFFFF"/>
                  </a:solidFill>
                  <a:latin typeface="Arial"/>
                  <a:ea typeface="Microsoft YaHei"/>
                  <a:cs typeface="Arial"/>
                </a:rPr>
                <a:t>AVENLO ONBOARDING REDESIGN · AUG 11–22</a:t>
              </a:r>
            </a:p>
          </p:txBody>
        </p:sp>
        <p:sp>
          <p:nvSpPr>
            <p:cNvPr id="8" name="TextBox 8"/>
            <p:cNvSpPr txBox="1"/>
            <p:nvPr/>
          </p:nvSpPr>
          <p:spPr>
            <a:xfrm>
              <a:off x="10232708" y="138112"/>
              <a:ext cx="1530668" cy="152400"/>
            </a:xfrm>
            <a:prstGeom prst="rect">
              <a:avLst/>
            </a:prstGeom>
            <a:noFill/>
            <a:ln>
              <a:noFill/>
            </a:ln>
          </p:spPr>
          <p:txBody>
            <a:bodyPr wrap="none" lIns="0" tIns="0" rIns="0" bIns="0" anchor="t" anchorCtr="0">
              <a:spAutoFit/>
            </a:bodyPr>
            <a:lstStyle/>
            <a:p>
              <a:pPr algn="r"/>
              <a:r>
                <a:rPr lang="en-US" sz="750" dirty="0">
                  <a:solidFill>
                    <a:srgbClr val="FFFFFF"/>
                  </a:solidFill>
                  <a:latin typeface="Arial"/>
                  <a:ea typeface="Microsoft YaHei"/>
                  <a:cs typeface="Arial"/>
                </a:rPr>
                <a:t>08 / 09 · DECISIONS REQUIRED</a:t>
              </a:r>
            </a:p>
          </p:txBody>
        </p:sp>
        <p:sp>
          <p:nvSpPr>
            <p:cNvPr id="9" name="Rectangle 9"/>
            <p:cNvSpPr/>
            <p:nvPr/>
          </p:nvSpPr>
          <p:spPr>
            <a:xfrm>
              <a:off x="0" y="323850"/>
              <a:ext cx="12192000" cy="38100"/>
            </a:xfrm>
            <a:prstGeom prst="rect">
              <a:avLst/>
            </a:prstGeom>
            <a:solidFill>
              <a:srgbClr val="D5A21A"/>
            </a:solidFill>
            <a:ln>
              <a:noFill/>
            </a:ln>
          </p:spPr>
        </p:sp>
      </p:grpSp>
      <p:grpSp>
        <p:nvGrpSpPr>
          <p:cNvPr id="15" name="Group 15"/>
          <p:cNvGrpSpPr/>
          <p:nvPr/>
        </p:nvGrpSpPr>
        <p:grpSpPr>
          <a:xfrm>
            <a:off x="285750" y="523875"/>
            <a:ext cx="11468100" cy="1200150"/>
            <a:chOff x="285750" y="523875"/>
            <a:chExt cx="11468100" cy="1200150"/>
          </a:xfrm>
        </p:grpSpPr>
        <p:sp>
          <p:nvSpPr>
            <p:cNvPr id="11" name="Rectangle 11"/>
            <p:cNvSpPr/>
            <p:nvPr/>
          </p:nvSpPr>
          <p:spPr>
            <a:xfrm>
              <a:off x="285750" y="523875"/>
              <a:ext cx="11468100" cy="1200150"/>
            </a:xfrm>
            <a:prstGeom prst="rect">
              <a:avLst/>
            </a:prstGeom>
            <a:noFill/>
            <a:ln>
              <a:noFill/>
            </a:ln>
          </p:spPr>
        </p:sp>
        <p:sp>
          <p:nvSpPr>
            <p:cNvPr id="12" name="TextBox 12"/>
            <p:cNvSpPr txBox="1"/>
            <p:nvPr/>
          </p:nvSpPr>
          <p:spPr>
            <a:xfrm>
              <a:off x="427672" y="596741"/>
              <a:ext cx="2209679" cy="167640"/>
            </a:xfrm>
            <a:prstGeom prst="rect">
              <a:avLst/>
            </a:prstGeom>
            <a:noFill/>
            <a:ln>
              <a:noFill/>
            </a:ln>
          </p:spPr>
          <p:txBody>
            <a:bodyPr wrap="none" lIns="0" tIns="0" rIns="0" bIns="0" anchor="t" anchorCtr="0">
              <a:spAutoFit/>
            </a:bodyPr>
            <a:lstStyle/>
            <a:p>
              <a:pPr algn="l"/>
              <a:r>
                <a:rPr lang="en-US" sz="825" b="1" dirty="0">
                  <a:solidFill>
                    <a:srgbClr val="B51F3A"/>
                  </a:solidFill>
                  <a:latin typeface="Arial"/>
                  <a:ea typeface="Microsoft YaHei"/>
                  <a:cs typeface="Arial"/>
                </a:rPr>
                <a:t>07 · LEADERSHIP ACTION · TWO CALLS</a:t>
              </a:r>
            </a:p>
          </p:txBody>
        </p:sp>
        <p:sp>
          <p:nvSpPr>
            <p:cNvPr id="13" name="TextBox 13"/>
            <p:cNvSpPr txBox="1"/>
            <p:nvPr/>
          </p:nvSpPr>
          <p:spPr>
            <a:xfrm>
              <a:off x="409575" y="881062"/>
              <a:ext cx="9701105" cy="457200"/>
            </a:xfrm>
            <a:prstGeom prst="rect">
              <a:avLst/>
            </a:prstGeom>
            <a:noFill/>
            <a:ln>
              <a:noFill/>
            </a:ln>
          </p:spPr>
          <p:txBody>
            <a:bodyPr wrap="none" lIns="0" tIns="0" rIns="0" bIns="0" anchor="t" anchorCtr="0">
              <a:spAutoFit/>
            </a:bodyPr>
            <a:lstStyle/>
            <a:p>
              <a:pPr algn="l"/>
              <a:r>
                <a:rPr lang="en-US" sz="2250" b="1" dirty="0">
                  <a:solidFill>
                    <a:srgbClr val="153A6B"/>
                  </a:solidFill>
                  <a:latin typeface="Georgia"/>
                  <a:ea typeface="SimSun"/>
                  <a:cs typeface="Georgia"/>
                </a:rPr>
                <a:t>Two decisions determine scope clarity and rollout timing.</a:t>
              </a:r>
            </a:p>
          </p:txBody>
        </p:sp>
        <p:sp>
          <p:nvSpPr>
            <p:cNvPr id="14" name="TextBox 14"/>
            <p:cNvSpPr txBox="1"/>
            <p:nvPr/>
          </p:nvSpPr>
          <p:spPr>
            <a:xfrm>
              <a:off x="423862" y="1316831"/>
              <a:ext cx="8901112" cy="228600"/>
            </a:xfrm>
            <a:prstGeom prst="rect">
              <a:avLst/>
            </a:prstGeom>
            <a:noFill/>
            <a:ln>
              <a:noFill/>
            </a:ln>
          </p:spPr>
          <p:txBody>
            <a:bodyPr wrap="none" lIns="0" tIns="0" rIns="0" bIns="0" anchor="t" anchorCtr="0">
              <a:spAutoFit/>
            </a:bodyPr>
            <a:lstStyle/>
            <a:p>
              <a:pPr algn="l"/>
              <a:r>
                <a:rPr lang="en-US" sz="1125" dirty="0">
                  <a:solidFill>
                    <a:srgbClr val="566171"/>
                  </a:solidFill>
                  <a:latin typeface="Arial"/>
                  <a:ea typeface="Microsoft YaHei"/>
                  <a:cs typeface="Arial"/>
                </a:rPr>
                <a:t>Neither decision changes the positive experiment readout; both determine how safely and quickly we act on it.</a:t>
              </a:r>
            </a:p>
          </p:txBody>
        </p:sp>
      </p:grpSp>
      <p:grpSp>
        <p:nvGrpSpPr>
          <p:cNvPr id="26" name="Group 26"/>
          <p:cNvGrpSpPr/>
          <p:nvPr/>
        </p:nvGrpSpPr>
        <p:grpSpPr>
          <a:xfrm>
            <a:off x="438150" y="2000250"/>
            <a:ext cx="11315700" cy="1428750"/>
            <a:chOff x="438150" y="2000250"/>
            <a:chExt cx="11315700" cy="1428750"/>
          </a:xfrm>
        </p:grpSpPr>
        <p:sp>
          <p:nvSpPr>
            <p:cNvPr id="16" name="Rectangle 16"/>
            <p:cNvSpPr/>
            <p:nvPr/>
          </p:nvSpPr>
          <p:spPr>
            <a:xfrm>
              <a:off x="438150" y="2000250"/>
              <a:ext cx="11315700" cy="1428750"/>
            </a:xfrm>
            <a:prstGeom prst="rect">
              <a:avLst/>
            </a:prstGeom>
            <a:solidFill>
              <a:srgbClr val="FFFFFF"/>
            </a:solidFill>
            <a:ln w="9525">
              <a:solidFill>
                <a:srgbClr val="C8D0D8"/>
              </a:solidFill>
            </a:ln>
          </p:spPr>
        </p:sp>
        <p:sp>
          <p:nvSpPr>
            <p:cNvPr id="17" name="Rectangle 17"/>
            <p:cNvSpPr/>
            <p:nvPr/>
          </p:nvSpPr>
          <p:spPr>
            <a:xfrm>
              <a:off x="438150" y="2000250"/>
              <a:ext cx="1238250" cy="1428750"/>
            </a:xfrm>
            <a:prstGeom prst="rect">
              <a:avLst/>
            </a:prstGeom>
            <a:solidFill>
              <a:srgbClr val="D5A21A"/>
            </a:solidFill>
            <a:ln>
              <a:noFill/>
            </a:ln>
          </p:spPr>
        </p:sp>
        <p:sp>
          <p:nvSpPr>
            <p:cNvPr id="18" name="TextBox 18"/>
            <p:cNvSpPr txBox="1"/>
            <p:nvPr/>
          </p:nvSpPr>
          <p:spPr>
            <a:xfrm>
              <a:off x="788607" y="2246948"/>
              <a:ext cx="537336" cy="701040"/>
            </a:xfrm>
            <a:prstGeom prst="rect">
              <a:avLst/>
            </a:prstGeom>
            <a:noFill/>
            <a:ln>
              <a:noFill/>
            </a:ln>
          </p:spPr>
          <p:txBody>
            <a:bodyPr wrap="none" lIns="0" tIns="0" rIns="0" bIns="0" anchor="t" anchorCtr="0">
              <a:spAutoFit/>
            </a:bodyPr>
            <a:lstStyle/>
            <a:p>
              <a:pPr algn="ctr"/>
              <a:r>
                <a:rPr lang="en-US" sz="3450" b="1" dirty="0">
                  <a:solidFill>
                    <a:srgbClr val="153A6B"/>
                  </a:solidFill>
                  <a:latin typeface="Georgia"/>
                  <a:ea typeface="SimSun"/>
                  <a:cs typeface="Georgia"/>
                </a:rPr>
                <a:t>01</a:t>
              </a:r>
            </a:p>
          </p:txBody>
        </p:sp>
        <p:sp>
          <p:nvSpPr>
            <p:cNvPr id="19" name="TextBox 19"/>
            <p:cNvSpPr txBox="1"/>
            <p:nvPr/>
          </p:nvSpPr>
          <p:spPr>
            <a:xfrm>
              <a:off x="878104" y="2871788"/>
              <a:ext cx="358342" cy="152400"/>
            </a:xfrm>
            <a:prstGeom prst="rect">
              <a:avLst/>
            </a:prstGeom>
            <a:noFill/>
            <a:ln>
              <a:noFill/>
            </a:ln>
          </p:spPr>
          <p:txBody>
            <a:bodyPr wrap="none" lIns="0" tIns="0" rIns="0" bIns="0" anchor="t" anchorCtr="0">
              <a:spAutoFit/>
            </a:bodyPr>
            <a:lstStyle/>
            <a:p>
              <a:pPr algn="ctr"/>
              <a:r>
                <a:rPr lang="en-US" sz="750" b="1" dirty="0">
                  <a:solidFill>
                    <a:srgbClr val="153A6B"/>
                  </a:solidFill>
                  <a:latin typeface="Arial"/>
                  <a:ea typeface="Microsoft YaHei"/>
                  <a:cs typeface="Arial"/>
                </a:rPr>
                <a:t>SCOPE</a:t>
              </a:r>
            </a:p>
          </p:txBody>
        </p:sp>
        <p:sp>
          <p:nvSpPr>
            <p:cNvPr id="20" name="TextBox 20"/>
            <p:cNvSpPr txBox="1"/>
            <p:nvPr/>
          </p:nvSpPr>
          <p:spPr>
            <a:xfrm>
              <a:off x="1974532" y="2181701"/>
              <a:ext cx="8172025" cy="411480"/>
            </a:xfrm>
            <a:prstGeom prst="rect">
              <a:avLst/>
            </a:prstGeom>
            <a:noFill/>
            <a:ln>
              <a:noFill/>
            </a:ln>
          </p:spPr>
          <p:txBody>
            <a:bodyPr wrap="none" lIns="0" tIns="0" rIns="0" bIns="0" anchor="t" anchorCtr="0">
              <a:spAutoFit/>
            </a:bodyPr>
            <a:lstStyle/>
            <a:p>
              <a:pPr algn="l"/>
              <a:r>
                <a:rPr lang="en-US" sz="2025" b="1" dirty="0">
                  <a:solidFill>
                    <a:srgbClr val="153A6B"/>
                  </a:solidFill>
                  <a:latin typeface="Georgia"/>
                  <a:ea typeface="SimSun"/>
                  <a:cs typeface="Georgia"/>
                </a:rPr>
                <a:t>Prioritize a separate onboarding path for solo users?</a:t>
              </a:r>
            </a:p>
          </p:txBody>
        </p:sp>
        <p:sp>
          <p:nvSpPr>
            <p:cNvPr id="21" name="TextBox 21"/>
            <p:cNvSpPr txBox="1"/>
            <p:nvPr/>
          </p:nvSpPr>
          <p:spPr>
            <a:xfrm>
              <a:off x="1985962" y="2640806"/>
              <a:ext cx="9180433" cy="228600"/>
            </a:xfrm>
            <a:prstGeom prst="rect">
              <a:avLst/>
            </a:prstGeom>
            <a:noFill/>
            <a:ln>
              <a:noFill/>
            </a:ln>
          </p:spPr>
          <p:txBody>
            <a:bodyPr wrap="none" lIns="0" tIns="0" rIns="0" bIns="0" anchor="t" anchorCtr="0">
              <a:spAutoFit/>
            </a:bodyPr>
            <a:lstStyle/>
            <a:p>
              <a:pPr algn="l"/>
              <a:r>
                <a:rPr lang="en-US" sz="1125" dirty="0">
                  <a:solidFill>
                    <a:srgbClr val="566171"/>
                  </a:solidFill>
                  <a:latin typeface="Arial"/>
                  <a:ea typeface="Microsoft YaHei"/>
                  <a:cs typeface="Arial"/>
                </a:rPr>
                <a:t>Why now: Customer Success reports a clear intent mismatch; the team-first prompt is not a valid activation goal</a:t>
              </a:r>
            </a:p>
          </p:txBody>
        </p:sp>
        <p:sp>
          <p:nvSpPr>
            <p:cNvPr id="22" name="TextBox 22"/>
            <p:cNvSpPr txBox="1"/>
            <p:nvPr/>
          </p:nvSpPr>
          <p:spPr>
            <a:xfrm>
              <a:off x="1985962" y="2878931"/>
              <a:ext cx="7742753" cy="228600"/>
            </a:xfrm>
            <a:prstGeom prst="rect">
              <a:avLst/>
            </a:prstGeom>
            <a:noFill/>
            <a:ln>
              <a:noFill/>
            </a:ln>
          </p:spPr>
          <p:txBody>
            <a:bodyPr wrap="none" lIns="0" tIns="0" rIns="0" bIns="0" anchor="t" anchorCtr="0">
              <a:spAutoFit/>
            </a:bodyPr>
            <a:lstStyle/>
            <a:p>
              <a:pPr algn="l"/>
              <a:r>
                <a:rPr lang="en-US" sz="1125" dirty="0">
                  <a:solidFill>
                    <a:srgbClr val="566171"/>
                  </a:solidFill>
                  <a:latin typeface="Arial"/>
                  <a:ea typeface="Microsoft YaHei"/>
                  <a:cs typeface="Arial"/>
                </a:rPr>
                <a:t>for solo consultants. A decision now allows discovery without disturbing the winning team flow.</a:t>
              </a:r>
            </a:p>
          </p:txBody>
        </p:sp>
        <p:sp>
          <p:nvSpPr>
            <p:cNvPr id="23" name="Rectangle 23"/>
            <p:cNvSpPr/>
            <p:nvPr/>
          </p:nvSpPr>
          <p:spPr>
            <a:xfrm>
              <a:off x="9620250" y="2324100"/>
              <a:ext cx="1790700" cy="723900"/>
            </a:xfrm>
            <a:prstGeom prst="rect">
              <a:avLst/>
            </a:prstGeom>
            <a:solidFill>
              <a:srgbClr val="153A6B"/>
            </a:solidFill>
            <a:ln>
              <a:noFill/>
            </a:ln>
          </p:spPr>
        </p:sp>
        <p:sp>
          <p:nvSpPr>
            <p:cNvPr id="24" name="TextBox 24"/>
            <p:cNvSpPr txBox="1"/>
            <p:nvPr/>
          </p:nvSpPr>
          <p:spPr>
            <a:xfrm>
              <a:off x="10031641" y="2490788"/>
              <a:ext cx="967919" cy="152400"/>
            </a:xfrm>
            <a:prstGeom prst="rect">
              <a:avLst/>
            </a:prstGeom>
            <a:noFill/>
            <a:ln>
              <a:noFill/>
            </a:ln>
          </p:spPr>
          <p:txBody>
            <a:bodyPr wrap="none" lIns="0" tIns="0" rIns="0" bIns="0" anchor="t" anchorCtr="0">
              <a:spAutoFit/>
            </a:bodyPr>
            <a:lstStyle/>
            <a:p>
              <a:pPr algn="ctr"/>
              <a:r>
                <a:rPr lang="en-US" sz="750" b="1" dirty="0">
                  <a:solidFill>
                    <a:srgbClr val="FFFFFF"/>
                  </a:solidFill>
                  <a:latin typeface="Arial"/>
                  <a:ea typeface="Microsoft YaHei"/>
                  <a:cs typeface="Arial"/>
                </a:rPr>
                <a:t>RECOMMENDATION</a:t>
              </a:r>
            </a:p>
          </p:txBody>
        </p:sp>
        <p:sp>
          <p:nvSpPr>
            <p:cNvPr id="25" name="TextBox 25"/>
            <p:cNvSpPr txBox="1"/>
            <p:nvPr/>
          </p:nvSpPr>
          <p:spPr>
            <a:xfrm>
              <a:off x="9961374" y="2672715"/>
              <a:ext cx="1108453" cy="365760"/>
            </a:xfrm>
            <a:prstGeom prst="rect">
              <a:avLst/>
            </a:prstGeom>
            <a:noFill/>
            <a:ln>
              <a:noFill/>
            </a:ln>
          </p:spPr>
          <p:txBody>
            <a:bodyPr wrap="none" lIns="0" tIns="0" rIns="0" bIns="0" anchor="t" anchorCtr="0">
              <a:spAutoFit/>
            </a:bodyPr>
            <a:lstStyle/>
            <a:p>
              <a:pPr algn="ctr"/>
              <a:r>
                <a:rPr lang="en-US" sz="1800" b="1" dirty="0">
                  <a:solidFill>
                    <a:srgbClr val="FFFFFF"/>
                  </a:solidFill>
                  <a:latin typeface="Georgia"/>
                  <a:ea typeface="SimSun"/>
                  <a:cs typeface="Georgia"/>
                </a:rPr>
                <a:t>Approve</a:t>
              </a:r>
            </a:p>
          </p:txBody>
        </p:sp>
      </p:grpSp>
      <p:grpSp>
        <p:nvGrpSpPr>
          <p:cNvPr id="37" name="Group 37"/>
          <p:cNvGrpSpPr/>
          <p:nvPr/>
        </p:nvGrpSpPr>
        <p:grpSpPr>
          <a:xfrm>
            <a:off x="438150" y="3657600"/>
            <a:ext cx="11315700" cy="1428750"/>
            <a:chOff x="438150" y="3657600"/>
            <a:chExt cx="11315700" cy="1428750"/>
          </a:xfrm>
        </p:grpSpPr>
        <p:sp>
          <p:nvSpPr>
            <p:cNvPr id="27" name="Rectangle 27"/>
            <p:cNvSpPr/>
            <p:nvPr/>
          </p:nvSpPr>
          <p:spPr>
            <a:xfrm>
              <a:off x="438150" y="3657600"/>
              <a:ext cx="11315700" cy="1428750"/>
            </a:xfrm>
            <a:prstGeom prst="rect">
              <a:avLst/>
            </a:prstGeom>
            <a:solidFill>
              <a:srgbClr val="FFFFFF"/>
            </a:solidFill>
            <a:ln w="9525">
              <a:solidFill>
                <a:srgbClr val="B51F3A"/>
              </a:solidFill>
            </a:ln>
          </p:spPr>
        </p:sp>
        <p:sp>
          <p:nvSpPr>
            <p:cNvPr id="28" name="Rectangle 28"/>
            <p:cNvSpPr/>
            <p:nvPr/>
          </p:nvSpPr>
          <p:spPr>
            <a:xfrm>
              <a:off x="438150" y="3657600"/>
              <a:ext cx="1238250" cy="1428750"/>
            </a:xfrm>
            <a:prstGeom prst="rect">
              <a:avLst/>
            </a:prstGeom>
            <a:solidFill>
              <a:srgbClr val="B51F3A"/>
            </a:solidFill>
            <a:ln>
              <a:noFill/>
            </a:ln>
          </p:spPr>
        </p:sp>
        <p:sp>
          <p:nvSpPr>
            <p:cNvPr id="29" name="TextBox 29"/>
            <p:cNvSpPr txBox="1"/>
            <p:nvPr/>
          </p:nvSpPr>
          <p:spPr>
            <a:xfrm>
              <a:off x="722474" y="3904298"/>
              <a:ext cx="669603" cy="701040"/>
            </a:xfrm>
            <a:prstGeom prst="rect">
              <a:avLst/>
            </a:prstGeom>
            <a:noFill/>
            <a:ln>
              <a:noFill/>
            </a:ln>
          </p:spPr>
          <p:txBody>
            <a:bodyPr wrap="none" lIns="0" tIns="0" rIns="0" bIns="0" anchor="t" anchorCtr="0">
              <a:spAutoFit/>
            </a:bodyPr>
            <a:lstStyle/>
            <a:p>
              <a:pPr algn="ctr"/>
              <a:r>
                <a:rPr lang="en-US" sz="3450" b="1" dirty="0">
                  <a:solidFill>
                    <a:srgbClr val="FFFFFF"/>
                  </a:solidFill>
                  <a:latin typeface="Georgia"/>
                  <a:ea typeface="SimSun"/>
                  <a:cs typeface="Georgia"/>
                </a:rPr>
                <a:t>02</a:t>
              </a:r>
            </a:p>
          </p:txBody>
        </p:sp>
        <p:sp>
          <p:nvSpPr>
            <p:cNvPr id="30" name="TextBox 30"/>
            <p:cNvSpPr txBox="1"/>
            <p:nvPr/>
          </p:nvSpPr>
          <p:spPr>
            <a:xfrm>
              <a:off x="809095" y="4529138"/>
              <a:ext cx="496360" cy="152400"/>
            </a:xfrm>
            <a:prstGeom prst="rect">
              <a:avLst/>
            </a:prstGeom>
            <a:noFill/>
            <a:ln>
              <a:noFill/>
            </a:ln>
          </p:spPr>
          <p:txBody>
            <a:bodyPr wrap="none" lIns="0" tIns="0" rIns="0" bIns="0" anchor="t" anchorCtr="0">
              <a:spAutoFit/>
            </a:bodyPr>
            <a:lstStyle/>
            <a:p>
              <a:pPr algn="ctr"/>
              <a:r>
                <a:rPr lang="en-US" sz="750" b="1" dirty="0">
                  <a:solidFill>
                    <a:srgbClr val="FFFFFF"/>
                  </a:solidFill>
                  <a:latin typeface="Arial"/>
                  <a:ea typeface="Microsoft YaHei"/>
                  <a:cs typeface="Arial"/>
                </a:rPr>
                <a:t>CAPACITY</a:t>
              </a:r>
            </a:p>
          </p:txBody>
        </p:sp>
        <p:sp>
          <p:nvSpPr>
            <p:cNvPr id="31" name="TextBox 31"/>
            <p:cNvSpPr txBox="1"/>
            <p:nvPr/>
          </p:nvSpPr>
          <p:spPr>
            <a:xfrm>
              <a:off x="1977390" y="3863340"/>
              <a:ext cx="8202539" cy="365760"/>
            </a:xfrm>
            <a:prstGeom prst="rect">
              <a:avLst/>
            </a:prstGeom>
            <a:noFill/>
            <a:ln>
              <a:noFill/>
            </a:ln>
          </p:spPr>
          <p:txBody>
            <a:bodyPr wrap="none" lIns="0" tIns="0" rIns="0" bIns="0" anchor="t" anchorCtr="0">
              <a:spAutoFit/>
            </a:bodyPr>
            <a:lstStyle/>
            <a:p>
              <a:pPr algn="l"/>
              <a:r>
                <a:rPr lang="en-US" sz="1800" b="1" dirty="0">
                  <a:solidFill>
                    <a:srgbClr val="153A6B"/>
                  </a:solidFill>
                  <a:latin typeface="Georgia"/>
                  <a:ea typeface="SimSun"/>
                  <a:cs typeface="Georgia"/>
                </a:rPr>
                <a:t>Assign one backend engineer to the recommendation service?</a:t>
              </a:r>
            </a:p>
          </p:txBody>
        </p:sp>
        <p:sp>
          <p:nvSpPr>
            <p:cNvPr id="32" name="TextBox 32"/>
            <p:cNvSpPr txBox="1"/>
            <p:nvPr/>
          </p:nvSpPr>
          <p:spPr>
            <a:xfrm>
              <a:off x="1985962" y="4298156"/>
              <a:ext cx="8876467" cy="228600"/>
            </a:xfrm>
            <a:prstGeom prst="rect">
              <a:avLst/>
            </a:prstGeom>
            <a:noFill/>
            <a:ln>
              <a:noFill/>
            </a:ln>
          </p:spPr>
          <p:txBody>
            <a:bodyPr wrap="none" lIns="0" tIns="0" rIns="0" bIns="0" anchor="t" anchorCtr="0">
              <a:spAutoFit/>
            </a:bodyPr>
            <a:lstStyle/>
            <a:p>
              <a:pPr algn="l"/>
              <a:r>
                <a:rPr lang="en-US" sz="1125" dirty="0">
                  <a:solidFill>
                    <a:srgbClr val="566171"/>
                  </a:solidFill>
                  <a:latin typeface="Arial"/>
                  <a:ea typeface="Microsoft YaHei"/>
                  <a:cs typeface="Arial"/>
                </a:rPr>
                <a:t>Why now: service response time is the only known issue with a stated schedule consequence. Focused capacity</a:t>
              </a:r>
            </a:p>
          </p:txBody>
        </p:sp>
        <p:sp>
          <p:nvSpPr>
            <p:cNvPr id="33" name="TextBox 33"/>
            <p:cNvSpPr txBox="1"/>
            <p:nvPr/>
          </p:nvSpPr>
          <p:spPr>
            <a:xfrm>
              <a:off x="1985962" y="4536281"/>
              <a:ext cx="6387227" cy="228600"/>
            </a:xfrm>
            <a:prstGeom prst="rect">
              <a:avLst/>
            </a:prstGeom>
            <a:noFill/>
            <a:ln>
              <a:noFill/>
            </a:ln>
          </p:spPr>
          <p:txBody>
            <a:bodyPr wrap="none" lIns="0" tIns="0" rIns="0" bIns="0" anchor="t" anchorCtr="0">
              <a:spAutoFit/>
            </a:bodyPr>
            <a:lstStyle/>
            <a:p>
              <a:pPr algn="l"/>
              <a:r>
                <a:rPr lang="en-US" sz="1125" dirty="0">
                  <a:solidFill>
                    <a:srgbClr val="566171"/>
                  </a:solidFill>
                  <a:latin typeface="Arial"/>
                  <a:ea typeface="Microsoft YaHei"/>
                  <a:cs typeface="Arial"/>
                </a:rPr>
                <a:t>this week can prevent an avoidable one-week delay to the complete experience.</a:t>
              </a:r>
            </a:p>
          </p:txBody>
        </p:sp>
        <p:sp>
          <p:nvSpPr>
            <p:cNvPr id="34" name="Rectangle 34"/>
            <p:cNvSpPr/>
            <p:nvPr/>
          </p:nvSpPr>
          <p:spPr>
            <a:xfrm>
              <a:off x="9620250" y="3981450"/>
              <a:ext cx="1790700" cy="723900"/>
            </a:xfrm>
            <a:prstGeom prst="rect">
              <a:avLst/>
            </a:prstGeom>
            <a:solidFill>
              <a:srgbClr val="B51F3A"/>
            </a:solidFill>
            <a:ln>
              <a:noFill/>
            </a:ln>
          </p:spPr>
        </p:sp>
        <p:sp>
          <p:nvSpPr>
            <p:cNvPr id="35" name="TextBox 35"/>
            <p:cNvSpPr txBox="1"/>
            <p:nvPr/>
          </p:nvSpPr>
          <p:spPr>
            <a:xfrm>
              <a:off x="10031641" y="4148138"/>
              <a:ext cx="967919" cy="152400"/>
            </a:xfrm>
            <a:prstGeom prst="rect">
              <a:avLst/>
            </a:prstGeom>
            <a:noFill/>
            <a:ln>
              <a:noFill/>
            </a:ln>
          </p:spPr>
          <p:txBody>
            <a:bodyPr wrap="none" lIns="0" tIns="0" rIns="0" bIns="0" anchor="t" anchorCtr="0">
              <a:spAutoFit/>
            </a:bodyPr>
            <a:lstStyle/>
            <a:p>
              <a:pPr algn="ctr"/>
              <a:r>
                <a:rPr lang="en-US" sz="750" b="1" dirty="0">
                  <a:solidFill>
                    <a:srgbClr val="FFFFFF"/>
                  </a:solidFill>
                  <a:latin typeface="Arial"/>
                  <a:ea typeface="Microsoft YaHei"/>
                  <a:cs typeface="Arial"/>
                </a:rPr>
                <a:t>RECOMMENDATION</a:t>
              </a:r>
            </a:p>
          </p:txBody>
        </p:sp>
        <p:sp>
          <p:nvSpPr>
            <p:cNvPr id="36" name="TextBox 36"/>
            <p:cNvSpPr txBox="1"/>
            <p:nvPr/>
          </p:nvSpPr>
          <p:spPr>
            <a:xfrm>
              <a:off x="9961374" y="4330065"/>
              <a:ext cx="1108453" cy="365760"/>
            </a:xfrm>
            <a:prstGeom prst="rect">
              <a:avLst/>
            </a:prstGeom>
            <a:noFill/>
            <a:ln>
              <a:noFill/>
            </a:ln>
          </p:spPr>
          <p:txBody>
            <a:bodyPr wrap="none" lIns="0" tIns="0" rIns="0" bIns="0" anchor="t" anchorCtr="0">
              <a:spAutoFit/>
            </a:bodyPr>
            <a:lstStyle/>
            <a:p>
              <a:pPr algn="ctr"/>
              <a:r>
                <a:rPr lang="en-US" sz="1800" b="1" dirty="0">
                  <a:solidFill>
                    <a:srgbClr val="FFFFFF"/>
                  </a:solidFill>
                  <a:latin typeface="Georgia"/>
                  <a:ea typeface="SimSun"/>
                  <a:cs typeface="Georgia"/>
                </a:rPr>
                <a:t>Approve</a:t>
              </a:r>
            </a:p>
          </p:txBody>
        </p:sp>
      </p:grpSp>
      <p:grpSp>
        <p:nvGrpSpPr>
          <p:cNvPr id="41" name="Group 41"/>
          <p:cNvGrpSpPr/>
          <p:nvPr/>
        </p:nvGrpSpPr>
        <p:grpSpPr>
          <a:xfrm>
            <a:off x="438150" y="5353050"/>
            <a:ext cx="11315700" cy="714375"/>
            <a:chOff x="438150" y="5353050"/>
            <a:chExt cx="11315700" cy="714375"/>
          </a:xfrm>
        </p:grpSpPr>
        <p:sp>
          <p:nvSpPr>
            <p:cNvPr id="38" name="Rectangle 38"/>
            <p:cNvSpPr/>
            <p:nvPr/>
          </p:nvSpPr>
          <p:spPr>
            <a:xfrm>
              <a:off x="438150" y="5353050"/>
              <a:ext cx="11315700" cy="714375"/>
            </a:xfrm>
            <a:prstGeom prst="rect">
              <a:avLst/>
            </a:prstGeom>
            <a:solidFill>
              <a:srgbClr val="153A6B"/>
            </a:solidFill>
            <a:ln>
              <a:noFill/>
            </a:ln>
          </p:spPr>
        </p:sp>
        <p:sp>
          <p:nvSpPr>
            <p:cNvPr id="39" name="TextBox 39"/>
            <p:cNvSpPr txBox="1"/>
            <p:nvPr/>
          </p:nvSpPr>
          <p:spPr>
            <a:xfrm>
              <a:off x="657225" y="5538788"/>
              <a:ext cx="1318712" cy="152400"/>
            </a:xfrm>
            <a:prstGeom prst="rect">
              <a:avLst/>
            </a:prstGeom>
            <a:noFill/>
            <a:ln>
              <a:noFill/>
            </a:ln>
          </p:spPr>
          <p:txBody>
            <a:bodyPr wrap="none" lIns="0" tIns="0" rIns="0" bIns="0" anchor="t" anchorCtr="0">
              <a:spAutoFit/>
            </a:bodyPr>
            <a:lstStyle/>
            <a:p>
              <a:pPr algn="l"/>
              <a:r>
                <a:rPr lang="en-US" sz="750" b="1" dirty="0">
                  <a:solidFill>
                    <a:srgbClr val="FFFFFF"/>
                  </a:solidFill>
                  <a:latin typeface="Arial"/>
                  <a:ea typeface="Microsoft YaHei"/>
                  <a:cs typeface="Arial"/>
                </a:rPr>
                <a:t>STAFF RECOMMENDATION</a:t>
              </a:r>
            </a:p>
          </p:txBody>
        </p:sp>
        <p:sp>
          <p:nvSpPr>
            <p:cNvPr id="40" name="TextBox 40"/>
            <p:cNvSpPr txBox="1"/>
            <p:nvPr/>
          </p:nvSpPr>
          <p:spPr>
            <a:xfrm>
              <a:off x="647700" y="5743575"/>
              <a:ext cx="8583668" cy="304800"/>
            </a:xfrm>
            <a:prstGeom prst="rect">
              <a:avLst/>
            </a:prstGeom>
            <a:noFill/>
            <a:ln>
              <a:noFill/>
            </a:ln>
          </p:spPr>
          <p:txBody>
            <a:bodyPr wrap="none" lIns="0" tIns="0" rIns="0" bIns="0" anchor="t" anchorCtr="0">
              <a:spAutoFit/>
            </a:bodyPr>
            <a:lstStyle/>
            <a:p>
              <a:pPr algn="l"/>
              <a:r>
                <a:rPr lang="en-US" sz="1500" b="1" dirty="0">
                  <a:solidFill>
                    <a:srgbClr val="FFFFFF"/>
                  </a:solidFill>
                  <a:latin typeface="Georgia"/>
                  <a:ea typeface="SimSun"/>
                  <a:cs typeface="Georgia"/>
                </a:rPr>
                <a:t>Approve both actions to protect the next learning cycle and rollout window.</a:t>
              </a:r>
            </a:p>
          </p:txBody>
        </p:sp>
      </p:grpSp>
      <p:grpSp>
        <p:nvGrpSpPr>
          <p:cNvPr id="45" name="Group 45"/>
          <p:cNvGrpSpPr/>
          <p:nvPr/>
        </p:nvGrpSpPr>
        <p:grpSpPr>
          <a:xfrm>
            <a:off x="428625" y="6438900"/>
            <a:ext cx="11334750" cy="214312"/>
            <a:chOff x="428625" y="6438900"/>
            <a:chExt cx="11334750" cy="214312"/>
          </a:xfrm>
        </p:grpSpPr>
        <p:sp>
          <p:nvSpPr>
            <p:cNvPr id="42" name="Rectangle 42"/>
            <p:cNvSpPr/>
            <p:nvPr/>
          </p:nvSpPr>
          <p:spPr>
            <a:xfrm>
              <a:off x="438150" y="6438900"/>
              <a:ext cx="11315700" cy="209550"/>
            </a:xfrm>
            <a:prstGeom prst="rect">
              <a:avLst/>
            </a:prstGeom>
            <a:noFill/>
            <a:ln>
              <a:noFill/>
            </a:ln>
          </p:spPr>
        </p:sp>
        <p:sp>
          <p:nvSpPr>
            <p:cNvPr id="43" name="TextBox 43"/>
            <p:cNvSpPr txBox="1"/>
            <p:nvPr/>
          </p:nvSpPr>
          <p:spPr>
            <a:xfrm>
              <a:off x="428625" y="6500812"/>
              <a:ext cx="4575810" cy="152400"/>
            </a:xfrm>
            <a:prstGeom prst="rect">
              <a:avLst/>
            </a:prstGeom>
            <a:noFill/>
            <a:ln>
              <a:noFill/>
            </a:ln>
          </p:spPr>
          <p:txBody>
            <a:bodyPr wrap="none" lIns="0" tIns="0" rIns="0" bIns="0" anchor="t" anchorCtr="0">
              <a:spAutoFit/>
            </a:bodyPr>
            <a:lstStyle/>
            <a:p>
              <a:pPr algn="l"/>
              <a:r>
                <a:rPr lang="en-US" sz="750" dirty="0">
                  <a:solidFill>
                    <a:srgbClr val="566171"/>
                  </a:solidFill>
                  <a:latin typeface="Arial"/>
                  <a:ea typeface="Microsoft YaHei"/>
                  <a:cs typeface="Arial"/>
                </a:rPr>
                <a:t>Requested decisions are limited to scope priority and temporary engineering capacity</a:t>
              </a:r>
            </a:p>
          </p:txBody>
        </p:sp>
        <p:sp>
          <p:nvSpPr>
            <p:cNvPr id="44" name="TextBox 44"/>
            <p:cNvSpPr txBox="1"/>
            <p:nvPr/>
          </p:nvSpPr>
          <p:spPr>
            <a:xfrm>
              <a:off x="10325814" y="6500812"/>
              <a:ext cx="1437561" cy="152400"/>
            </a:xfrm>
            <a:prstGeom prst="rect">
              <a:avLst/>
            </a:prstGeom>
            <a:noFill/>
            <a:ln>
              <a:noFill/>
            </a:ln>
          </p:spPr>
          <p:txBody>
            <a:bodyPr wrap="none" lIns="0" tIns="0" rIns="0" bIns="0" anchor="t" anchorCtr="0">
              <a:spAutoFit/>
            </a:bodyPr>
            <a:lstStyle/>
            <a:p>
              <a:pPr algn="r"/>
              <a:r>
                <a:rPr lang="en-US" sz="750" dirty="0">
                  <a:solidFill>
                    <a:srgbClr val="566171"/>
                  </a:solidFill>
                  <a:latin typeface="Arial"/>
                  <a:ea typeface="Microsoft YaHei"/>
                  <a:cs typeface="Arial"/>
                </a:rPr>
                <a:t>AVENLO · EXECUTIVE UPDATE</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400"/>
                                        <p:tgtEl>
                                          <p:spTgt spid="15"/>
                                        </p:tgtEl>
                                      </p:cBhvr>
                                    </p:animEffect>
                                  </p:childTnLst>
                                </p:cTn>
                              </p:par>
                            </p:childTnLst>
                          </p:cTn>
                        </p:par>
                        <p:par>
                          <p:cTn id="8" fill="hold">
                            <p:stCondLst>
                              <p:cond delay="900"/>
                            </p:stCondLst>
                            <p:childTnLst>
                              <p:par>
                                <p:cTn id="9" presetID="9" presetClass="entr" presetSubtype="0"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dissolve">
                                      <p:cBhvr>
                                        <p:cTn id="11" dur="400"/>
                                        <p:tgtEl>
                                          <p:spTgt spid="26"/>
                                        </p:tgtEl>
                                      </p:cBhvr>
                                    </p:animEffect>
                                  </p:childTnLst>
                                </p:cTn>
                              </p:par>
                            </p:childTnLst>
                          </p:cTn>
                        </p:par>
                        <p:par>
                          <p:cTn id="12" fill="hold">
                            <p:stCondLst>
                              <p:cond delay="1800"/>
                            </p:stCondLst>
                            <p:childTnLst>
                              <p:par>
                                <p:cTn id="13" presetID="2" presetClass="entr" presetSubtype="4" fill="hold"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slide(fromBottom)">
                                      <p:cBhvr>
                                        <p:cTn id="15" dur="400"/>
                                        <p:tgtEl>
                                          <p:spTgt spid="37"/>
                                        </p:tgtEl>
                                      </p:cBhvr>
                                    </p:animEffect>
                                  </p:childTnLst>
                                </p:cTn>
                              </p:par>
                            </p:childTnLst>
                          </p:cTn>
                        </p:par>
                        <p:par>
                          <p:cTn id="16" fill="hold">
                            <p:stCondLst>
                              <p:cond delay="2700"/>
                            </p:stCondLst>
                            <p:childTnLst>
                              <p:par>
                                <p:cTn id="17" presetID="42" presetClass="entr" presetSubtype="8" fill="hold" nodeType="after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slide(fromLeft)">
                                      <p:cBhvr>
                                        <p:cTn id="19" dur="4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6" grpId="0"/>
      <p:bldP spid="37" grpId="0"/>
      <p:bldP spid="4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F7F5EF"/>
            </a:solidFill>
            <a:ln>
              <a:noFill/>
            </a:ln>
          </p:spPr>
        </p:sp>
        <p:pic>
          <p:nvPicPr>
            <p:cNvPr id="3" name="Image 3"/>
            <p:cNvPicPr>
              <a:picLocks noChangeAspect="1"/>
            </p:cNvPicPr>
            <p:nvPr/>
          </p:nvPicPr>
          <p:blipFill>
            <a:blip r:embed="rId2"/>
            <a:stretch>
              <a:fillRect/>
            </a:stretch>
          </p:blipFill>
          <p:spPr>
            <a:xfrm>
              <a:off x="0" y="0"/>
              <a:ext cx="12192000" cy="6858000"/>
            </a:xfrm>
            <a:prstGeom prst="rect">
              <a:avLst/>
            </a:prstGeom>
          </p:spPr>
        </p:pic>
        <p:sp>
          <p:nvSpPr>
            <p:cNvPr id="4" name="Rectangle 4"/>
            <p:cNvSpPr/>
            <p:nvPr/>
          </p:nvSpPr>
          <p:spPr>
            <a:xfrm>
              <a:off x="0" y="0"/>
              <a:ext cx="12192000" cy="6858000"/>
            </a:xfrm>
            <a:prstGeom prst="rect">
              <a:avLst/>
            </a:prstGeom>
            <a:solidFill>
              <a:srgbClr val="F7F5EF">
                <a:alpha val="94000"/>
              </a:srgbClr>
            </a:solidFill>
            <a:ln>
              <a:noFill/>
            </a:ln>
          </p:spPr>
        </p:sp>
      </p:grpSp>
      <p:grpSp>
        <p:nvGrpSpPr>
          <p:cNvPr id="10" name="Group 10"/>
          <p:cNvGrpSpPr/>
          <p:nvPr/>
        </p:nvGrpSpPr>
        <p:grpSpPr>
          <a:xfrm>
            <a:off x="0" y="0"/>
            <a:ext cx="12192000" cy="361950"/>
            <a:chOff x="0" y="0"/>
            <a:chExt cx="12192000" cy="361950"/>
          </a:xfrm>
        </p:grpSpPr>
        <p:sp>
          <p:nvSpPr>
            <p:cNvPr id="6" name="Rectangle 6"/>
            <p:cNvSpPr/>
            <p:nvPr/>
          </p:nvSpPr>
          <p:spPr>
            <a:xfrm>
              <a:off x="0" y="0"/>
              <a:ext cx="12192000" cy="323850"/>
            </a:xfrm>
            <a:prstGeom prst="rect">
              <a:avLst/>
            </a:prstGeom>
            <a:solidFill>
              <a:srgbClr val="153A6B"/>
            </a:solidFill>
            <a:ln>
              <a:noFill/>
            </a:ln>
          </p:spPr>
        </p:sp>
        <p:sp>
          <p:nvSpPr>
            <p:cNvPr id="7" name="TextBox 7"/>
            <p:cNvSpPr txBox="1"/>
            <p:nvPr/>
          </p:nvSpPr>
          <p:spPr>
            <a:xfrm>
              <a:off x="428625" y="138112"/>
              <a:ext cx="2233077" cy="152400"/>
            </a:xfrm>
            <a:prstGeom prst="rect">
              <a:avLst/>
            </a:prstGeom>
            <a:noFill/>
            <a:ln>
              <a:noFill/>
            </a:ln>
          </p:spPr>
          <p:txBody>
            <a:bodyPr wrap="none" lIns="0" tIns="0" rIns="0" bIns="0" anchor="t" anchorCtr="0">
              <a:spAutoFit/>
            </a:bodyPr>
            <a:lstStyle/>
            <a:p>
              <a:pPr algn="l"/>
              <a:r>
                <a:rPr lang="en-US" sz="750" b="1" dirty="0">
                  <a:solidFill>
                    <a:srgbClr val="FFFFFF"/>
                  </a:solidFill>
                  <a:latin typeface="Arial"/>
                  <a:ea typeface="Microsoft YaHei"/>
                  <a:cs typeface="Arial"/>
                </a:rPr>
                <a:t>AVENLO ONBOARDING REDESIGN · AUG 11–22</a:t>
              </a:r>
            </a:p>
          </p:txBody>
        </p:sp>
        <p:sp>
          <p:nvSpPr>
            <p:cNvPr id="8" name="TextBox 8"/>
            <p:cNvSpPr txBox="1"/>
            <p:nvPr/>
          </p:nvSpPr>
          <p:spPr>
            <a:xfrm>
              <a:off x="10298430" y="138112"/>
              <a:ext cx="1464945" cy="152400"/>
            </a:xfrm>
            <a:prstGeom prst="rect">
              <a:avLst/>
            </a:prstGeom>
            <a:noFill/>
            <a:ln>
              <a:noFill/>
            </a:ln>
          </p:spPr>
          <p:txBody>
            <a:bodyPr wrap="none" lIns="0" tIns="0" rIns="0" bIns="0" anchor="t" anchorCtr="0">
              <a:spAutoFit/>
            </a:bodyPr>
            <a:lstStyle/>
            <a:p>
              <a:pPr algn="r"/>
              <a:r>
                <a:rPr lang="en-US" sz="750" dirty="0">
                  <a:solidFill>
                    <a:srgbClr val="FFFFFF"/>
                  </a:solidFill>
                  <a:latin typeface="Arial"/>
                  <a:ea typeface="Microsoft YaHei"/>
                  <a:cs typeface="Arial"/>
                </a:rPr>
                <a:t>09 / 09 · ACTION REQUESTED</a:t>
              </a:r>
            </a:p>
          </p:txBody>
        </p:sp>
        <p:sp>
          <p:nvSpPr>
            <p:cNvPr id="9" name="Rectangle 9"/>
            <p:cNvSpPr/>
            <p:nvPr/>
          </p:nvSpPr>
          <p:spPr>
            <a:xfrm>
              <a:off x="0" y="323850"/>
              <a:ext cx="12192000" cy="38100"/>
            </a:xfrm>
            <a:prstGeom prst="rect">
              <a:avLst/>
            </a:prstGeom>
            <a:solidFill>
              <a:srgbClr val="D5A21A"/>
            </a:solidFill>
            <a:ln>
              <a:noFill/>
            </a:ln>
          </p:spPr>
        </p:sp>
      </p:grpSp>
      <p:grpSp>
        <p:nvGrpSpPr>
          <p:cNvPr id="15" name="Group 15"/>
          <p:cNvGrpSpPr/>
          <p:nvPr/>
        </p:nvGrpSpPr>
        <p:grpSpPr>
          <a:xfrm>
            <a:off x="285750" y="523875"/>
            <a:ext cx="11468100" cy="1257300"/>
            <a:chOff x="285750" y="523875"/>
            <a:chExt cx="11468100" cy="1257300"/>
          </a:xfrm>
        </p:grpSpPr>
        <p:sp>
          <p:nvSpPr>
            <p:cNvPr id="11" name="Rectangle 11"/>
            <p:cNvSpPr/>
            <p:nvPr/>
          </p:nvSpPr>
          <p:spPr>
            <a:xfrm>
              <a:off x="285750" y="523875"/>
              <a:ext cx="11468100" cy="1257300"/>
            </a:xfrm>
            <a:prstGeom prst="rect">
              <a:avLst/>
            </a:prstGeom>
            <a:noFill/>
            <a:ln>
              <a:noFill/>
            </a:ln>
          </p:spPr>
        </p:sp>
        <p:sp>
          <p:nvSpPr>
            <p:cNvPr id="12" name="TextBox 12"/>
            <p:cNvSpPr txBox="1"/>
            <p:nvPr/>
          </p:nvSpPr>
          <p:spPr>
            <a:xfrm>
              <a:off x="427672" y="596741"/>
              <a:ext cx="2779000" cy="167640"/>
            </a:xfrm>
            <a:prstGeom prst="rect">
              <a:avLst/>
            </a:prstGeom>
            <a:noFill/>
            <a:ln>
              <a:noFill/>
            </a:ln>
          </p:spPr>
          <p:txBody>
            <a:bodyPr wrap="none" lIns="0" tIns="0" rIns="0" bIns="0" anchor="t" anchorCtr="0">
              <a:spAutoFit/>
            </a:bodyPr>
            <a:lstStyle/>
            <a:p>
              <a:pPr algn="l"/>
              <a:r>
                <a:rPr lang="en-US" sz="825" b="1" dirty="0">
                  <a:solidFill>
                    <a:srgbClr val="B51F3A"/>
                  </a:solidFill>
                  <a:latin typeface="Arial"/>
                  <a:ea typeface="Microsoft YaHei"/>
                  <a:cs typeface="Arial"/>
                </a:rPr>
                <a:t>08 · ACTION REQUESTED · NEXT LEARNING CYCLE</a:t>
              </a:r>
            </a:p>
          </p:txBody>
        </p:sp>
        <p:sp>
          <p:nvSpPr>
            <p:cNvPr id="13" name="TextBox 13"/>
            <p:cNvSpPr txBox="1"/>
            <p:nvPr/>
          </p:nvSpPr>
          <p:spPr>
            <a:xfrm>
              <a:off x="409575" y="881062"/>
              <a:ext cx="10529209" cy="457200"/>
            </a:xfrm>
            <a:prstGeom prst="rect">
              <a:avLst/>
            </a:prstGeom>
            <a:noFill/>
            <a:ln>
              <a:noFill/>
            </a:ln>
          </p:spPr>
          <p:txBody>
            <a:bodyPr wrap="none" lIns="0" tIns="0" rIns="0" bIns="0" anchor="t" anchorCtr="0">
              <a:spAutoFit/>
            </a:bodyPr>
            <a:lstStyle/>
            <a:p>
              <a:pPr algn="l"/>
              <a:r>
                <a:rPr lang="en-US" sz="2250" b="1" dirty="0">
                  <a:solidFill>
                    <a:srgbClr val="153A6B"/>
                  </a:solidFill>
                  <a:latin typeface="Georgia"/>
                  <a:ea typeface="SimSun"/>
                  <a:cs typeface="Georgia"/>
                </a:rPr>
                <a:t>Expand carefully—and return with mature seven-day evidence.</a:t>
              </a:r>
            </a:p>
          </p:txBody>
        </p:sp>
        <p:sp>
          <p:nvSpPr>
            <p:cNvPr id="14" name="TextBox 14"/>
            <p:cNvSpPr txBox="1"/>
            <p:nvPr/>
          </p:nvSpPr>
          <p:spPr>
            <a:xfrm>
              <a:off x="423862" y="1316831"/>
              <a:ext cx="8079581" cy="228600"/>
            </a:xfrm>
            <a:prstGeom prst="rect">
              <a:avLst/>
            </a:prstGeom>
            <a:noFill/>
            <a:ln>
              <a:noFill/>
            </a:ln>
          </p:spPr>
          <p:txBody>
            <a:bodyPr wrap="none" lIns="0" tIns="0" rIns="0" bIns="0" anchor="t" anchorCtr="0">
              <a:spAutoFit/>
            </a:bodyPr>
            <a:lstStyle/>
            <a:p>
              <a:pPr algn="l"/>
              <a:r>
                <a:rPr lang="en-US" sz="1125" dirty="0">
                  <a:solidFill>
                    <a:srgbClr val="566171"/>
                  </a:solidFill>
                  <a:latin typeface="Arial"/>
                  <a:ea typeface="Microsoft YaHei"/>
                  <a:cs typeface="Arial"/>
                </a:rPr>
                <a:t>The project has earned the right to scale its experiment — not yet the right to declare full success.</a:t>
              </a:r>
            </a:p>
          </p:txBody>
        </p:sp>
      </p:grpSp>
      <p:grpSp>
        <p:nvGrpSpPr>
          <p:cNvPr id="31" name="Group 31"/>
          <p:cNvGrpSpPr/>
          <p:nvPr/>
        </p:nvGrpSpPr>
        <p:grpSpPr>
          <a:xfrm>
            <a:off x="438150" y="1952625"/>
            <a:ext cx="11315700" cy="2952750"/>
            <a:chOff x="438150" y="1952625"/>
            <a:chExt cx="11315700" cy="2952750"/>
          </a:xfrm>
        </p:grpSpPr>
        <p:sp>
          <p:nvSpPr>
            <p:cNvPr id="16" name="Rectangle 16"/>
            <p:cNvSpPr/>
            <p:nvPr/>
          </p:nvSpPr>
          <p:spPr>
            <a:xfrm>
              <a:off x="438150" y="1952625"/>
              <a:ext cx="11315700" cy="2952750"/>
            </a:xfrm>
            <a:prstGeom prst="rect">
              <a:avLst/>
            </a:prstGeom>
            <a:solidFill>
              <a:srgbClr val="FFFFFF"/>
            </a:solidFill>
            <a:ln w="9525">
              <a:solidFill>
                <a:srgbClr val="C8D0D8"/>
              </a:solidFill>
            </a:ln>
          </p:spPr>
        </p:sp>
        <p:sp>
          <p:nvSpPr>
            <p:cNvPr id="17" name="Rectangle 17"/>
            <p:cNvSpPr/>
            <p:nvPr/>
          </p:nvSpPr>
          <p:spPr>
            <a:xfrm>
              <a:off x="438150" y="1952625"/>
              <a:ext cx="114300" cy="895350"/>
            </a:xfrm>
            <a:prstGeom prst="rect">
              <a:avLst/>
            </a:prstGeom>
            <a:solidFill>
              <a:srgbClr val="D5A21A"/>
            </a:solidFill>
            <a:ln>
              <a:noFill/>
            </a:ln>
          </p:spPr>
        </p:sp>
        <p:sp>
          <p:nvSpPr>
            <p:cNvPr id="18" name="TextBox 18"/>
            <p:cNvSpPr txBox="1"/>
            <p:nvPr/>
          </p:nvSpPr>
          <p:spPr>
            <a:xfrm>
              <a:off x="762952" y="2046446"/>
              <a:ext cx="455568" cy="594360"/>
            </a:xfrm>
            <a:prstGeom prst="rect">
              <a:avLst/>
            </a:prstGeom>
            <a:noFill/>
            <a:ln>
              <a:noFill/>
            </a:ln>
          </p:spPr>
          <p:txBody>
            <a:bodyPr wrap="none" lIns="0" tIns="0" rIns="0" bIns="0" anchor="t" anchorCtr="0">
              <a:spAutoFit/>
            </a:bodyPr>
            <a:lstStyle/>
            <a:p>
              <a:pPr algn="l"/>
              <a:r>
                <a:rPr lang="en-US" sz="2925" b="1" dirty="0">
                  <a:solidFill>
                    <a:srgbClr val="D5A21A"/>
                  </a:solidFill>
                  <a:latin typeface="Georgia"/>
                  <a:ea typeface="SimSun"/>
                  <a:cs typeface="Georgia"/>
                </a:rPr>
                <a:t>01</a:t>
              </a:r>
            </a:p>
          </p:txBody>
        </p:sp>
        <p:sp>
          <p:nvSpPr>
            <p:cNvPr id="19" name="TextBox 19"/>
            <p:cNvSpPr txBox="1"/>
            <p:nvPr/>
          </p:nvSpPr>
          <p:spPr>
            <a:xfrm>
              <a:off x="1539240" y="2072640"/>
              <a:ext cx="6435919" cy="365760"/>
            </a:xfrm>
            <a:prstGeom prst="rect">
              <a:avLst/>
            </a:prstGeom>
            <a:noFill/>
            <a:ln>
              <a:noFill/>
            </a:ln>
          </p:spPr>
          <p:txBody>
            <a:bodyPr wrap="none" lIns="0" tIns="0" rIns="0" bIns="0" anchor="t" anchorCtr="0">
              <a:spAutoFit/>
            </a:bodyPr>
            <a:lstStyle/>
            <a:p>
              <a:pPr algn="l"/>
              <a:r>
                <a:rPr lang="en-US" sz="1800" b="1" dirty="0">
                  <a:solidFill>
                    <a:srgbClr val="153A6B"/>
                  </a:solidFill>
                  <a:latin typeface="Georgia"/>
                  <a:ea typeface="SimSun"/>
                  <a:cs typeface="Georgia"/>
                </a:rPr>
                <a:t>Expand the experiment to 70% of new accounts.</a:t>
              </a:r>
            </a:p>
          </p:txBody>
        </p:sp>
        <p:sp>
          <p:nvSpPr>
            <p:cNvPr id="20" name="TextBox 20"/>
            <p:cNvSpPr txBox="1"/>
            <p:nvPr/>
          </p:nvSpPr>
          <p:spPr>
            <a:xfrm>
              <a:off x="1548765" y="2458402"/>
              <a:ext cx="7341584" cy="213360"/>
            </a:xfrm>
            <a:prstGeom prst="rect">
              <a:avLst/>
            </a:prstGeom>
            <a:noFill/>
            <a:ln>
              <a:noFill/>
            </a:ln>
          </p:spPr>
          <p:txBody>
            <a:bodyPr wrap="none" lIns="0" tIns="0" rIns="0" bIns="0" anchor="t" anchorCtr="0">
              <a:spAutoFit/>
            </a:bodyPr>
            <a:lstStyle/>
            <a:p>
              <a:pPr algn="l"/>
              <a:r>
                <a:rPr lang="en-US" sz="1050" dirty="0">
                  <a:solidFill>
                    <a:srgbClr val="566171"/>
                  </a:solidFill>
                  <a:latin typeface="Arial"/>
                  <a:ea typeface="Microsoft YaHei"/>
                  <a:cs typeface="Arial"/>
                </a:rPr>
                <a:t>Preserve monitoring for activation, invitation, time to first collaboration, and mobile drop-off.</a:t>
              </a:r>
            </a:p>
          </p:txBody>
        </p:sp>
        <p:sp>
          <p:nvSpPr>
            <p:cNvPr id="21" name="Line 21"/>
            <p:cNvSpPr/>
            <p:nvPr/>
          </p:nvSpPr>
          <p:spPr>
            <a:xfrm>
              <a:off x="438150" y="2847975"/>
              <a:ext cx="11315700" cy="9525"/>
            </a:xfrm>
            <a:custGeom>
              <a:avLst/>
              <a:gdLst/>
              <a:ahLst/>
              <a:cxnLst/>
              <a:rect l="l" t="t" r="r" b="b"/>
              <a:pathLst>
                <a:path w="11315700" h="9525">
                  <a:moveTo>
                    <a:pt x="0" y="0"/>
                  </a:moveTo>
                  <a:lnTo>
                    <a:pt x="11315700" y="0"/>
                  </a:lnTo>
                </a:path>
              </a:pathLst>
            </a:custGeom>
            <a:noFill/>
            <a:ln w="9525">
              <a:solidFill>
                <a:srgbClr val="C8D0D8"/>
              </a:solidFill>
            </a:ln>
          </p:spPr>
        </p:sp>
        <p:sp>
          <p:nvSpPr>
            <p:cNvPr id="22" name="Rectangle 22"/>
            <p:cNvSpPr/>
            <p:nvPr/>
          </p:nvSpPr>
          <p:spPr>
            <a:xfrm>
              <a:off x="438150" y="2847975"/>
              <a:ext cx="114300" cy="1028700"/>
            </a:xfrm>
            <a:prstGeom prst="rect">
              <a:avLst/>
            </a:prstGeom>
            <a:solidFill>
              <a:srgbClr val="B51F3A"/>
            </a:solidFill>
            <a:ln>
              <a:noFill/>
            </a:ln>
          </p:spPr>
        </p:sp>
        <p:sp>
          <p:nvSpPr>
            <p:cNvPr id="23" name="TextBox 23"/>
            <p:cNvSpPr txBox="1"/>
            <p:nvPr/>
          </p:nvSpPr>
          <p:spPr>
            <a:xfrm>
              <a:off x="762952" y="3008471"/>
              <a:ext cx="567707" cy="594360"/>
            </a:xfrm>
            <a:prstGeom prst="rect">
              <a:avLst/>
            </a:prstGeom>
            <a:noFill/>
            <a:ln>
              <a:noFill/>
            </a:ln>
          </p:spPr>
          <p:txBody>
            <a:bodyPr wrap="none" lIns="0" tIns="0" rIns="0" bIns="0" anchor="t" anchorCtr="0">
              <a:spAutoFit/>
            </a:bodyPr>
            <a:lstStyle/>
            <a:p>
              <a:pPr algn="l"/>
              <a:r>
                <a:rPr lang="en-US" sz="2925" b="1" dirty="0">
                  <a:solidFill>
                    <a:srgbClr val="B51F3A"/>
                  </a:solidFill>
                  <a:latin typeface="Georgia"/>
                  <a:ea typeface="SimSun"/>
                  <a:cs typeface="Georgia"/>
                </a:rPr>
                <a:t>02</a:t>
              </a:r>
            </a:p>
          </p:txBody>
        </p:sp>
        <p:sp>
          <p:nvSpPr>
            <p:cNvPr id="24" name="TextBox 24"/>
            <p:cNvSpPr txBox="1"/>
            <p:nvPr/>
          </p:nvSpPr>
          <p:spPr>
            <a:xfrm>
              <a:off x="1539240" y="3015615"/>
              <a:ext cx="6974186" cy="365760"/>
            </a:xfrm>
            <a:prstGeom prst="rect">
              <a:avLst/>
            </a:prstGeom>
            <a:noFill/>
            <a:ln>
              <a:noFill/>
            </a:ln>
          </p:spPr>
          <p:txBody>
            <a:bodyPr wrap="none" lIns="0" tIns="0" rIns="0" bIns="0" anchor="t" anchorCtr="0">
              <a:spAutoFit/>
            </a:bodyPr>
            <a:lstStyle/>
            <a:p>
              <a:pPr algn="l"/>
              <a:r>
                <a:rPr lang="en-US" sz="1800" b="1" dirty="0">
                  <a:solidFill>
                    <a:srgbClr val="153A6B"/>
                  </a:solidFill>
                  <a:latin typeface="Georgia"/>
                  <a:ea typeface="SimSun"/>
                  <a:cs typeface="Georgia"/>
                </a:rPr>
                <a:t>Protect the recommendation-service critical path.</a:t>
              </a:r>
            </a:p>
          </p:txBody>
        </p:sp>
        <p:sp>
          <p:nvSpPr>
            <p:cNvPr id="25" name="TextBox 25"/>
            <p:cNvSpPr txBox="1"/>
            <p:nvPr/>
          </p:nvSpPr>
          <p:spPr>
            <a:xfrm>
              <a:off x="1548765" y="3401378"/>
              <a:ext cx="7410593" cy="213360"/>
            </a:xfrm>
            <a:prstGeom prst="rect">
              <a:avLst/>
            </a:prstGeom>
            <a:noFill/>
            <a:ln>
              <a:noFill/>
            </a:ln>
          </p:spPr>
          <p:txBody>
            <a:bodyPr wrap="none" lIns="0" tIns="0" rIns="0" bIns="0" anchor="t" anchorCtr="0">
              <a:spAutoFit/>
            </a:bodyPr>
            <a:lstStyle/>
            <a:p>
              <a:pPr algn="l"/>
              <a:r>
                <a:rPr lang="en-US" sz="1050" dirty="0">
                  <a:solidFill>
                    <a:srgbClr val="566171"/>
                  </a:solidFill>
                  <a:latin typeface="Arial"/>
                  <a:ea typeface="Microsoft YaHei"/>
                  <a:cs typeface="Arial"/>
                </a:rPr>
                <a:t>Assign temporary backend capacity; accept a one-week slip if service latency remains unresolved.</a:t>
              </a:r>
            </a:p>
          </p:txBody>
        </p:sp>
        <p:sp>
          <p:nvSpPr>
            <p:cNvPr id="26" name="Line 26"/>
            <p:cNvSpPr/>
            <p:nvPr/>
          </p:nvSpPr>
          <p:spPr>
            <a:xfrm>
              <a:off x="438150" y="3876675"/>
              <a:ext cx="11315700" cy="9525"/>
            </a:xfrm>
            <a:custGeom>
              <a:avLst/>
              <a:gdLst/>
              <a:ahLst/>
              <a:cxnLst/>
              <a:rect l="l" t="t" r="r" b="b"/>
              <a:pathLst>
                <a:path w="11315700" h="9525">
                  <a:moveTo>
                    <a:pt x="0" y="0"/>
                  </a:moveTo>
                  <a:lnTo>
                    <a:pt x="11315700" y="0"/>
                  </a:lnTo>
                </a:path>
              </a:pathLst>
            </a:custGeom>
            <a:noFill/>
            <a:ln w="9525">
              <a:solidFill>
                <a:srgbClr val="C8D0D8"/>
              </a:solidFill>
            </a:ln>
          </p:spPr>
        </p:sp>
        <p:sp>
          <p:nvSpPr>
            <p:cNvPr id="27" name="Rectangle 27"/>
            <p:cNvSpPr/>
            <p:nvPr/>
          </p:nvSpPr>
          <p:spPr>
            <a:xfrm>
              <a:off x="438150" y="3876675"/>
              <a:ext cx="114300" cy="1028700"/>
            </a:xfrm>
            <a:prstGeom prst="rect">
              <a:avLst/>
            </a:prstGeom>
            <a:solidFill>
              <a:srgbClr val="153A6B"/>
            </a:solidFill>
            <a:ln>
              <a:noFill/>
            </a:ln>
          </p:spPr>
        </p:sp>
        <p:sp>
          <p:nvSpPr>
            <p:cNvPr id="28" name="TextBox 28"/>
            <p:cNvSpPr txBox="1"/>
            <p:nvPr/>
          </p:nvSpPr>
          <p:spPr>
            <a:xfrm>
              <a:off x="762952" y="4037171"/>
              <a:ext cx="567707" cy="594360"/>
            </a:xfrm>
            <a:prstGeom prst="rect">
              <a:avLst/>
            </a:prstGeom>
            <a:noFill/>
            <a:ln>
              <a:noFill/>
            </a:ln>
          </p:spPr>
          <p:txBody>
            <a:bodyPr wrap="none" lIns="0" tIns="0" rIns="0" bIns="0" anchor="t" anchorCtr="0">
              <a:spAutoFit/>
            </a:bodyPr>
            <a:lstStyle/>
            <a:p>
              <a:pPr algn="l"/>
              <a:r>
                <a:rPr lang="en-US" sz="2925" b="1" dirty="0">
                  <a:solidFill>
                    <a:srgbClr val="153A6B"/>
                  </a:solidFill>
                  <a:latin typeface="Georgia"/>
                  <a:ea typeface="SimSun"/>
                  <a:cs typeface="Georgia"/>
                </a:rPr>
                <a:t>03</a:t>
              </a:r>
            </a:p>
          </p:txBody>
        </p:sp>
        <p:sp>
          <p:nvSpPr>
            <p:cNvPr id="29" name="TextBox 29"/>
            <p:cNvSpPr txBox="1"/>
            <p:nvPr/>
          </p:nvSpPr>
          <p:spPr>
            <a:xfrm>
              <a:off x="1539240" y="4044315"/>
              <a:ext cx="6173686" cy="365760"/>
            </a:xfrm>
            <a:prstGeom prst="rect">
              <a:avLst/>
            </a:prstGeom>
            <a:noFill/>
            <a:ln>
              <a:noFill/>
            </a:ln>
          </p:spPr>
          <p:txBody>
            <a:bodyPr wrap="none" lIns="0" tIns="0" rIns="0" bIns="0" anchor="t" anchorCtr="0">
              <a:spAutoFit/>
            </a:bodyPr>
            <a:lstStyle/>
            <a:p>
              <a:pPr algn="l"/>
              <a:r>
                <a:rPr lang="en-US" sz="1800" b="1" dirty="0">
                  <a:solidFill>
                    <a:srgbClr val="153A6B"/>
                  </a:solidFill>
                  <a:latin typeface="Georgia"/>
                  <a:ea typeface="SimSun"/>
                  <a:cs typeface="Georgia"/>
                </a:rPr>
                <a:t>Start scoped discovery for a solo-user path.</a:t>
              </a:r>
            </a:p>
          </p:txBody>
        </p:sp>
        <p:sp>
          <p:nvSpPr>
            <p:cNvPr id="30" name="TextBox 30"/>
            <p:cNvSpPr txBox="1"/>
            <p:nvPr/>
          </p:nvSpPr>
          <p:spPr>
            <a:xfrm>
              <a:off x="1548765" y="4430078"/>
              <a:ext cx="7295579" cy="213360"/>
            </a:xfrm>
            <a:prstGeom prst="rect">
              <a:avLst/>
            </a:prstGeom>
            <a:noFill/>
            <a:ln>
              <a:noFill/>
            </a:ln>
          </p:spPr>
          <p:txBody>
            <a:bodyPr wrap="none" lIns="0" tIns="0" rIns="0" bIns="0" anchor="t" anchorCtr="0">
              <a:spAutoFit/>
            </a:bodyPr>
            <a:lstStyle/>
            <a:p>
              <a:pPr algn="l"/>
              <a:r>
                <a:rPr lang="en-US" sz="1050" dirty="0">
                  <a:solidFill>
                    <a:srgbClr val="566171"/>
                  </a:solidFill>
                  <a:latin typeface="Arial"/>
                  <a:ea typeface="Microsoft YaHei"/>
                  <a:cs typeface="Arial"/>
                </a:rPr>
                <a:t>Separate individual intent from team collaboration without reopening the validated core journey.</a:t>
              </a:r>
            </a:p>
          </p:txBody>
        </p:sp>
      </p:grpSp>
      <p:grpSp>
        <p:nvGrpSpPr>
          <p:cNvPr id="38" name="Group 38"/>
          <p:cNvGrpSpPr/>
          <p:nvPr/>
        </p:nvGrpSpPr>
        <p:grpSpPr>
          <a:xfrm>
            <a:off x="438150" y="5162550"/>
            <a:ext cx="11315700" cy="904875"/>
            <a:chOff x="438150" y="5162550"/>
            <a:chExt cx="11315700" cy="904875"/>
          </a:xfrm>
        </p:grpSpPr>
        <p:sp>
          <p:nvSpPr>
            <p:cNvPr id="32" name="Rectangle 32"/>
            <p:cNvSpPr/>
            <p:nvPr/>
          </p:nvSpPr>
          <p:spPr>
            <a:xfrm>
              <a:off x="438150" y="5162550"/>
              <a:ext cx="11315700" cy="904875"/>
            </a:xfrm>
            <a:prstGeom prst="rect">
              <a:avLst/>
            </a:prstGeom>
            <a:solidFill>
              <a:srgbClr val="153A6B"/>
            </a:solidFill>
            <a:ln>
              <a:noFill/>
            </a:ln>
          </p:spPr>
        </p:sp>
        <p:sp>
          <p:nvSpPr>
            <p:cNvPr id="33" name="TextBox 33"/>
            <p:cNvSpPr txBox="1"/>
            <p:nvPr/>
          </p:nvSpPr>
          <p:spPr>
            <a:xfrm>
              <a:off x="657225" y="5357812"/>
              <a:ext cx="1508486" cy="152400"/>
            </a:xfrm>
            <a:prstGeom prst="rect">
              <a:avLst/>
            </a:prstGeom>
            <a:noFill/>
            <a:ln>
              <a:noFill/>
            </a:ln>
          </p:spPr>
          <p:txBody>
            <a:bodyPr wrap="none" lIns="0" tIns="0" rIns="0" bIns="0" anchor="t" anchorCtr="0">
              <a:spAutoFit/>
            </a:bodyPr>
            <a:lstStyle/>
            <a:p>
              <a:pPr algn="l"/>
              <a:r>
                <a:rPr lang="en-US" sz="750" b="1" dirty="0">
                  <a:solidFill>
                    <a:srgbClr val="FFFFFF"/>
                  </a:solidFill>
                  <a:latin typeface="Arial"/>
                  <a:ea typeface="Microsoft YaHei"/>
                  <a:cs typeface="Arial"/>
                </a:rPr>
                <a:t>NEXT EXECUTIVE CHECKPOINT</a:t>
              </a:r>
            </a:p>
          </p:txBody>
        </p:sp>
        <p:sp>
          <p:nvSpPr>
            <p:cNvPr id="34" name="TextBox 34"/>
            <p:cNvSpPr txBox="1"/>
            <p:nvPr/>
          </p:nvSpPr>
          <p:spPr>
            <a:xfrm>
              <a:off x="649605" y="5616892"/>
              <a:ext cx="7228439" cy="274320"/>
            </a:xfrm>
            <a:prstGeom prst="rect">
              <a:avLst/>
            </a:prstGeom>
            <a:noFill/>
            <a:ln>
              <a:noFill/>
            </a:ln>
          </p:spPr>
          <p:txBody>
            <a:bodyPr wrap="none" lIns="0" tIns="0" rIns="0" bIns="0" anchor="t" anchorCtr="0">
              <a:spAutoFit/>
            </a:bodyPr>
            <a:lstStyle/>
            <a:p>
              <a:pPr algn="l"/>
              <a:r>
                <a:rPr lang="en-US" sz="1350" b="1" dirty="0">
                  <a:solidFill>
                    <a:srgbClr val="FFFFFF"/>
                  </a:solidFill>
                  <a:latin typeface="Georgia"/>
                  <a:ea typeface="SimSun"/>
                  <a:cs typeface="Georgia"/>
                </a:rPr>
                <a:t>7-day activation · invitations · time to collaboration · mobile drop-off</a:t>
              </a:r>
            </a:p>
          </p:txBody>
        </p:sp>
        <p:sp>
          <p:nvSpPr>
            <p:cNvPr id="35" name="Rectangle 35"/>
            <p:cNvSpPr/>
            <p:nvPr/>
          </p:nvSpPr>
          <p:spPr>
            <a:xfrm>
              <a:off x="9858375" y="5334000"/>
              <a:ext cx="1619250" cy="514350"/>
            </a:xfrm>
            <a:prstGeom prst="rect">
              <a:avLst/>
            </a:prstGeom>
            <a:solidFill>
              <a:srgbClr val="D5A21A"/>
            </a:solidFill>
            <a:ln>
              <a:noFill/>
            </a:ln>
          </p:spPr>
        </p:sp>
        <p:sp>
          <p:nvSpPr>
            <p:cNvPr id="36" name="TextBox 36"/>
            <p:cNvSpPr txBox="1"/>
            <p:nvPr/>
          </p:nvSpPr>
          <p:spPr>
            <a:xfrm>
              <a:off x="10276052" y="5462588"/>
              <a:ext cx="783896" cy="152400"/>
            </a:xfrm>
            <a:prstGeom prst="rect">
              <a:avLst/>
            </a:prstGeom>
            <a:noFill/>
            <a:ln>
              <a:noFill/>
            </a:ln>
          </p:spPr>
          <p:txBody>
            <a:bodyPr wrap="none" lIns="0" tIns="0" rIns="0" bIns="0" anchor="t" anchorCtr="0">
              <a:spAutoFit/>
            </a:bodyPr>
            <a:lstStyle/>
            <a:p>
              <a:pPr algn="ctr"/>
              <a:r>
                <a:rPr lang="en-US" sz="750" b="1" dirty="0">
                  <a:solidFill>
                    <a:srgbClr val="153A6B"/>
                  </a:solidFill>
                  <a:latin typeface="Arial"/>
                  <a:ea typeface="Microsoft YaHei"/>
                  <a:cs typeface="Arial"/>
                </a:rPr>
                <a:t>RECOMMENDED</a:t>
              </a:r>
            </a:p>
          </p:txBody>
        </p:sp>
        <p:sp>
          <p:nvSpPr>
            <p:cNvPr id="37" name="TextBox 37"/>
            <p:cNvSpPr txBox="1"/>
            <p:nvPr/>
          </p:nvSpPr>
          <p:spPr>
            <a:xfrm>
              <a:off x="10252330" y="5597842"/>
              <a:ext cx="831340" cy="274320"/>
            </a:xfrm>
            <a:prstGeom prst="rect">
              <a:avLst/>
            </a:prstGeom>
            <a:noFill/>
            <a:ln>
              <a:noFill/>
            </a:ln>
          </p:spPr>
          <p:txBody>
            <a:bodyPr wrap="none" lIns="0" tIns="0" rIns="0" bIns="0" anchor="t" anchorCtr="0">
              <a:spAutoFit/>
            </a:bodyPr>
            <a:lstStyle/>
            <a:p>
              <a:pPr algn="ctr"/>
              <a:r>
                <a:rPr lang="en-US" sz="1350" b="1" dirty="0">
                  <a:solidFill>
                    <a:srgbClr val="153A6B"/>
                  </a:solidFill>
                  <a:latin typeface="Georgia"/>
                  <a:ea typeface="SimSun"/>
                  <a:cs typeface="Georgia"/>
                </a:rPr>
                <a:t>Proceed</a:t>
              </a:r>
            </a:p>
          </p:txBody>
        </p:sp>
      </p:grpSp>
      <p:grpSp>
        <p:nvGrpSpPr>
          <p:cNvPr id="42" name="Group 42"/>
          <p:cNvGrpSpPr/>
          <p:nvPr/>
        </p:nvGrpSpPr>
        <p:grpSpPr>
          <a:xfrm>
            <a:off x="428625" y="6438900"/>
            <a:ext cx="11334750" cy="214312"/>
            <a:chOff x="428625" y="6438900"/>
            <a:chExt cx="11334750" cy="214312"/>
          </a:xfrm>
        </p:grpSpPr>
        <p:sp>
          <p:nvSpPr>
            <p:cNvPr id="39" name="Rectangle 39"/>
            <p:cNvSpPr/>
            <p:nvPr/>
          </p:nvSpPr>
          <p:spPr>
            <a:xfrm>
              <a:off x="438150" y="6438900"/>
              <a:ext cx="11315700" cy="209550"/>
            </a:xfrm>
            <a:prstGeom prst="rect">
              <a:avLst/>
            </a:prstGeom>
            <a:noFill/>
            <a:ln>
              <a:noFill/>
            </a:ln>
          </p:spPr>
        </p:sp>
        <p:sp>
          <p:nvSpPr>
            <p:cNvPr id="40" name="TextBox 40"/>
            <p:cNvSpPr txBox="1"/>
            <p:nvPr/>
          </p:nvSpPr>
          <p:spPr>
            <a:xfrm>
              <a:off x="428625" y="6500812"/>
              <a:ext cx="4608671" cy="152400"/>
            </a:xfrm>
            <a:prstGeom prst="rect">
              <a:avLst/>
            </a:prstGeom>
            <a:noFill/>
            <a:ln>
              <a:noFill/>
            </a:ln>
          </p:spPr>
          <p:txBody>
            <a:bodyPr wrap="none" lIns="0" tIns="0" rIns="0" bIns="0" anchor="t" anchorCtr="0">
              <a:spAutoFit/>
            </a:bodyPr>
            <a:lstStyle/>
            <a:p>
              <a:pPr algn="l"/>
              <a:r>
                <a:rPr lang="en-US" sz="750" dirty="0">
                  <a:solidFill>
                    <a:srgbClr val="566171"/>
                  </a:solidFill>
                  <a:latin typeface="Arial"/>
                  <a:ea typeface="Microsoft YaHei"/>
                  <a:cs typeface="Arial"/>
                </a:rPr>
                <a:t>Staff recommendation based on current experiment evidence and known delivery risks</a:t>
              </a:r>
            </a:p>
          </p:txBody>
        </p:sp>
        <p:sp>
          <p:nvSpPr>
            <p:cNvPr id="41" name="TextBox 41"/>
            <p:cNvSpPr txBox="1"/>
            <p:nvPr/>
          </p:nvSpPr>
          <p:spPr>
            <a:xfrm>
              <a:off x="10325814" y="6500812"/>
              <a:ext cx="1437561" cy="152400"/>
            </a:xfrm>
            <a:prstGeom prst="rect">
              <a:avLst/>
            </a:prstGeom>
            <a:noFill/>
            <a:ln>
              <a:noFill/>
            </a:ln>
          </p:spPr>
          <p:txBody>
            <a:bodyPr wrap="none" lIns="0" tIns="0" rIns="0" bIns="0" anchor="t" anchorCtr="0">
              <a:spAutoFit/>
            </a:bodyPr>
            <a:lstStyle/>
            <a:p>
              <a:pPr algn="r"/>
              <a:r>
                <a:rPr lang="en-US" sz="750" dirty="0">
                  <a:solidFill>
                    <a:srgbClr val="566171"/>
                  </a:solidFill>
                  <a:latin typeface="Arial"/>
                  <a:ea typeface="Microsoft YaHei"/>
                  <a:cs typeface="Arial"/>
                </a:rPr>
                <a:t>AVENLO · EXECUTIVE UPDATE</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400"/>
                                        <p:tgtEl>
                                          <p:spTgt spid="15"/>
                                        </p:tgtEl>
                                      </p:cBhvr>
                                    </p:animEffect>
                                  </p:childTnLst>
                                </p:cTn>
                              </p:par>
                            </p:childTnLst>
                          </p:cTn>
                        </p:par>
                        <p:par>
                          <p:cTn id="8" fill="hold">
                            <p:stCondLst>
                              <p:cond delay="900"/>
                            </p:stCondLst>
                            <p:childTnLst>
                              <p:par>
                                <p:cTn id="9" presetID="14" presetClass="entr" presetSubtype="10"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randombar(horizontal)">
                                      <p:cBhvr>
                                        <p:cTn id="11" dur="400"/>
                                        <p:tgtEl>
                                          <p:spTgt spid="31"/>
                                        </p:tgtEl>
                                      </p:cBhvr>
                                    </p:animEffect>
                                  </p:childTnLst>
                                </p:cTn>
                              </p:par>
                            </p:childTnLst>
                          </p:cTn>
                        </p:par>
                        <p:par>
                          <p:cTn id="12" fill="hold">
                            <p:stCondLst>
                              <p:cond delay="1800"/>
                            </p:stCondLst>
                            <p:childTnLst>
                              <p:par>
                                <p:cTn id="13" presetID="4" presetClass="entr" presetSubtype="0"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box(in)">
                                      <p:cBhvr>
                                        <p:cTn id="15" dur="4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31" grpId="0"/>
      <p:bldP spid="38"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