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s>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01_cover</a:t>
            </a:r>
          </a:p>
          <a:p>
            <a:endParaRPr lang="zh-CN" dirty="0"/>
          </a:p>
          <a:p>
            <a:r>
              <a:rPr lang="zh-CN" dirty="0"/>
              <a:t>Decide whether SentinelOne deserves full diligence, not whether to buy the stock today. The evidence supports spending diligence resources because recurring growth and cash generation have improved. It does not support investment approval because retention disclosure weakened and GAAP economics remain equity-compensation heavy.</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02_recommendation</a:t>
            </a:r>
          </a:p>
          <a:p>
            <a:endParaRPr lang="zh-CN" dirty="0"/>
          </a:p>
          <a:p>
            <a:r>
              <a:rPr lang="zh-CN" dirty="0"/>
              <a:t>The recommendation is to proceed, with five gates that can stop the process. Retention and organic growth quality come first because exact NRR is no longer disclosed. GAAP unit economics, competitive win rates and cash commitments must also be reconciled before any investment case is underwritten.</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03_scorecard</a:t>
            </a:r>
          </a:p>
          <a:p>
            <a:endParaRPr lang="zh-CN" dirty="0"/>
          </a:p>
          <a:p>
            <a:r>
              <a:rPr lang="zh-CN" dirty="0"/>
              <a:t>The case is balanced. Scale, growth, gross margin and cash conversion justify diligence. Retention opacity, high stock compensation, declining incremental sales productivity and lower liquidity prevent investment approval.</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04_business_model</a:t>
            </a:r>
          </a:p>
          <a:p>
            <a:endParaRPr lang="zh-CN" dirty="0"/>
          </a:p>
          <a:p>
            <a:r>
              <a:rPr lang="zh-CN" dirty="0"/>
              <a:t>The model has attractive SaaS characteristics: one-to-three-year contracts, ratable recognition and land-and-expand modules. No single end customer exceeded three percent of ARR. However, partner fulfillment and missing cohort data mean visibility should not be confused with renewal certainty.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05_market</a:t>
            </a:r>
          </a:p>
          <a:p>
            <a:endParaRPr lang="zh-CN" dirty="0"/>
          </a:p>
          <a:p>
            <a:r>
              <a:rPr lang="zh-CN" dirty="0"/>
              <a:t>Gartner forecasts a growing security market, but that does not automatically create a moat. Consolidation shifts buying power toward platforms with broader integrations and easier procurement. SentinelOne must demonstrate outcome-level differentiation against vendors that can bundle.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06_growth</a:t>
            </a:r>
          </a:p>
          <a:p>
            <a:endParaRPr lang="zh-CN" dirty="0"/>
          </a:p>
          <a:p>
            <a:r>
              <a:rPr lang="zh-CN" dirty="0"/>
              <a:t>Revenue crossed one billion dollars in FY2026, but annual growth slowed to twenty-two percent. Q1 FY2027 revenue grew twenty-one percent while ARR grew twenty-three percent, a modest reacceleration in recurring bookings. One quarter does not establish a durable trend.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07_revenue_quality</a:t>
            </a:r>
          </a:p>
          <a:p>
            <a:endParaRPr lang="zh-CN" dirty="0"/>
          </a:p>
          <a:p>
            <a:r>
              <a:rPr lang="zh-CN" dirty="0"/>
              <a:t>ARR, RPO and large-customer counts all grew. The issue is disclosure quality: ARR received an approximately five-percent adjustment in 2023 and exact NRR is no longer provided after falling to 110 percent. Full diligence must obtain cohort-level retention and reconcile the ARR methodology.</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08_profitability</a:t>
            </a:r>
          </a:p>
          <a:p>
            <a:endParaRPr lang="zh-CN" dirty="0"/>
          </a:p>
          <a:p>
            <a:r>
              <a:rPr lang="zh-CN" dirty="0"/>
              <a:t>Operating leverage is real: non-GAAP operating margin moved from minus nineteen percent to positive three-and-a-half percent. The quality gap remains wide because nearly three hundred million dollars of stock compensation was excluded in FY2026. GAAP operating margin was still minus thirty-two percent.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09_cash</a:t>
            </a:r>
          </a:p>
          <a:p>
            <a:endParaRPr lang="zh-CN" dirty="0"/>
          </a:p>
          <a:p>
            <a:r>
              <a:rPr lang="zh-CN" dirty="0"/>
              <a:t>Operating cash flow turned positive and rose to seventy-seven million dollars. At the same time, liquidity fell as SentinelOne spent on acquisitions and a two-hundred-million-dollar buyback, while the Israeli tax settlement created payments through 2030 at seven-percent interest. Cash conversion must be tested after these obligations.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10_efficiency</a:t>
            </a:r>
          </a:p>
          <a:p>
            <a:endParaRPr lang="zh-CN" dirty="0"/>
          </a:p>
          <a:p>
            <a:r>
              <a:rPr lang="zh-CN" dirty="0"/>
              <a:t>Sales and marketing fell as a percentage of revenue, which supports operating leverage. However, incremental revenue per dollar of prior-year sales and marketing declined from 0.50 times to 0.37 times. The diligence question is whether this reflects temporary enterprise cycles or structural competitive pressure.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11_growth_bridge</a:t>
            </a:r>
          </a:p>
          <a:p>
            <a:endParaRPr lang="zh-CN" dirty="0"/>
          </a:p>
          <a:p>
            <a:r>
              <a:rPr lang="zh-CN" dirty="0"/>
              <a:t>Management consistently attributes growth to new customers, license expansion and adjacent modules. The filings do not quantify price, mix, acquisition or organic contribution. Diligence should reconstruct that bridge rather than assuming all ARR growth is comparable organic growth.</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12_competition</a:t>
            </a:r>
          </a:p>
          <a:p>
            <a:endParaRPr lang="zh-CN" dirty="0"/>
          </a:p>
          <a:p>
            <a:r>
              <a:rPr lang="zh-CN" dirty="0"/>
              <a:t>SentinelOne’s autonomy and data architecture are credible differentiators. The risk is commercial: CrowdStrike is a scaled specialist, Microsoft bundles with identity and productivity, and Palo Alto spans network, cloud and SOC. Public materials cannot resolve win rates or discounting, so those become primary diligence requests.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13_risks</a:t>
            </a:r>
          </a:p>
          <a:p>
            <a:endParaRPr lang="zh-CN" dirty="0"/>
          </a:p>
          <a:p>
            <a:r>
              <a:rPr lang="zh-CN" dirty="0"/>
              <a:t>The highest risks are retention opacity and the gap between GAAP and non-GAAP economics. Competition and execution are next, especially after an eight-percent workforce reduction reported by Reuters. M&amp;A integration and tax exposure are material but more bounded.</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14_questions</a:t>
            </a:r>
          </a:p>
          <a:p>
            <a:endParaRPr lang="zh-CN" dirty="0"/>
          </a:p>
          <a:p>
            <a:r>
              <a:rPr lang="zh-CN" dirty="0"/>
              <a:t>These five questions are designed to change the decision, not merely add detail. Cohort retention and the organic ARR bridge are first. GAAP cash economics, competitive win-loss evidence and capital-allocation returns complete the minimum diligence package.</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dirty="0"/>
              <a:t>15_decision_sources</a:t>
            </a:r>
          </a:p>
          <a:p>
            <a:endParaRPr lang="zh-CN" dirty="0"/>
          </a:p>
          <a:p>
            <a:r>
              <a:rPr lang="zh-CN" dirty="0"/>
              <a:t>Authorize full diligence with explicit stop conditions. The recommendation should be reversed if cohort retention, organic growth or GAAP cash economics fail reconciliation. This deck is a public-information diligence decision, not a target price or securities trade recommendation.</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071D2B"/>
          </a:solidFill>
          <a:ln>
            <a:noFill/>
          </a:ln>
        </p:spPr>
      </p:sp>
      <p:sp>
        <p:nvSpPr>
          <p:cNvPr id="3" name="Rectangle 3"/>
          <p:cNvSpPr/>
          <p:nvPr/>
        </p:nvSpPr>
        <p:spPr>
          <a:xfrm>
            <a:off x="0" y="0"/>
            <a:ext cx="12192000" cy="6858000"/>
          </a:xfrm>
          <a:prstGeom prst="rect">
            <a:avLst/>
          </a:prstGeom>
          <a:solidFill>
            <a:srgbClr val="071D2B"/>
          </a:solidFill>
          <a:ln>
            <a:noFill/>
          </a:ln>
        </p:spPr>
      </p:sp>
      <p:sp>
        <p:nvSpPr>
          <p:cNvPr id="4" name="Rectangle 4"/>
          <p:cNvSpPr/>
          <p:nvPr/>
        </p:nvSpPr>
        <p:spPr>
          <a:xfrm>
            <a:off x="457200" y="361950"/>
            <a:ext cx="11277600" cy="9525"/>
          </a:xfrm>
          <a:prstGeom prst="rect">
            <a:avLst/>
          </a:prstGeom>
          <a:solidFill>
            <a:srgbClr val="294455"/>
          </a:solidFill>
          <a:ln>
            <a:noFill/>
          </a:ln>
        </p:spPr>
      </p:sp>
      <p:sp>
        <p:nvSpPr>
          <p:cNvPr id="5" name="Rectangle 5"/>
          <p:cNvSpPr/>
          <p:nvPr/>
        </p:nvSpPr>
        <p:spPr>
          <a:xfrm>
            <a:off x="0" y="0"/>
            <a:ext cx="12192000" cy="6858000"/>
          </a:xfrm>
          <a:prstGeom prst="rect">
            <a:avLst/>
          </a:prstGeom>
          <a:noFill/>
          <a:ln>
            <a:noFill/>
          </a:ln>
        </p:spPr>
      </p:sp>
      <p:sp>
        <p:nvSpPr>
          <p:cNvPr id="6" name="TextBox 6"/>
          <p:cNvSpPr txBox="1"/>
          <p:nvPr/>
        </p:nvSpPr>
        <p:spPr>
          <a:xfrm>
            <a:off x="447675" y="509588"/>
            <a:ext cx="3055429" cy="152400"/>
          </a:xfrm>
          <a:prstGeom prst="rect">
            <a:avLst/>
          </a:prstGeom>
          <a:noFill/>
          <a:ln>
            <a:noFill/>
          </a:ln>
        </p:spPr>
        <p:txBody>
          <a:bodyPr wrap="none" lIns="0" tIns="0" rIns="0" bIns="0" anchor="t" anchorCtr="0">
            <a:spAutoFit/>
          </a:bodyPr>
          <a:lstStyle/>
          <a:p>
            <a:pPr algn="l"/>
            <a:r>
              <a:rPr lang="en-US" sz="750" b="1" dirty="0">
                <a:solidFill>
                  <a:srgbClr val="9BB0C0"/>
                </a:solidFill>
                <a:latin typeface="Arial"/>
                <a:ea typeface="Microsoft YaHei"/>
                <a:cs typeface="Arial"/>
              </a:rPr>
              <a:t>EXTERNAL INVESTMENT COMMITTEE • PUBLIC INFORMATION</a:t>
            </a:r>
          </a:p>
        </p:txBody>
      </p:sp>
      <p:sp>
        <p:nvSpPr>
          <p:cNvPr id="7" name="Rectangle 7"/>
          <p:cNvSpPr/>
          <p:nvPr/>
        </p:nvSpPr>
        <p:spPr>
          <a:xfrm>
            <a:off x="0" y="0"/>
            <a:ext cx="12192000" cy="6858000"/>
          </a:xfrm>
          <a:prstGeom prst="rect">
            <a:avLst/>
          </a:prstGeom>
          <a:noFill/>
          <a:ln>
            <a:noFill/>
          </a:ln>
        </p:spPr>
      </p:sp>
      <p:sp>
        <p:nvSpPr>
          <p:cNvPr id="8" name="TextBox 8"/>
          <p:cNvSpPr txBox="1"/>
          <p:nvPr/>
        </p:nvSpPr>
        <p:spPr>
          <a:xfrm>
            <a:off x="445770" y="1064895"/>
            <a:ext cx="1513446" cy="182880"/>
          </a:xfrm>
          <a:prstGeom prst="rect">
            <a:avLst/>
          </a:prstGeom>
          <a:noFill/>
          <a:ln>
            <a:noFill/>
          </a:ln>
        </p:spPr>
        <p:txBody>
          <a:bodyPr wrap="none" lIns="0" tIns="0" rIns="0" bIns="0" anchor="t" anchorCtr="0">
            <a:spAutoFit/>
          </a:bodyPr>
          <a:lstStyle/>
          <a:p>
            <a:pPr algn="l"/>
            <a:r>
              <a:rPr lang="en-US" sz="900" b="1" dirty="0">
                <a:solidFill>
                  <a:srgbClr val="2554FF"/>
                </a:solidFill>
                <a:latin typeface="Arial"/>
                <a:ea typeface="Microsoft YaHei"/>
                <a:cs typeface="Arial"/>
              </a:rPr>
              <a:t>THE DILIGENCE DECISION</a:t>
            </a:r>
          </a:p>
        </p:txBody>
      </p:sp>
      <p:sp>
        <p:nvSpPr>
          <p:cNvPr id="9" name="Rectangle 9"/>
          <p:cNvSpPr/>
          <p:nvPr/>
        </p:nvSpPr>
        <p:spPr>
          <a:xfrm>
            <a:off x="0" y="0"/>
            <a:ext cx="12192000" cy="6858000"/>
          </a:xfrm>
          <a:prstGeom prst="rect">
            <a:avLst/>
          </a:prstGeom>
          <a:noFill/>
          <a:ln>
            <a:noFill/>
          </a:ln>
        </p:spPr>
      </p:sp>
      <p:sp>
        <p:nvSpPr>
          <p:cNvPr id="10" name="TextBox 10"/>
          <p:cNvSpPr txBox="1"/>
          <p:nvPr/>
        </p:nvSpPr>
        <p:spPr>
          <a:xfrm>
            <a:off x="405765" y="1448752"/>
            <a:ext cx="7121047" cy="822960"/>
          </a:xfrm>
          <a:prstGeom prst="rect">
            <a:avLst/>
          </a:prstGeom>
          <a:noFill/>
          <a:ln>
            <a:noFill/>
          </a:ln>
        </p:spPr>
        <p:txBody>
          <a:bodyPr wrap="none" lIns="0" tIns="0" rIns="0" bIns="0" anchor="t" anchorCtr="0">
            <a:spAutoFit/>
          </a:bodyPr>
          <a:lstStyle/>
          <a:p>
            <a:pPr algn="l"/>
            <a:r>
              <a:rPr lang="en-US" sz="4050" b="1" dirty="0">
                <a:solidFill>
                  <a:srgbClr val="FFFFFF"/>
                </a:solidFill>
                <a:latin typeface="Georgia"/>
                <a:ea typeface="SimSun"/>
                <a:cs typeface="Georgia"/>
              </a:rPr>
              <a:t>SentinelOne merits full</a:t>
            </a:r>
          </a:p>
        </p:txBody>
      </p:sp>
      <p:sp>
        <p:nvSpPr>
          <p:cNvPr id="11" name="Rectangle 11"/>
          <p:cNvSpPr/>
          <p:nvPr/>
        </p:nvSpPr>
        <p:spPr>
          <a:xfrm>
            <a:off x="0" y="0"/>
            <a:ext cx="12192000" cy="6858000"/>
          </a:xfrm>
          <a:prstGeom prst="rect">
            <a:avLst/>
          </a:prstGeom>
          <a:noFill/>
          <a:ln>
            <a:noFill/>
          </a:ln>
        </p:spPr>
      </p:sp>
      <p:sp>
        <p:nvSpPr>
          <p:cNvPr id="12" name="TextBox 12"/>
          <p:cNvSpPr txBox="1"/>
          <p:nvPr/>
        </p:nvSpPr>
        <p:spPr>
          <a:xfrm>
            <a:off x="405765" y="1988820"/>
            <a:ext cx="8021610" cy="822960"/>
          </a:xfrm>
          <a:prstGeom prst="rect">
            <a:avLst/>
          </a:prstGeom>
          <a:noFill/>
          <a:ln>
            <a:noFill/>
          </a:ln>
        </p:spPr>
        <p:txBody>
          <a:bodyPr wrap="none" lIns="0" tIns="0" rIns="0" bIns="0" anchor="t" anchorCtr="0">
            <a:spAutoFit/>
          </a:bodyPr>
          <a:lstStyle/>
          <a:p>
            <a:pPr algn="l"/>
            <a:r>
              <a:rPr lang="en-US" sz="4050" b="1" dirty="0">
                <a:solidFill>
                  <a:srgbClr val="FFFFFF"/>
                </a:solidFill>
                <a:latin typeface="Georgia"/>
                <a:ea typeface="SimSun"/>
                <a:cs typeface="Georgia"/>
              </a:rPr>
              <a:t>diligence — not investment</a:t>
            </a:r>
          </a:p>
        </p:txBody>
      </p:sp>
      <p:sp>
        <p:nvSpPr>
          <p:cNvPr id="13" name="Rectangle 13"/>
          <p:cNvSpPr/>
          <p:nvPr/>
        </p:nvSpPr>
        <p:spPr>
          <a:xfrm>
            <a:off x="0" y="0"/>
            <a:ext cx="12192000" cy="6858000"/>
          </a:xfrm>
          <a:prstGeom prst="rect">
            <a:avLst/>
          </a:prstGeom>
          <a:noFill/>
          <a:ln>
            <a:noFill/>
          </a:ln>
        </p:spPr>
      </p:sp>
      <p:sp>
        <p:nvSpPr>
          <p:cNvPr id="14" name="TextBox 14"/>
          <p:cNvSpPr txBox="1"/>
          <p:nvPr/>
        </p:nvSpPr>
        <p:spPr>
          <a:xfrm>
            <a:off x="405765" y="2528888"/>
            <a:ext cx="4233036" cy="822960"/>
          </a:xfrm>
          <a:prstGeom prst="rect">
            <a:avLst/>
          </a:prstGeom>
          <a:noFill/>
          <a:ln>
            <a:noFill/>
          </a:ln>
        </p:spPr>
        <p:txBody>
          <a:bodyPr wrap="none" lIns="0" tIns="0" rIns="0" bIns="0" anchor="t" anchorCtr="0">
            <a:spAutoFit/>
          </a:bodyPr>
          <a:lstStyle/>
          <a:p>
            <a:pPr algn="l"/>
            <a:r>
              <a:rPr lang="en-US" sz="4050" b="1" dirty="0">
                <a:solidFill>
                  <a:srgbClr val="FFFFFF"/>
                </a:solidFill>
                <a:latin typeface="Georgia"/>
                <a:ea typeface="SimSun"/>
                <a:cs typeface="Georgia"/>
              </a:rPr>
              <a:t>approval yet.</a:t>
            </a:r>
          </a:p>
        </p:txBody>
      </p:sp>
      <p:sp>
        <p:nvSpPr>
          <p:cNvPr id="15" name="Rectangle 15"/>
          <p:cNvSpPr/>
          <p:nvPr/>
        </p:nvSpPr>
        <p:spPr>
          <a:xfrm>
            <a:off x="0" y="0"/>
            <a:ext cx="12192000" cy="6858000"/>
          </a:xfrm>
          <a:prstGeom prst="rect">
            <a:avLst/>
          </a:prstGeom>
          <a:noFill/>
          <a:ln>
            <a:noFill/>
          </a:ln>
        </p:spPr>
      </p:sp>
      <p:sp>
        <p:nvSpPr>
          <p:cNvPr id="16" name="TextBox 16"/>
          <p:cNvSpPr txBox="1"/>
          <p:nvPr/>
        </p:nvSpPr>
        <p:spPr>
          <a:xfrm>
            <a:off x="440055" y="3873818"/>
            <a:ext cx="5840873" cy="274320"/>
          </a:xfrm>
          <a:prstGeom prst="rect">
            <a:avLst/>
          </a:prstGeom>
          <a:noFill/>
          <a:ln>
            <a:noFill/>
          </a:ln>
        </p:spPr>
        <p:txBody>
          <a:bodyPr wrap="none" lIns="0" tIns="0" rIns="0" bIns="0" anchor="t" anchorCtr="0">
            <a:spAutoFit/>
          </a:bodyPr>
          <a:lstStyle/>
          <a:p>
            <a:pPr algn="l"/>
            <a:r>
              <a:rPr lang="en-US" sz="1350" dirty="0">
                <a:solidFill>
                  <a:srgbClr val="C6D1D8"/>
                </a:solidFill>
                <a:latin typeface="Arial"/>
                <a:ea typeface="Microsoft YaHei"/>
                <a:cs typeface="Arial"/>
              </a:rPr>
              <a:t>Growth, recurring economics and cash generation improved;</a:t>
            </a:r>
          </a:p>
        </p:txBody>
      </p:sp>
      <p:sp>
        <p:nvSpPr>
          <p:cNvPr id="17" name="Rectangle 17"/>
          <p:cNvSpPr/>
          <p:nvPr/>
        </p:nvSpPr>
        <p:spPr>
          <a:xfrm>
            <a:off x="0" y="0"/>
            <a:ext cx="12192000" cy="6858000"/>
          </a:xfrm>
          <a:prstGeom prst="rect">
            <a:avLst/>
          </a:prstGeom>
          <a:noFill/>
          <a:ln>
            <a:noFill/>
          </a:ln>
        </p:spPr>
      </p:sp>
      <p:sp>
        <p:nvSpPr>
          <p:cNvPr id="18" name="TextBox 18"/>
          <p:cNvSpPr txBox="1"/>
          <p:nvPr/>
        </p:nvSpPr>
        <p:spPr>
          <a:xfrm>
            <a:off x="440055" y="4113848"/>
            <a:ext cx="5801439" cy="274320"/>
          </a:xfrm>
          <a:prstGeom prst="rect">
            <a:avLst/>
          </a:prstGeom>
          <a:noFill/>
          <a:ln>
            <a:noFill/>
          </a:ln>
        </p:spPr>
        <p:txBody>
          <a:bodyPr wrap="none" lIns="0" tIns="0" rIns="0" bIns="0" anchor="t" anchorCtr="0">
            <a:spAutoFit/>
          </a:bodyPr>
          <a:lstStyle/>
          <a:p>
            <a:pPr algn="l"/>
            <a:r>
              <a:rPr lang="en-US" sz="1350" dirty="0">
                <a:solidFill>
                  <a:srgbClr val="C6D1D8"/>
                </a:solidFill>
                <a:latin typeface="Arial"/>
                <a:ea typeface="Microsoft YaHei"/>
                <a:cs typeface="Arial"/>
              </a:rPr>
              <a:t>retention opacity and GAAP dilution still block underwriting.</a:t>
            </a:r>
          </a:p>
        </p:txBody>
      </p:sp>
      <p:sp>
        <p:nvSpPr>
          <p:cNvPr id="19" name="Rectangle 19"/>
          <p:cNvSpPr/>
          <p:nvPr/>
        </p:nvSpPr>
        <p:spPr>
          <a:xfrm>
            <a:off x="9620250" y="1104900"/>
            <a:ext cx="1619250" cy="1619250"/>
          </a:xfrm>
          <a:prstGeom prst="rect">
            <a:avLst/>
          </a:prstGeom>
          <a:solidFill>
            <a:srgbClr val="2554FF"/>
          </a:solidFill>
          <a:ln>
            <a:noFill/>
          </a:ln>
        </p:spPr>
      </p:sp>
      <p:sp>
        <p:nvSpPr>
          <p:cNvPr id="20" name="Rectangle 20"/>
          <p:cNvSpPr/>
          <p:nvPr/>
        </p:nvSpPr>
        <p:spPr>
          <a:xfrm>
            <a:off x="0" y="0"/>
            <a:ext cx="12192000" cy="6858000"/>
          </a:xfrm>
          <a:prstGeom prst="rect">
            <a:avLst/>
          </a:prstGeom>
          <a:noFill/>
          <a:ln>
            <a:noFill/>
          </a:ln>
        </p:spPr>
      </p:sp>
      <p:sp>
        <p:nvSpPr>
          <p:cNvPr id="21" name="TextBox 21"/>
          <p:cNvSpPr txBox="1"/>
          <p:nvPr/>
        </p:nvSpPr>
        <p:spPr>
          <a:xfrm>
            <a:off x="9957883" y="1403985"/>
            <a:ext cx="943985" cy="853440"/>
          </a:xfrm>
          <a:prstGeom prst="rect">
            <a:avLst/>
          </a:prstGeom>
          <a:noFill/>
          <a:ln>
            <a:noFill/>
          </a:ln>
        </p:spPr>
        <p:txBody>
          <a:bodyPr wrap="none" lIns="0" tIns="0" rIns="0" bIns="0" anchor="t" anchorCtr="0">
            <a:spAutoFit/>
          </a:bodyPr>
          <a:lstStyle/>
          <a:p>
            <a:pPr algn="ctr"/>
            <a:r>
              <a:rPr lang="en-US" sz="4200" b="1" dirty="0">
                <a:solidFill>
                  <a:srgbClr val="FFFFFF"/>
                </a:solidFill>
                <a:latin typeface="Georgia"/>
                <a:ea typeface="SimSun"/>
                <a:cs typeface="Georgia"/>
              </a:rPr>
              <a:t>GO</a:t>
            </a:r>
          </a:p>
        </p:txBody>
      </p:sp>
      <p:sp>
        <p:nvSpPr>
          <p:cNvPr id="22" name="Rectangle 22"/>
          <p:cNvSpPr/>
          <p:nvPr/>
        </p:nvSpPr>
        <p:spPr>
          <a:xfrm>
            <a:off x="0" y="0"/>
            <a:ext cx="12192000" cy="6858000"/>
          </a:xfrm>
          <a:prstGeom prst="rect">
            <a:avLst/>
          </a:prstGeom>
          <a:noFill/>
          <a:ln>
            <a:noFill/>
          </a:ln>
        </p:spPr>
      </p:sp>
      <p:sp>
        <p:nvSpPr>
          <p:cNvPr id="23" name="TextBox 23"/>
          <p:cNvSpPr txBox="1"/>
          <p:nvPr/>
        </p:nvSpPr>
        <p:spPr>
          <a:xfrm>
            <a:off x="10036687" y="2054066"/>
            <a:ext cx="786376" cy="167640"/>
          </a:xfrm>
          <a:prstGeom prst="rect">
            <a:avLst/>
          </a:prstGeom>
          <a:noFill/>
          <a:ln>
            <a:noFill/>
          </a:ln>
        </p:spPr>
        <p:txBody>
          <a:bodyPr wrap="none" lIns="0" tIns="0" rIns="0" bIns="0" anchor="t" anchorCtr="0">
            <a:spAutoFit/>
          </a:bodyPr>
          <a:lstStyle/>
          <a:p>
            <a:pPr algn="ctr"/>
            <a:r>
              <a:rPr lang="en-US" sz="825" b="1" dirty="0">
                <a:solidFill>
                  <a:srgbClr val="FFFFFF"/>
                </a:solidFill>
                <a:latin typeface="Arial"/>
                <a:ea typeface="Microsoft YaHei"/>
                <a:cs typeface="Arial"/>
              </a:rPr>
              <a:t>TO DILIGENCE</a:t>
            </a:r>
          </a:p>
        </p:txBody>
      </p:sp>
      <p:sp>
        <p:nvSpPr>
          <p:cNvPr id="24" name="Line 24"/>
          <p:cNvSpPr/>
          <p:nvPr/>
        </p:nvSpPr>
        <p:spPr>
          <a:xfrm>
            <a:off x="457200" y="6096000"/>
            <a:ext cx="11277600" cy="9525"/>
          </a:xfrm>
          <a:custGeom>
            <a:avLst/>
            <a:gdLst/>
            <a:ahLst/>
            <a:cxnLst/>
            <a:rect l="l" t="t" r="r" b="b"/>
            <a:pathLst>
              <a:path w="11277600" h="9525">
                <a:moveTo>
                  <a:pt x="0" y="0"/>
                </a:moveTo>
                <a:lnTo>
                  <a:pt x="11277600" y="0"/>
                </a:lnTo>
              </a:path>
            </a:pathLst>
          </a:custGeom>
          <a:noFill/>
          <a:ln w="9525">
            <a:solidFill>
              <a:srgbClr val="294455"/>
            </a:solidFill>
          </a:ln>
        </p:spPr>
      </p:sp>
      <p:sp>
        <p:nvSpPr>
          <p:cNvPr id="25" name="Rectangle 25"/>
          <p:cNvSpPr/>
          <p:nvPr/>
        </p:nvSpPr>
        <p:spPr>
          <a:xfrm>
            <a:off x="0" y="0"/>
            <a:ext cx="12192000" cy="6858000"/>
          </a:xfrm>
          <a:prstGeom prst="rect">
            <a:avLst/>
          </a:prstGeom>
          <a:noFill/>
          <a:ln>
            <a:noFill/>
          </a:ln>
        </p:spPr>
      </p:sp>
      <p:sp>
        <p:nvSpPr>
          <p:cNvPr id="26" name="TextBox 26"/>
          <p:cNvSpPr txBox="1"/>
          <p:nvPr/>
        </p:nvSpPr>
        <p:spPr>
          <a:xfrm>
            <a:off x="447675" y="6300788"/>
            <a:ext cx="2965609" cy="152400"/>
          </a:xfrm>
          <a:prstGeom prst="rect">
            <a:avLst/>
          </a:prstGeom>
          <a:noFill/>
          <a:ln>
            <a:noFill/>
          </a:ln>
        </p:spPr>
        <p:txBody>
          <a:bodyPr wrap="none" lIns="0" tIns="0" rIns="0" bIns="0" anchor="t" anchorCtr="0">
            <a:spAutoFit/>
          </a:bodyPr>
          <a:lstStyle/>
          <a:p>
            <a:pPr algn="l"/>
            <a:r>
              <a:rPr lang="en-US" sz="750" dirty="0">
                <a:solidFill>
                  <a:srgbClr val="9BB0C0"/>
                </a:solidFill>
                <a:latin typeface="Arial"/>
                <a:ea typeface="Microsoft YaHei"/>
                <a:cs typeface="Arial"/>
              </a:rPr>
              <a:t>DECISION BRIEF • NYSE: S • EVIDENCE CUT-OFF 14 SEP 2026</a:t>
            </a:r>
          </a:p>
        </p:txBody>
      </p:sp>
      <p:sp>
        <p:nvSpPr>
          <p:cNvPr id="27" name="Rectangle 27"/>
          <p:cNvSpPr/>
          <p:nvPr/>
        </p:nvSpPr>
        <p:spPr>
          <a:xfrm>
            <a:off x="0" y="0"/>
            <a:ext cx="12192000" cy="6858000"/>
          </a:xfrm>
          <a:prstGeom prst="rect">
            <a:avLst/>
          </a:prstGeom>
          <a:noFill/>
          <a:ln>
            <a:noFill/>
          </a:ln>
        </p:spPr>
      </p:sp>
      <p:sp>
        <p:nvSpPr>
          <p:cNvPr id="28" name="TextBox 28"/>
          <p:cNvSpPr txBox="1"/>
          <p:nvPr/>
        </p:nvSpPr>
        <p:spPr>
          <a:xfrm>
            <a:off x="11616784" y="6292691"/>
            <a:ext cx="128493" cy="167640"/>
          </a:xfrm>
          <a:prstGeom prst="rect">
            <a:avLst/>
          </a:prstGeom>
          <a:noFill/>
          <a:ln>
            <a:noFill/>
          </a:ln>
        </p:spPr>
        <p:txBody>
          <a:bodyPr wrap="none" lIns="0" tIns="0" rIns="0" bIns="0" anchor="t" anchorCtr="0">
            <a:spAutoFit/>
          </a:bodyPr>
          <a:lstStyle/>
          <a:p>
            <a:pPr algn="r"/>
            <a:r>
              <a:rPr lang="en-US" sz="825" b="1" dirty="0">
                <a:solidFill>
                  <a:srgbClr val="FFFFFF"/>
                </a:solidFill>
                <a:latin typeface="Arial"/>
                <a:ea typeface="Microsoft YaHei"/>
                <a:cs typeface="Arial"/>
              </a:rPr>
              <a:t>01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6858000"/>
          </a:xfrm>
          <a:prstGeom prst="rect">
            <a:avLst/>
          </a:prstGeom>
          <a:noFill/>
          <a:ln>
            <a:noFill/>
          </a:ln>
        </p:spPr>
      </p:sp>
      <p:sp>
        <p:nvSpPr>
          <p:cNvPr id="4" name="TextBox 4"/>
          <p:cNvSpPr txBox="1"/>
          <p:nvPr/>
        </p:nvSpPr>
        <p:spPr>
          <a:xfrm>
            <a:off x="447675" y="319088"/>
            <a:ext cx="1548741" cy="152400"/>
          </a:xfrm>
          <a:prstGeom prst="rect">
            <a:avLst/>
          </a:prstGeom>
          <a:noFill/>
          <a:ln>
            <a:noFill/>
          </a:ln>
        </p:spPr>
        <p:txBody>
          <a:bodyPr wrap="none" lIns="0" tIns="0" rIns="0" bIns="0" anchor="t" anchorCtr="0">
            <a:spAutoFit/>
          </a:bodyPr>
          <a:lstStyle/>
          <a:p>
            <a:pPr algn="l"/>
            <a:r>
              <a:rPr lang="en-US" sz="750" b="1" dirty="0">
                <a:solidFill>
                  <a:srgbClr val="2554FF"/>
                </a:solidFill>
                <a:latin typeface="Arial"/>
                <a:ea typeface="Microsoft YaHei"/>
                <a:cs typeface="Arial"/>
              </a:rPr>
              <a:t>02 / INVESTMENT COMMITTEE</a:t>
            </a:r>
          </a:p>
        </p:txBody>
      </p:sp>
      <p:sp>
        <p:nvSpPr>
          <p:cNvPr id="5" name="Rectangle 5"/>
          <p:cNvSpPr/>
          <p:nvPr/>
        </p:nvSpPr>
        <p:spPr>
          <a:xfrm>
            <a:off x="0" y="0"/>
            <a:ext cx="12192000" cy="6858000"/>
          </a:xfrm>
          <a:prstGeom prst="rect">
            <a:avLst/>
          </a:prstGeom>
          <a:noFill/>
          <a:ln>
            <a:noFill/>
          </a:ln>
        </p:spPr>
      </p:sp>
      <p:sp>
        <p:nvSpPr>
          <p:cNvPr id="6" name="TextBox 6"/>
          <p:cNvSpPr txBox="1"/>
          <p:nvPr/>
        </p:nvSpPr>
        <p:spPr>
          <a:xfrm>
            <a:off x="10361533" y="319088"/>
            <a:ext cx="138279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SENTINELONE • 14 SEP 2026</a:t>
            </a:r>
          </a:p>
        </p:txBody>
      </p:sp>
      <p:sp>
        <p:nvSpPr>
          <p:cNvPr id="7" name="Line 7"/>
          <p:cNvSpPr/>
          <p:nvPr/>
        </p:nvSpPr>
        <p:spPr>
          <a:xfrm>
            <a:off x="457200" y="5334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8" name="Rectangle 8"/>
          <p:cNvSpPr/>
          <p:nvPr/>
        </p:nvSpPr>
        <p:spPr>
          <a:xfrm>
            <a:off x="0" y="0"/>
            <a:ext cx="12192000" cy="6858000"/>
          </a:xfrm>
          <a:prstGeom prst="rect">
            <a:avLst/>
          </a:prstGeom>
          <a:noFill/>
          <a:ln>
            <a:noFill/>
          </a:ln>
        </p:spPr>
      </p:sp>
      <p:sp>
        <p:nvSpPr>
          <p:cNvPr id="9" name="TextBox 9"/>
          <p:cNvSpPr txBox="1"/>
          <p:nvPr/>
        </p:nvSpPr>
        <p:spPr>
          <a:xfrm>
            <a:off x="427672" y="663416"/>
            <a:ext cx="8651779"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Proceed with five hard gates; retention and GAAP</a:t>
            </a:r>
          </a:p>
        </p:txBody>
      </p:sp>
      <p:sp>
        <p:nvSpPr>
          <p:cNvPr id="10" name="Rectangle 10"/>
          <p:cNvSpPr/>
          <p:nvPr/>
        </p:nvSpPr>
        <p:spPr>
          <a:xfrm>
            <a:off x="0" y="0"/>
            <a:ext cx="12192000" cy="6858000"/>
          </a:xfrm>
          <a:prstGeom prst="rect">
            <a:avLst/>
          </a:prstGeom>
          <a:noFill/>
          <a:ln>
            <a:noFill/>
          </a:ln>
        </p:spPr>
      </p:sp>
      <p:sp>
        <p:nvSpPr>
          <p:cNvPr id="11" name="TextBox 11"/>
          <p:cNvSpPr txBox="1"/>
          <p:nvPr/>
        </p:nvSpPr>
        <p:spPr>
          <a:xfrm>
            <a:off x="427672" y="976408"/>
            <a:ext cx="4943716"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economics remain unproven.</a:t>
            </a:r>
          </a:p>
        </p:txBody>
      </p:sp>
      <p:sp>
        <p:nvSpPr>
          <p:cNvPr id="12" name="Rectangle 12"/>
          <p:cNvSpPr/>
          <p:nvPr/>
        </p:nvSpPr>
        <p:spPr>
          <a:xfrm>
            <a:off x="457200" y="1714500"/>
            <a:ext cx="4572000" cy="3762375"/>
          </a:xfrm>
          <a:prstGeom prst="roundRect">
            <a:avLst>
              <a:gd name="adj" fmla="val 506"/>
            </a:avLst>
          </a:prstGeom>
          <a:solidFill>
            <a:srgbClr val="FFFFFF"/>
          </a:solidFill>
          <a:ln w="9525">
            <a:solidFill>
              <a:srgbClr val="D9DEE3"/>
            </a:solidFill>
          </a:ln>
        </p:spPr>
      </p:sp>
      <p:sp>
        <p:nvSpPr>
          <p:cNvPr id="13" name="Rectangle 13"/>
          <p:cNvSpPr/>
          <p:nvPr/>
        </p:nvSpPr>
        <p:spPr>
          <a:xfrm>
            <a:off x="457200" y="1714500"/>
            <a:ext cx="47625" cy="3762375"/>
          </a:xfrm>
          <a:prstGeom prst="rect">
            <a:avLst/>
          </a:prstGeom>
          <a:solidFill>
            <a:srgbClr val="2554FF"/>
          </a:solidFill>
          <a:ln>
            <a:noFill/>
          </a:ln>
        </p:spPr>
      </p:sp>
      <p:sp>
        <p:nvSpPr>
          <p:cNvPr id="14" name="Rectangle 14"/>
          <p:cNvSpPr/>
          <p:nvPr/>
        </p:nvSpPr>
        <p:spPr>
          <a:xfrm>
            <a:off x="0" y="0"/>
            <a:ext cx="12192000" cy="6858000"/>
          </a:xfrm>
          <a:prstGeom prst="rect">
            <a:avLst/>
          </a:prstGeom>
          <a:noFill/>
          <a:ln>
            <a:noFill/>
          </a:ln>
        </p:spPr>
      </p:sp>
      <p:sp>
        <p:nvSpPr>
          <p:cNvPr id="15" name="TextBox 15"/>
          <p:cNvSpPr txBox="1"/>
          <p:nvPr/>
        </p:nvSpPr>
        <p:spPr>
          <a:xfrm>
            <a:off x="654368" y="1904524"/>
            <a:ext cx="1258294" cy="198120"/>
          </a:xfrm>
          <a:prstGeom prst="rect">
            <a:avLst/>
          </a:prstGeom>
          <a:noFill/>
          <a:ln>
            <a:noFill/>
          </a:ln>
        </p:spPr>
        <p:txBody>
          <a:bodyPr wrap="none" lIns="0" tIns="0" rIns="0" bIns="0" anchor="t" anchorCtr="0">
            <a:spAutoFit/>
          </a:bodyPr>
          <a:lstStyle/>
          <a:p>
            <a:pPr algn="l"/>
            <a:r>
              <a:rPr lang="en-US" sz="975" b="1" dirty="0">
                <a:solidFill>
                  <a:srgbClr val="2554FF"/>
                </a:solidFill>
                <a:latin typeface="Arial"/>
                <a:ea typeface="Microsoft YaHei"/>
                <a:cs typeface="Arial"/>
              </a:rPr>
              <a:t>RECOMMENDATION</a:t>
            </a:r>
          </a:p>
        </p:txBody>
      </p:sp>
      <p:sp>
        <p:nvSpPr>
          <p:cNvPr id="16" name="Rectangle 16"/>
          <p:cNvSpPr/>
          <p:nvPr/>
        </p:nvSpPr>
        <p:spPr>
          <a:xfrm>
            <a:off x="0" y="0"/>
            <a:ext cx="12192000" cy="6858000"/>
          </a:xfrm>
          <a:prstGeom prst="rect">
            <a:avLst/>
          </a:prstGeom>
          <a:noFill/>
          <a:ln>
            <a:noFill/>
          </a:ln>
        </p:spPr>
      </p:sp>
      <p:sp>
        <p:nvSpPr>
          <p:cNvPr id="17" name="TextBox 17"/>
          <p:cNvSpPr txBox="1"/>
          <p:nvPr/>
        </p:nvSpPr>
        <p:spPr>
          <a:xfrm>
            <a:off x="651510" y="2165985"/>
            <a:ext cx="3150108"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Authorize a bounded diligence phase.</a:t>
            </a:r>
          </a:p>
        </p:txBody>
      </p:sp>
      <p:sp>
        <p:nvSpPr>
          <p:cNvPr id="18" name="Rectangle 18"/>
          <p:cNvSpPr/>
          <p:nvPr/>
        </p:nvSpPr>
        <p:spPr>
          <a:xfrm>
            <a:off x="0" y="0"/>
            <a:ext cx="12192000" cy="6858000"/>
          </a:xfrm>
          <a:prstGeom prst="rect">
            <a:avLst/>
          </a:prstGeom>
          <a:noFill/>
          <a:ln>
            <a:noFill/>
          </a:ln>
        </p:spPr>
      </p:sp>
      <p:sp>
        <p:nvSpPr>
          <p:cNvPr id="19" name="TextBox 19"/>
          <p:cNvSpPr txBox="1"/>
          <p:nvPr/>
        </p:nvSpPr>
        <p:spPr>
          <a:xfrm>
            <a:off x="651510" y="2364105"/>
            <a:ext cx="3036189"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Do not approve capital deployment.</a:t>
            </a:r>
          </a:p>
        </p:txBody>
      </p:sp>
      <p:sp>
        <p:nvSpPr>
          <p:cNvPr id="20" name="Rectangle 20"/>
          <p:cNvSpPr/>
          <p:nvPr/>
        </p:nvSpPr>
        <p:spPr>
          <a:xfrm>
            <a:off x="5429250" y="1714500"/>
            <a:ext cx="2714625" cy="1000125"/>
          </a:xfrm>
          <a:prstGeom prst="roundRect">
            <a:avLst>
              <a:gd name="adj" fmla="val 1905"/>
            </a:avLst>
          </a:prstGeom>
          <a:solidFill>
            <a:srgbClr val="F3F5F7"/>
          </a:solidFill>
          <a:ln w="9525">
            <a:solidFill>
              <a:srgbClr val="D9DEE3"/>
            </a:solidFill>
          </a:ln>
        </p:spPr>
      </p:sp>
      <p:sp>
        <p:nvSpPr>
          <p:cNvPr id="21" name="Rectangle 21"/>
          <p:cNvSpPr/>
          <p:nvPr/>
        </p:nvSpPr>
        <p:spPr>
          <a:xfrm>
            <a:off x="0" y="0"/>
            <a:ext cx="12192000" cy="6858000"/>
          </a:xfrm>
          <a:prstGeom prst="rect">
            <a:avLst/>
          </a:prstGeom>
          <a:noFill/>
          <a:ln>
            <a:noFill/>
          </a:ln>
        </p:spPr>
      </p:sp>
      <p:sp>
        <p:nvSpPr>
          <p:cNvPr id="22" name="TextBox 22"/>
          <p:cNvSpPr txBox="1"/>
          <p:nvPr/>
        </p:nvSpPr>
        <p:spPr>
          <a:xfrm>
            <a:off x="5588318" y="1904524"/>
            <a:ext cx="151856" cy="198120"/>
          </a:xfrm>
          <a:prstGeom prst="rect">
            <a:avLst/>
          </a:prstGeom>
          <a:noFill/>
          <a:ln>
            <a:noFill/>
          </a:ln>
        </p:spPr>
        <p:txBody>
          <a:bodyPr wrap="none" lIns="0" tIns="0" rIns="0" bIns="0" anchor="t" anchorCtr="0">
            <a:spAutoFit/>
          </a:bodyPr>
          <a:lstStyle/>
          <a:p>
            <a:pPr algn="l"/>
            <a:r>
              <a:rPr lang="en-US" sz="975" b="1" dirty="0">
                <a:solidFill>
                  <a:srgbClr val="E34D59"/>
                </a:solidFill>
                <a:latin typeface="Arial"/>
                <a:ea typeface="Microsoft YaHei"/>
                <a:cs typeface="Arial"/>
              </a:rPr>
              <a:t>01</a:t>
            </a:r>
          </a:p>
        </p:txBody>
      </p:sp>
      <p:sp>
        <p:nvSpPr>
          <p:cNvPr id="23" name="Rectangle 23"/>
          <p:cNvSpPr/>
          <p:nvPr/>
        </p:nvSpPr>
        <p:spPr>
          <a:xfrm>
            <a:off x="0" y="0"/>
            <a:ext cx="12192000" cy="6858000"/>
          </a:xfrm>
          <a:prstGeom prst="rect">
            <a:avLst/>
          </a:prstGeom>
          <a:noFill/>
          <a:ln>
            <a:noFill/>
          </a:ln>
        </p:spPr>
      </p:sp>
      <p:sp>
        <p:nvSpPr>
          <p:cNvPr id="24" name="TextBox 24"/>
          <p:cNvSpPr txBox="1"/>
          <p:nvPr/>
        </p:nvSpPr>
        <p:spPr>
          <a:xfrm>
            <a:off x="6004560" y="1880235"/>
            <a:ext cx="895388" cy="243840"/>
          </a:xfrm>
          <a:prstGeom prst="rect">
            <a:avLst/>
          </a:prstGeom>
          <a:noFill/>
          <a:ln>
            <a:noFill/>
          </a:ln>
        </p:spPr>
        <p:txBody>
          <a:bodyPr wrap="none" lIns="0" tIns="0" rIns="0" bIns="0" anchor="t" anchorCtr="0">
            <a:spAutoFit/>
          </a:bodyPr>
          <a:lstStyle/>
          <a:p>
            <a:pPr algn="l"/>
            <a:r>
              <a:rPr lang="en-US" sz="1200" b="1" dirty="0">
                <a:solidFill>
                  <a:srgbClr val="10202B"/>
                </a:solidFill>
                <a:latin typeface="Arial"/>
                <a:ea typeface="Microsoft YaHei"/>
                <a:cs typeface="Arial"/>
              </a:rPr>
              <a:t>Retention</a:t>
            </a:r>
          </a:p>
        </p:txBody>
      </p:sp>
      <p:sp>
        <p:nvSpPr>
          <p:cNvPr id="25" name="Rectangle 25"/>
          <p:cNvSpPr/>
          <p:nvPr/>
        </p:nvSpPr>
        <p:spPr>
          <a:xfrm>
            <a:off x="0" y="0"/>
            <a:ext cx="12192000" cy="6858000"/>
          </a:xfrm>
          <a:prstGeom prst="rect">
            <a:avLst/>
          </a:prstGeom>
          <a:noFill/>
          <a:ln>
            <a:noFill/>
          </a:ln>
        </p:spPr>
      </p:sp>
      <p:sp>
        <p:nvSpPr>
          <p:cNvPr id="26" name="TextBox 26"/>
          <p:cNvSpPr txBox="1"/>
          <p:nvPr/>
        </p:nvSpPr>
        <p:spPr>
          <a:xfrm>
            <a:off x="6006465" y="2172652"/>
            <a:ext cx="1000458" cy="213360"/>
          </a:xfrm>
          <a:prstGeom prst="rect">
            <a:avLst/>
          </a:prstGeom>
          <a:noFill/>
          <a:ln>
            <a:noFill/>
          </a:ln>
        </p:spPr>
        <p:txBody>
          <a:bodyPr wrap="none" lIns="0" tIns="0" rIns="0" bIns="0" anchor="t" anchorCtr="0">
            <a:spAutoFit/>
          </a:bodyPr>
          <a:lstStyle/>
          <a:p>
            <a:pPr algn="l"/>
            <a:r>
              <a:rPr lang="en-US" sz="1050" dirty="0">
                <a:solidFill>
                  <a:srgbClr val="63717E"/>
                </a:solidFill>
                <a:latin typeface="Arial"/>
                <a:ea typeface="Microsoft YaHei"/>
                <a:cs typeface="Arial"/>
              </a:rPr>
              <a:t>Cohort proof</a:t>
            </a:r>
          </a:p>
        </p:txBody>
      </p:sp>
      <p:sp>
        <p:nvSpPr>
          <p:cNvPr id="27" name="Rectangle 27"/>
          <p:cNvSpPr/>
          <p:nvPr/>
        </p:nvSpPr>
        <p:spPr>
          <a:xfrm>
            <a:off x="8429625" y="1714500"/>
            <a:ext cx="2714625" cy="1000125"/>
          </a:xfrm>
          <a:prstGeom prst="roundRect">
            <a:avLst>
              <a:gd name="adj" fmla="val 1905"/>
            </a:avLst>
          </a:prstGeom>
          <a:solidFill>
            <a:srgbClr val="F3F5F7"/>
          </a:solidFill>
          <a:ln w="9525">
            <a:solidFill>
              <a:srgbClr val="D9DEE3"/>
            </a:solidFill>
          </a:ln>
        </p:spPr>
      </p:sp>
      <p:sp>
        <p:nvSpPr>
          <p:cNvPr id="28" name="Rectangle 28"/>
          <p:cNvSpPr/>
          <p:nvPr/>
        </p:nvSpPr>
        <p:spPr>
          <a:xfrm>
            <a:off x="0" y="0"/>
            <a:ext cx="12192000" cy="6858000"/>
          </a:xfrm>
          <a:prstGeom prst="rect">
            <a:avLst/>
          </a:prstGeom>
          <a:noFill/>
          <a:ln>
            <a:noFill/>
          </a:ln>
        </p:spPr>
      </p:sp>
      <p:sp>
        <p:nvSpPr>
          <p:cNvPr id="29" name="TextBox 29"/>
          <p:cNvSpPr txBox="1"/>
          <p:nvPr/>
        </p:nvSpPr>
        <p:spPr>
          <a:xfrm>
            <a:off x="8588692" y="1904524"/>
            <a:ext cx="189236" cy="198120"/>
          </a:xfrm>
          <a:prstGeom prst="rect">
            <a:avLst/>
          </a:prstGeom>
          <a:noFill/>
          <a:ln>
            <a:noFill/>
          </a:ln>
        </p:spPr>
        <p:txBody>
          <a:bodyPr wrap="none" lIns="0" tIns="0" rIns="0" bIns="0" anchor="t" anchorCtr="0">
            <a:spAutoFit/>
          </a:bodyPr>
          <a:lstStyle/>
          <a:p>
            <a:pPr algn="l"/>
            <a:r>
              <a:rPr lang="en-US" sz="975" b="1" dirty="0">
                <a:solidFill>
                  <a:srgbClr val="E9A23B"/>
                </a:solidFill>
                <a:latin typeface="Arial"/>
                <a:ea typeface="Microsoft YaHei"/>
                <a:cs typeface="Arial"/>
              </a:rPr>
              <a:t>02</a:t>
            </a:r>
          </a:p>
        </p:txBody>
      </p:sp>
      <p:sp>
        <p:nvSpPr>
          <p:cNvPr id="30" name="Rectangle 30"/>
          <p:cNvSpPr/>
          <p:nvPr/>
        </p:nvSpPr>
        <p:spPr>
          <a:xfrm>
            <a:off x="0" y="0"/>
            <a:ext cx="12192000" cy="6858000"/>
          </a:xfrm>
          <a:prstGeom prst="rect">
            <a:avLst/>
          </a:prstGeom>
          <a:noFill/>
          <a:ln>
            <a:noFill/>
          </a:ln>
        </p:spPr>
      </p:sp>
      <p:sp>
        <p:nvSpPr>
          <p:cNvPr id="31" name="TextBox 31"/>
          <p:cNvSpPr txBox="1"/>
          <p:nvPr/>
        </p:nvSpPr>
        <p:spPr>
          <a:xfrm>
            <a:off x="9004935" y="1880235"/>
            <a:ext cx="1429055" cy="243840"/>
          </a:xfrm>
          <a:prstGeom prst="rect">
            <a:avLst/>
          </a:prstGeom>
          <a:noFill/>
          <a:ln>
            <a:noFill/>
          </a:ln>
        </p:spPr>
        <p:txBody>
          <a:bodyPr wrap="none" lIns="0" tIns="0" rIns="0" bIns="0" anchor="t" anchorCtr="0">
            <a:spAutoFit/>
          </a:bodyPr>
          <a:lstStyle/>
          <a:p>
            <a:pPr algn="l"/>
            <a:r>
              <a:rPr lang="en-US" sz="1200" b="1" dirty="0">
                <a:solidFill>
                  <a:srgbClr val="10202B"/>
                </a:solidFill>
                <a:latin typeface="Arial"/>
                <a:ea typeface="Microsoft YaHei"/>
                <a:cs typeface="Arial"/>
              </a:rPr>
              <a:t>Organic growth</a:t>
            </a:r>
          </a:p>
        </p:txBody>
      </p:sp>
      <p:sp>
        <p:nvSpPr>
          <p:cNvPr id="32" name="Rectangle 32"/>
          <p:cNvSpPr/>
          <p:nvPr/>
        </p:nvSpPr>
        <p:spPr>
          <a:xfrm>
            <a:off x="0" y="0"/>
            <a:ext cx="12192000" cy="6858000"/>
          </a:xfrm>
          <a:prstGeom prst="rect">
            <a:avLst/>
          </a:prstGeom>
          <a:noFill/>
          <a:ln>
            <a:noFill/>
          </a:ln>
        </p:spPr>
      </p:sp>
      <p:sp>
        <p:nvSpPr>
          <p:cNvPr id="33" name="TextBox 33"/>
          <p:cNvSpPr txBox="1"/>
          <p:nvPr/>
        </p:nvSpPr>
        <p:spPr>
          <a:xfrm>
            <a:off x="9006840" y="2172652"/>
            <a:ext cx="1230487" cy="213360"/>
          </a:xfrm>
          <a:prstGeom prst="rect">
            <a:avLst/>
          </a:prstGeom>
          <a:noFill/>
          <a:ln>
            <a:noFill/>
          </a:ln>
        </p:spPr>
        <p:txBody>
          <a:bodyPr wrap="none" lIns="0" tIns="0" rIns="0" bIns="0" anchor="t" anchorCtr="0">
            <a:spAutoFit/>
          </a:bodyPr>
          <a:lstStyle/>
          <a:p>
            <a:pPr algn="l"/>
            <a:r>
              <a:rPr lang="en-US" sz="1050" dirty="0">
                <a:solidFill>
                  <a:srgbClr val="63717E"/>
                </a:solidFill>
                <a:latin typeface="Arial"/>
                <a:ea typeface="Microsoft YaHei"/>
                <a:cs typeface="Arial"/>
              </a:rPr>
              <a:t>Acquisition split</a:t>
            </a:r>
          </a:p>
        </p:txBody>
      </p:sp>
      <p:sp>
        <p:nvSpPr>
          <p:cNvPr id="34" name="Rectangle 34"/>
          <p:cNvSpPr/>
          <p:nvPr/>
        </p:nvSpPr>
        <p:spPr>
          <a:xfrm>
            <a:off x="5429250" y="2933700"/>
            <a:ext cx="2714625" cy="1000125"/>
          </a:xfrm>
          <a:prstGeom prst="roundRect">
            <a:avLst>
              <a:gd name="adj" fmla="val 1905"/>
            </a:avLst>
          </a:prstGeom>
          <a:solidFill>
            <a:srgbClr val="F3F5F7"/>
          </a:solidFill>
          <a:ln w="9525">
            <a:solidFill>
              <a:srgbClr val="D9DEE3"/>
            </a:solidFill>
          </a:ln>
        </p:spPr>
      </p:sp>
      <p:sp>
        <p:nvSpPr>
          <p:cNvPr id="35" name="Rectangle 35"/>
          <p:cNvSpPr/>
          <p:nvPr/>
        </p:nvSpPr>
        <p:spPr>
          <a:xfrm>
            <a:off x="0" y="0"/>
            <a:ext cx="12192000" cy="6858000"/>
          </a:xfrm>
          <a:prstGeom prst="rect">
            <a:avLst/>
          </a:prstGeom>
          <a:noFill/>
          <a:ln>
            <a:noFill/>
          </a:ln>
        </p:spPr>
      </p:sp>
      <p:sp>
        <p:nvSpPr>
          <p:cNvPr id="36" name="TextBox 36"/>
          <p:cNvSpPr txBox="1"/>
          <p:nvPr/>
        </p:nvSpPr>
        <p:spPr>
          <a:xfrm>
            <a:off x="5588318" y="3123724"/>
            <a:ext cx="189236" cy="198120"/>
          </a:xfrm>
          <a:prstGeom prst="rect">
            <a:avLst/>
          </a:prstGeom>
          <a:noFill/>
          <a:ln>
            <a:noFill/>
          </a:ln>
        </p:spPr>
        <p:txBody>
          <a:bodyPr wrap="none" lIns="0" tIns="0" rIns="0" bIns="0" anchor="t" anchorCtr="0">
            <a:spAutoFit/>
          </a:bodyPr>
          <a:lstStyle/>
          <a:p>
            <a:pPr algn="l"/>
            <a:r>
              <a:rPr lang="en-US" sz="975" b="1" dirty="0">
                <a:solidFill>
                  <a:srgbClr val="2554FF"/>
                </a:solidFill>
                <a:latin typeface="Arial"/>
                <a:ea typeface="Microsoft YaHei"/>
                <a:cs typeface="Arial"/>
              </a:rPr>
              <a:t>03</a:t>
            </a:r>
          </a:p>
        </p:txBody>
      </p:sp>
      <p:sp>
        <p:nvSpPr>
          <p:cNvPr id="37" name="Rectangle 37"/>
          <p:cNvSpPr/>
          <p:nvPr/>
        </p:nvSpPr>
        <p:spPr>
          <a:xfrm>
            <a:off x="0" y="0"/>
            <a:ext cx="12192000" cy="6858000"/>
          </a:xfrm>
          <a:prstGeom prst="rect">
            <a:avLst/>
          </a:prstGeom>
          <a:noFill/>
          <a:ln>
            <a:noFill/>
          </a:ln>
        </p:spPr>
      </p:sp>
      <p:sp>
        <p:nvSpPr>
          <p:cNvPr id="38" name="TextBox 38"/>
          <p:cNvSpPr txBox="1"/>
          <p:nvPr/>
        </p:nvSpPr>
        <p:spPr>
          <a:xfrm>
            <a:off x="6004560" y="3099435"/>
            <a:ext cx="1346244" cy="243840"/>
          </a:xfrm>
          <a:prstGeom prst="rect">
            <a:avLst/>
          </a:prstGeom>
          <a:noFill/>
          <a:ln>
            <a:noFill/>
          </a:ln>
        </p:spPr>
        <p:txBody>
          <a:bodyPr wrap="none" lIns="0" tIns="0" rIns="0" bIns="0" anchor="t" anchorCtr="0">
            <a:spAutoFit/>
          </a:bodyPr>
          <a:lstStyle/>
          <a:p>
            <a:pPr algn="l"/>
            <a:r>
              <a:rPr lang="en-US" sz="1200" b="1" dirty="0">
                <a:solidFill>
                  <a:srgbClr val="10202B"/>
                </a:solidFill>
                <a:latin typeface="Arial"/>
                <a:ea typeface="Microsoft YaHei"/>
                <a:cs typeface="Arial"/>
              </a:rPr>
              <a:t>Unit economics</a:t>
            </a:r>
          </a:p>
        </p:txBody>
      </p:sp>
      <p:sp>
        <p:nvSpPr>
          <p:cNvPr id="39" name="Rectangle 39"/>
          <p:cNvSpPr/>
          <p:nvPr/>
        </p:nvSpPr>
        <p:spPr>
          <a:xfrm>
            <a:off x="0" y="0"/>
            <a:ext cx="12192000" cy="6858000"/>
          </a:xfrm>
          <a:prstGeom prst="rect">
            <a:avLst/>
          </a:prstGeom>
          <a:noFill/>
          <a:ln>
            <a:noFill/>
          </a:ln>
        </p:spPr>
      </p:sp>
      <p:sp>
        <p:nvSpPr>
          <p:cNvPr id="40" name="TextBox 40"/>
          <p:cNvSpPr txBox="1"/>
          <p:nvPr/>
        </p:nvSpPr>
        <p:spPr>
          <a:xfrm>
            <a:off x="6006465" y="3391852"/>
            <a:ext cx="747427" cy="213360"/>
          </a:xfrm>
          <a:prstGeom prst="rect">
            <a:avLst/>
          </a:prstGeom>
          <a:noFill/>
          <a:ln>
            <a:noFill/>
          </a:ln>
        </p:spPr>
        <p:txBody>
          <a:bodyPr wrap="none" lIns="0" tIns="0" rIns="0" bIns="0" anchor="t" anchorCtr="0">
            <a:spAutoFit/>
          </a:bodyPr>
          <a:lstStyle/>
          <a:p>
            <a:pPr algn="l"/>
            <a:r>
              <a:rPr lang="en-US" sz="1050" dirty="0">
                <a:solidFill>
                  <a:srgbClr val="63717E"/>
                </a:solidFill>
                <a:latin typeface="Arial"/>
                <a:ea typeface="Microsoft YaHei"/>
                <a:cs typeface="Arial"/>
              </a:rPr>
              <a:t>GAAP path</a:t>
            </a:r>
          </a:p>
        </p:txBody>
      </p:sp>
      <p:sp>
        <p:nvSpPr>
          <p:cNvPr id="41" name="Rectangle 41"/>
          <p:cNvSpPr/>
          <p:nvPr/>
        </p:nvSpPr>
        <p:spPr>
          <a:xfrm>
            <a:off x="8429625" y="2933700"/>
            <a:ext cx="2714625" cy="1000125"/>
          </a:xfrm>
          <a:prstGeom prst="roundRect">
            <a:avLst>
              <a:gd name="adj" fmla="val 1905"/>
            </a:avLst>
          </a:prstGeom>
          <a:solidFill>
            <a:srgbClr val="F3F5F7"/>
          </a:solidFill>
          <a:ln w="9525">
            <a:solidFill>
              <a:srgbClr val="D9DEE3"/>
            </a:solidFill>
          </a:ln>
        </p:spPr>
      </p:sp>
      <p:sp>
        <p:nvSpPr>
          <p:cNvPr id="42" name="Rectangle 42"/>
          <p:cNvSpPr/>
          <p:nvPr/>
        </p:nvSpPr>
        <p:spPr>
          <a:xfrm>
            <a:off x="0" y="0"/>
            <a:ext cx="12192000" cy="6858000"/>
          </a:xfrm>
          <a:prstGeom prst="rect">
            <a:avLst/>
          </a:prstGeom>
          <a:noFill/>
          <a:ln>
            <a:noFill/>
          </a:ln>
        </p:spPr>
      </p:sp>
      <p:sp>
        <p:nvSpPr>
          <p:cNvPr id="43" name="TextBox 43"/>
          <p:cNvSpPr txBox="1"/>
          <p:nvPr/>
        </p:nvSpPr>
        <p:spPr>
          <a:xfrm>
            <a:off x="8588692" y="3123724"/>
            <a:ext cx="189236" cy="198120"/>
          </a:xfrm>
          <a:prstGeom prst="rect">
            <a:avLst/>
          </a:prstGeom>
          <a:noFill/>
          <a:ln>
            <a:noFill/>
          </a:ln>
        </p:spPr>
        <p:txBody>
          <a:bodyPr wrap="none" lIns="0" tIns="0" rIns="0" bIns="0" anchor="t" anchorCtr="0">
            <a:spAutoFit/>
          </a:bodyPr>
          <a:lstStyle/>
          <a:p>
            <a:pPr algn="l"/>
            <a:r>
              <a:rPr lang="en-US" sz="975" b="1" dirty="0">
                <a:solidFill>
                  <a:srgbClr val="2BA9C9"/>
                </a:solidFill>
                <a:latin typeface="Arial"/>
                <a:ea typeface="Microsoft YaHei"/>
                <a:cs typeface="Arial"/>
              </a:rPr>
              <a:t>04</a:t>
            </a:r>
          </a:p>
        </p:txBody>
      </p:sp>
      <p:sp>
        <p:nvSpPr>
          <p:cNvPr id="44" name="Rectangle 44"/>
          <p:cNvSpPr/>
          <p:nvPr/>
        </p:nvSpPr>
        <p:spPr>
          <a:xfrm>
            <a:off x="0" y="0"/>
            <a:ext cx="12192000" cy="6858000"/>
          </a:xfrm>
          <a:prstGeom prst="rect">
            <a:avLst/>
          </a:prstGeom>
          <a:noFill/>
          <a:ln>
            <a:noFill/>
          </a:ln>
        </p:spPr>
      </p:sp>
      <p:sp>
        <p:nvSpPr>
          <p:cNvPr id="45" name="TextBox 45"/>
          <p:cNvSpPr txBox="1"/>
          <p:nvPr/>
        </p:nvSpPr>
        <p:spPr>
          <a:xfrm>
            <a:off x="9004935" y="3099435"/>
            <a:ext cx="1088612" cy="243840"/>
          </a:xfrm>
          <a:prstGeom prst="rect">
            <a:avLst/>
          </a:prstGeom>
          <a:noFill/>
          <a:ln>
            <a:noFill/>
          </a:ln>
        </p:spPr>
        <p:txBody>
          <a:bodyPr wrap="none" lIns="0" tIns="0" rIns="0" bIns="0" anchor="t" anchorCtr="0">
            <a:spAutoFit/>
          </a:bodyPr>
          <a:lstStyle/>
          <a:p>
            <a:pPr algn="l"/>
            <a:r>
              <a:rPr lang="en-US" sz="1200" b="1" dirty="0">
                <a:solidFill>
                  <a:srgbClr val="10202B"/>
                </a:solidFill>
                <a:latin typeface="Arial"/>
                <a:ea typeface="Microsoft YaHei"/>
                <a:cs typeface="Arial"/>
              </a:rPr>
              <a:t>Competition</a:t>
            </a:r>
          </a:p>
        </p:txBody>
      </p:sp>
      <p:sp>
        <p:nvSpPr>
          <p:cNvPr id="46" name="Rectangle 46"/>
          <p:cNvSpPr/>
          <p:nvPr/>
        </p:nvSpPr>
        <p:spPr>
          <a:xfrm>
            <a:off x="0" y="0"/>
            <a:ext cx="12192000" cy="6858000"/>
          </a:xfrm>
          <a:prstGeom prst="rect">
            <a:avLst/>
          </a:prstGeom>
          <a:noFill/>
          <a:ln>
            <a:noFill/>
          </a:ln>
        </p:spPr>
      </p:sp>
      <p:sp>
        <p:nvSpPr>
          <p:cNvPr id="47" name="TextBox 47"/>
          <p:cNvSpPr txBox="1"/>
          <p:nvPr/>
        </p:nvSpPr>
        <p:spPr>
          <a:xfrm>
            <a:off x="9006840" y="3391852"/>
            <a:ext cx="1123140" cy="213360"/>
          </a:xfrm>
          <a:prstGeom prst="rect">
            <a:avLst/>
          </a:prstGeom>
          <a:noFill/>
          <a:ln>
            <a:noFill/>
          </a:ln>
        </p:spPr>
        <p:txBody>
          <a:bodyPr wrap="none" lIns="0" tIns="0" rIns="0" bIns="0" anchor="t" anchorCtr="0">
            <a:spAutoFit/>
          </a:bodyPr>
          <a:lstStyle/>
          <a:p>
            <a:pPr algn="l"/>
            <a:r>
              <a:rPr lang="en-US" sz="1050" dirty="0">
                <a:solidFill>
                  <a:srgbClr val="63717E"/>
                </a:solidFill>
                <a:latin typeface="Arial"/>
                <a:ea typeface="Microsoft YaHei"/>
                <a:cs typeface="Arial"/>
              </a:rPr>
              <a:t>Win/loss proof</a:t>
            </a:r>
          </a:p>
        </p:txBody>
      </p:sp>
      <p:sp>
        <p:nvSpPr>
          <p:cNvPr id="48" name="Rectangle 48"/>
          <p:cNvSpPr/>
          <p:nvPr/>
        </p:nvSpPr>
        <p:spPr>
          <a:xfrm>
            <a:off x="5429250" y="4152900"/>
            <a:ext cx="2714625" cy="1000125"/>
          </a:xfrm>
          <a:prstGeom prst="roundRect">
            <a:avLst>
              <a:gd name="adj" fmla="val 1905"/>
            </a:avLst>
          </a:prstGeom>
          <a:solidFill>
            <a:srgbClr val="F3F5F7"/>
          </a:solidFill>
          <a:ln w="9525">
            <a:solidFill>
              <a:srgbClr val="D9DEE3"/>
            </a:solidFill>
          </a:ln>
        </p:spPr>
      </p:sp>
      <p:sp>
        <p:nvSpPr>
          <p:cNvPr id="49" name="Rectangle 49"/>
          <p:cNvSpPr/>
          <p:nvPr/>
        </p:nvSpPr>
        <p:spPr>
          <a:xfrm>
            <a:off x="0" y="0"/>
            <a:ext cx="12192000" cy="6858000"/>
          </a:xfrm>
          <a:prstGeom prst="rect">
            <a:avLst/>
          </a:prstGeom>
          <a:noFill/>
          <a:ln>
            <a:noFill/>
          </a:ln>
        </p:spPr>
      </p:sp>
      <p:sp>
        <p:nvSpPr>
          <p:cNvPr id="50" name="TextBox 50"/>
          <p:cNvSpPr txBox="1"/>
          <p:nvPr/>
        </p:nvSpPr>
        <p:spPr>
          <a:xfrm>
            <a:off x="5588318" y="4342924"/>
            <a:ext cx="189236" cy="198120"/>
          </a:xfrm>
          <a:prstGeom prst="rect">
            <a:avLst/>
          </a:prstGeom>
          <a:noFill/>
          <a:ln>
            <a:noFill/>
          </a:ln>
        </p:spPr>
        <p:txBody>
          <a:bodyPr wrap="none" lIns="0" tIns="0" rIns="0" bIns="0" anchor="t" anchorCtr="0">
            <a:spAutoFit/>
          </a:bodyPr>
          <a:lstStyle/>
          <a:p>
            <a:pPr algn="l"/>
            <a:r>
              <a:rPr lang="en-US" sz="975" b="1" dirty="0">
                <a:solidFill>
                  <a:srgbClr val="23B26D"/>
                </a:solidFill>
                <a:latin typeface="Arial"/>
                <a:ea typeface="Microsoft YaHei"/>
                <a:cs typeface="Arial"/>
              </a:rPr>
              <a:t>05</a:t>
            </a:r>
          </a:p>
        </p:txBody>
      </p:sp>
      <p:sp>
        <p:nvSpPr>
          <p:cNvPr id="51" name="Rectangle 51"/>
          <p:cNvSpPr/>
          <p:nvPr/>
        </p:nvSpPr>
        <p:spPr>
          <a:xfrm>
            <a:off x="0" y="0"/>
            <a:ext cx="12192000" cy="6858000"/>
          </a:xfrm>
          <a:prstGeom prst="rect">
            <a:avLst/>
          </a:prstGeom>
          <a:noFill/>
          <a:ln>
            <a:noFill/>
          </a:ln>
        </p:spPr>
      </p:sp>
      <p:sp>
        <p:nvSpPr>
          <p:cNvPr id="52" name="TextBox 52"/>
          <p:cNvSpPr txBox="1"/>
          <p:nvPr/>
        </p:nvSpPr>
        <p:spPr>
          <a:xfrm>
            <a:off x="6004560" y="4318635"/>
            <a:ext cx="1005802" cy="243840"/>
          </a:xfrm>
          <a:prstGeom prst="rect">
            <a:avLst/>
          </a:prstGeom>
          <a:noFill/>
          <a:ln>
            <a:noFill/>
          </a:ln>
        </p:spPr>
        <p:txBody>
          <a:bodyPr wrap="none" lIns="0" tIns="0" rIns="0" bIns="0" anchor="t" anchorCtr="0">
            <a:spAutoFit/>
          </a:bodyPr>
          <a:lstStyle/>
          <a:p>
            <a:pPr algn="l"/>
            <a:r>
              <a:rPr lang="en-US" sz="1200" b="1" dirty="0">
                <a:solidFill>
                  <a:srgbClr val="10202B"/>
                </a:solidFill>
                <a:latin typeface="Arial"/>
                <a:ea typeface="Microsoft YaHei"/>
                <a:cs typeface="Arial"/>
              </a:rPr>
              <a:t>Capital use</a:t>
            </a:r>
          </a:p>
        </p:txBody>
      </p:sp>
      <p:sp>
        <p:nvSpPr>
          <p:cNvPr id="53" name="Rectangle 53"/>
          <p:cNvSpPr/>
          <p:nvPr/>
        </p:nvSpPr>
        <p:spPr>
          <a:xfrm>
            <a:off x="0" y="0"/>
            <a:ext cx="12192000" cy="6858000"/>
          </a:xfrm>
          <a:prstGeom prst="rect">
            <a:avLst/>
          </a:prstGeom>
          <a:noFill/>
          <a:ln>
            <a:noFill/>
          </a:ln>
        </p:spPr>
      </p:sp>
      <p:sp>
        <p:nvSpPr>
          <p:cNvPr id="54" name="TextBox 54"/>
          <p:cNvSpPr txBox="1"/>
          <p:nvPr/>
        </p:nvSpPr>
        <p:spPr>
          <a:xfrm>
            <a:off x="6006465" y="4611052"/>
            <a:ext cx="1391507" cy="213360"/>
          </a:xfrm>
          <a:prstGeom prst="rect">
            <a:avLst/>
          </a:prstGeom>
          <a:noFill/>
          <a:ln>
            <a:noFill/>
          </a:ln>
        </p:spPr>
        <p:txBody>
          <a:bodyPr wrap="none" lIns="0" tIns="0" rIns="0" bIns="0" anchor="t" anchorCtr="0">
            <a:spAutoFit/>
          </a:bodyPr>
          <a:lstStyle/>
          <a:p>
            <a:pPr algn="l"/>
            <a:r>
              <a:rPr lang="en-US" sz="1050" dirty="0">
                <a:solidFill>
                  <a:srgbClr val="63717E"/>
                </a:solidFill>
                <a:latin typeface="Arial"/>
                <a:ea typeface="Microsoft YaHei"/>
                <a:cs typeface="Arial"/>
              </a:rPr>
              <a:t>Cash commitments</a:t>
            </a:r>
          </a:p>
        </p:txBody>
      </p:sp>
      <p:sp>
        <p:nvSpPr>
          <p:cNvPr id="55" name="Line 55"/>
          <p:cNvSpPr/>
          <p:nvPr/>
        </p:nvSpPr>
        <p:spPr>
          <a:xfrm>
            <a:off x="457200" y="64008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56" name="Rectangle 56"/>
          <p:cNvSpPr/>
          <p:nvPr/>
        </p:nvSpPr>
        <p:spPr>
          <a:xfrm>
            <a:off x="0" y="0"/>
            <a:ext cx="12192000" cy="6858000"/>
          </a:xfrm>
          <a:prstGeom prst="rect">
            <a:avLst/>
          </a:prstGeom>
          <a:noFill/>
          <a:ln>
            <a:noFill/>
          </a:ln>
        </p:spPr>
      </p:sp>
      <p:sp>
        <p:nvSpPr>
          <p:cNvPr id="57" name="TextBox 57"/>
          <p:cNvSpPr txBox="1"/>
          <p:nvPr/>
        </p:nvSpPr>
        <p:spPr>
          <a:xfrm>
            <a:off x="448628" y="6537484"/>
            <a:ext cx="2708481" cy="137160"/>
          </a:xfrm>
          <a:prstGeom prst="rect">
            <a:avLst/>
          </a:prstGeom>
          <a:noFill/>
          <a:ln>
            <a:noFill/>
          </a:ln>
        </p:spPr>
        <p:txBody>
          <a:bodyPr wrap="none" lIns="0" tIns="0" rIns="0" bIns="0" anchor="t" anchorCtr="0">
            <a:spAutoFit/>
          </a:bodyPr>
          <a:lstStyle/>
          <a:p>
            <a:pPr algn="l"/>
            <a:r>
              <a:rPr lang="en-US" sz="675" dirty="0">
                <a:solidFill>
                  <a:srgbClr val="63717E"/>
                </a:solidFill>
                <a:latin typeface="Arial"/>
                <a:ea typeface="Microsoft YaHei"/>
                <a:cs typeface="Arial"/>
              </a:rPr>
              <a:t>ANALYTICAL CONCLUSION • BASED ON T1–T3 PUBLIC EVIDENCE</a:t>
            </a:r>
          </a:p>
        </p:txBody>
      </p:sp>
      <p:sp>
        <p:nvSpPr>
          <p:cNvPr id="58" name="Rectangle 58"/>
          <p:cNvSpPr/>
          <p:nvPr/>
        </p:nvSpPr>
        <p:spPr>
          <a:xfrm>
            <a:off x="0" y="0"/>
            <a:ext cx="12192000" cy="6858000"/>
          </a:xfrm>
          <a:prstGeom prst="rect">
            <a:avLst/>
          </a:prstGeom>
          <a:noFill/>
          <a:ln>
            <a:noFill/>
          </a:ln>
        </p:spPr>
      </p:sp>
      <p:sp>
        <p:nvSpPr>
          <p:cNvPr id="59" name="TextBox 59"/>
          <p:cNvSpPr txBox="1"/>
          <p:nvPr/>
        </p:nvSpPr>
        <p:spPr>
          <a:xfrm>
            <a:off x="11585155" y="6521291"/>
            <a:ext cx="160122" cy="167640"/>
          </a:xfrm>
          <a:prstGeom prst="rect">
            <a:avLst/>
          </a:prstGeom>
          <a:noFill/>
          <a:ln>
            <a:noFill/>
          </a:ln>
        </p:spPr>
        <p:txBody>
          <a:bodyPr wrap="none" lIns="0" tIns="0" rIns="0" bIns="0" anchor="t" anchorCtr="0">
            <a:spAutoFit/>
          </a:bodyPr>
          <a:lstStyle/>
          <a:p>
            <a:pPr algn="r"/>
            <a:r>
              <a:rPr lang="en-US" sz="825" b="1" dirty="0">
                <a:solidFill>
                  <a:srgbClr val="63717E"/>
                </a:solidFill>
                <a:latin typeface="Arial"/>
                <a:ea typeface="Microsoft YaHei"/>
                <a:cs typeface="Arial"/>
              </a:rPr>
              <a:t>02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6858000"/>
          </a:xfrm>
          <a:prstGeom prst="rect">
            <a:avLst/>
          </a:prstGeom>
          <a:noFill/>
          <a:ln>
            <a:noFill/>
          </a:ln>
        </p:spPr>
      </p:sp>
      <p:sp>
        <p:nvSpPr>
          <p:cNvPr id="4" name="TextBox 4"/>
          <p:cNvSpPr txBox="1"/>
          <p:nvPr/>
        </p:nvSpPr>
        <p:spPr>
          <a:xfrm>
            <a:off x="447675" y="319088"/>
            <a:ext cx="1548741" cy="152400"/>
          </a:xfrm>
          <a:prstGeom prst="rect">
            <a:avLst/>
          </a:prstGeom>
          <a:noFill/>
          <a:ln>
            <a:noFill/>
          </a:ln>
        </p:spPr>
        <p:txBody>
          <a:bodyPr wrap="none" lIns="0" tIns="0" rIns="0" bIns="0" anchor="t" anchorCtr="0">
            <a:spAutoFit/>
          </a:bodyPr>
          <a:lstStyle/>
          <a:p>
            <a:pPr algn="l"/>
            <a:r>
              <a:rPr lang="en-US" sz="750" b="1" dirty="0">
                <a:solidFill>
                  <a:srgbClr val="2554FF"/>
                </a:solidFill>
                <a:latin typeface="Arial"/>
                <a:ea typeface="Microsoft YaHei"/>
                <a:cs typeface="Arial"/>
              </a:rPr>
              <a:t>03 / INVESTMENT COMMITTEE</a:t>
            </a:r>
          </a:p>
        </p:txBody>
      </p:sp>
      <p:sp>
        <p:nvSpPr>
          <p:cNvPr id="5" name="Rectangle 5"/>
          <p:cNvSpPr/>
          <p:nvPr/>
        </p:nvSpPr>
        <p:spPr>
          <a:xfrm>
            <a:off x="0" y="0"/>
            <a:ext cx="12192000" cy="6858000"/>
          </a:xfrm>
          <a:prstGeom prst="rect">
            <a:avLst/>
          </a:prstGeom>
          <a:noFill/>
          <a:ln>
            <a:noFill/>
          </a:ln>
        </p:spPr>
      </p:sp>
      <p:sp>
        <p:nvSpPr>
          <p:cNvPr id="6" name="TextBox 6"/>
          <p:cNvSpPr txBox="1"/>
          <p:nvPr/>
        </p:nvSpPr>
        <p:spPr>
          <a:xfrm>
            <a:off x="10361533" y="319088"/>
            <a:ext cx="138279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SENTINELONE • 14 SEP 2026</a:t>
            </a:r>
          </a:p>
        </p:txBody>
      </p:sp>
      <p:sp>
        <p:nvSpPr>
          <p:cNvPr id="7" name="Line 7"/>
          <p:cNvSpPr/>
          <p:nvPr/>
        </p:nvSpPr>
        <p:spPr>
          <a:xfrm>
            <a:off x="457200" y="5334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8" name="Rectangle 8"/>
          <p:cNvSpPr/>
          <p:nvPr/>
        </p:nvSpPr>
        <p:spPr>
          <a:xfrm>
            <a:off x="0" y="0"/>
            <a:ext cx="12192000" cy="6858000"/>
          </a:xfrm>
          <a:prstGeom prst="rect">
            <a:avLst/>
          </a:prstGeom>
          <a:noFill/>
          <a:ln>
            <a:noFill/>
          </a:ln>
        </p:spPr>
      </p:sp>
      <p:sp>
        <p:nvSpPr>
          <p:cNvPr id="9" name="TextBox 9"/>
          <p:cNvSpPr txBox="1"/>
          <p:nvPr/>
        </p:nvSpPr>
        <p:spPr>
          <a:xfrm>
            <a:off x="427672" y="663416"/>
            <a:ext cx="8901360"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Four strengths justify diligence; four issues block</a:t>
            </a:r>
          </a:p>
        </p:txBody>
      </p:sp>
      <p:sp>
        <p:nvSpPr>
          <p:cNvPr id="10" name="Rectangle 10"/>
          <p:cNvSpPr/>
          <p:nvPr/>
        </p:nvSpPr>
        <p:spPr>
          <a:xfrm>
            <a:off x="0" y="0"/>
            <a:ext cx="12192000" cy="6858000"/>
          </a:xfrm>
          <a:prstGeom prst="rect">
            <a:avLst/>
          </a:prstGeom>
          <a:noFill/>
          <a:ln>
            <a:noFill/>
          </a:ln>
        </p:spPr>
      </p:sp>
      <p:sp>
        <p:nvSpPr>
          <p:cNvPr id="11" name="TextBox 11"/>
          <p:cNvSpPr txBox="1"/>
          <p:nvPr/>
        </p:nvSpPr>
        <p:spPr>
          <a:xfrm>
            <a:off x="427672" y="976408"/>
            <a:ext cx="3784946"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investment approval.</a:t>
            </a:r>
          </a:p>
        </p:txBody>
      </p:sp>
      <p:sp>
        <p:nvSpPr>
          <p:cNvPr id="12" name="Rectangle 12"/>
          <p:cNvSpPr/>
          <p:nvPr/>
        </p:nvSpPr>
        <p:spPr>
          <a:xfrm>
            <a:off x="457200" y="1695450"/>
            <a:ext cx="2590800" cy="1562100"/>
          </a:xfrm>
          <a:prstGeom prst="roundRect">
            <a:avLst>
              <a:gd name="adj" fmla="val 1220"/>
            </a:avLst>
          </a:prstGeom>
          <a:solidFill>
            <a:srgbClr val="FFFFFF"/>
          </a:solidFill>
          <a:ln w="9525">
            <a:solidFill>
              <a:srgbClr val="D9DEE3"/>
            </a:solidFill>
          </a:ln>
        </p:spPr>
      </p:sp>
      <p:sp>
        <p:nvSpPr>
          <p:cNvPr id="13" name="Rectangle 13"/>
          <p:cNvSpPr/>
          <p:nvPr/>
        </p:nvSpPr>
        <p:spPr>
          <a:xfrm>
            <a:off x="457200" y="1695450"/>
            <a:ext cx="2590800" cy="57150"/>
          </a:xfrm>
          <a:prstGeom prst="rect">
            <a:avLst/>
          </a:prstGeom>
          <a:solidFill>
            <a:srgbClr val="23B26D"/>
          </a:solidFill>
          <a:ln>
            <a:noFill/>
          </a:ln>
        </p:spPr>
      </p:sp>
      <p:sp>
        <p:nvSpPr>
          <p:cNvPr id="14" name="Rectangle 14"/>
          <p:cNvSpPr/>
          <p:nvPr/>
        </p:nvSpPr>
        <p:spPr>
          <a:xfrm>
            <a:off x="0" y="0"/>
            <a:ext cx="12192000" cy="6858000"/>
          </a:xfrm>
          <a:prstGeom prst="rect">
            <a:avLst/>
          </a:prstGeom>
          <a:noFill/>
          <a:ln>
            <a:noFill/>
          </a:ln>
        </p:spPr>
      </p:sp>
      <p:sp>
        <p:nvSpPr>
          <p:cNvPr id="15" name="TextBox 15"/>
          <p:cNvSpPr txBox="1"/>
          <p:nvPr/>
        </p:nvSpPr>
        <p:spPr>
          <a:xfrm>
            <a:off x="618172" y="1930241"/>
            <a:ext cx="1001453"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RECURRING SCALE</a:t>
            </a:r>
          </a:p>
        </p:txBody>
      </p:sp>
      <p:sp>
        <p:nvSpPr>
          <p:cNvPr id="16" name="Rectangle 16"/>
          <p:cNvSpPr/>
          <p:nvPr/>
        </p:nvSpPr>
        <p:spPr>
          <a:xfrm>
            <a:off x="0" y="0"/>
            <a:ext cx="12192000" cy="6858000"/>
          </a:xfrm>
          <a:prstGeom prst="rect">
            <a:avLst/>
          </a:prstGeom>
          <a:noFill/>
          <a:ln>
            <a:noFill/>
          </a:ln>
        </p:spPr>
      </p:sp>
      <p:sp>
        <p:nvSpPr>
          <p:cNvPr id="17" name="TextBox 17"/>
          <p:cNvSpPr txBox="1"/>
          <p:nvPr/>
        </p:nvSpPr>
        <p:spPr>
          <a:xfrm>
            <a:off x="602932" y="2343626"/>
            <a:ext cx="1697291" cy="411480"/>
          </a:xfrm>
          <a:prstGeom prst="rect">
            <a:avLst/>
          </a:prstGeom>
          <a:noFill/>
          <a:ln>
            <a:noFill/>
          </a:ln>
        </p:spPr>
        <p:txBody>
          <a:bodyPr wrap="none" lIns="0" tIns="0" rIns="0" bIns="0" anchor="t" anchorCtr="0">
            <a:spAutoFit/>
          </a:bodyPr>
          <a:lstStyle/>
          <a:p>
            <a:pPr algn="l"/>
            <a:r>
              <a:rPr lang="en-US" sz="2025" b="1" dirty="0">
                <a:solidFill>
                  <a:srgbClr val="10202B"/>
                </a:solidFill>
                <a:latin typeface="Georgia"/>
                <a:ea typeface="SimSun"/>
                <a:cs typeface="Georgia"/>
              </a:rPr>
              <a:t>$1.12bn ARR</a:t>
            </a:r>
          </a:p>
        </p:txBody>
      </p:sp>
      <p:sp>
        <p:nvSpPr>
          <p:cNvPr id="18" name="Rectangle 18"/>
          <p:cNvSpPr/>
          <p:nvPr/>
        </p:nvSpPr>
        <p:spPr>
          <a:xfrm>
            <a:off x="0" y="0"/>
            <a:ext cx="12192000" cy="6858000"/>
          </a:xfrm>
          <a:prstGeom prst="rect">
            <a:avLst/>
          </a:prstGeom>
          <a:noFill/>
          <a:ln>
            <a:noFill/>
          </a:ln>
        </p:spPr>
      </p:sp>
      <p:sp>
        <p:nvSpPr>
          <p:cNvPr id="19" name="TextBox 19"/>
          <p:cNvSpPr txBox="1"/>
          <p:nvPr/>
        </p:nvSpPr>
        <p:spPr>
          <a:xfrm>
            <a:off x="617220" y="2779395"/>
            <a:ext cx="312039" cy="182880"/>
          </a:xfrm>
          <a:prstGeom prst="rect">
            <a:avLst/>
          </a:prstGeom>
          <a:noFill/>
          <a:ln>
            <a:noFill/>
          </a:ln>
        </p:spPr>
        <p:txBody>
          <a:bodyPr wrap="none" lIns="0" tIns="0" rIns="0" bIns="0" anchor="t" anchorCtr="0">
            <a:spAutoFit/>
          </a:bodyPr>
          <a:lstStyle/>
          <a:p>
            <a:pPr algn="l"/>
            <a:r>
              <a:rPr lang="en-US" sz="900" dirty="0">
                <a:solidFill>
                  <a:srgbClr val="63717E"/>
                </a:solidFill>
                <a:latin typeface="Arial"/>
                <a:ea typeface="Microsoft YaHei"/>
                <a:cs typeface="Arial"/>
              </a:rPr>
              <a:t>FY26</a:t>
            </a:r>
          </a:p>
        </p:txBody>
      </p:sp>
      <p:sp>
        <p:nvSpPr>
          <p:cNvPr id="20" name="Rectangle 20"/>
          <p:cNvSpPr/>
          <p:nvPr/>
        </p:nvSpPr>
        <p:spPr>
          <a:xfrm>
            <a:off x="3276600" y="1695450"/>
            <a:ext cx="2590800" cy="1562100"/>
          </a:xfrm>
          <a:prstGeom prst="roundRect">
            <a:avLst>
              <a:gd name="adj" fmla="val 1220"/>
            </a:avLst>
          </a:prstGeom>
          <a:solidFill>
            <a:srgbClr val="FFFFFF"/>
          </a:solidFill>
          <a:ln w="9525">
            <a:solidFill>
              <a:srgbClr val="D9DEE3"/>
            </a:solidFill>
          </a:ln>
        </p:spPr>
      </p:sp>
      <p:sp>
        <p:nvSpPr>
          <p:cNvPr id="21" name="Rectangle 21"/>
          <p:cNvSpPr/>
          <p:nvPr/>
        </p:nvSpPr>
        <p:spPr>
          <a:xfrm>
            <a:off x="3276600" y="1695450"/>
            <a:ext cx="2590800" cy="57150"/>
          </a:xfrm>
          <a:prstGeom prst="rect">
            <a:avLst/>
          </a:prstGeom>
          <a:solidFill>
            <a:srgbClr val="23B26D"/>
          </a:solidFill>
          <a:ln>
            <a:noFill/>
          </a:ln>
        </p:spPr>
      </p:sp>
      <p:sp>
        <p:nvSpPr>
          <p:cNvPr id="22" name="Rectangle 22"/>
          <p:cNvSpPr/>
          <p:nvPr/>
        </p:nvSpPr>
        <p:spPr>
          <a:xfrm>
            <a:off x="0" y="0"/>
            <a:ext cx="12192000" cy="6858000"/>
          </a:xfrm>
          <a:prstGeom prst="rect">
            <a:avLst/>
          </a:prstGeom>
          <a:noFill/>
          <a:ln>
            <a:noFill/>
          </a:ln>
        </p:spPr>
      </p:sp>
      <p:sp>
        <p:nvSpPr>
          <p:cNvPr id="23" name="TextBox 23"/>
          <p:cNvSpPr txBox="1"/>
          <p:nvPr/>
        </p:nvSpPr>
        <p:spPr>
          <a:xfrm>
            <a:off x="3437572" y="1930241"/>
            <a:ext cx="489064"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GROWTH</a:t>
            </a:r>
          </a:p>
        </p:txBody>
      </p:sp>
      <p:sp>
        <p:nvSpPr>
          <p:cNvPr id="24" name="Rectangle 24"/>
          <p:cNvSpPr/>
          <p:nvPr/>
        </p:nvSpPr>
        <p:spPr>
          <a:xfrm>
            <a:off x="0" y="0"/>
            <a:ext cx="12192000" cy="6858000"/>
          </a:xfrm>
          <a:prstGeom prst="rect">
            <a:avLst/>
          </a:prstGeom>
          <a:noFill/>
          <a:ln>
            <a:noFill/>
          </a:ln>
        </p:spPr>
      </p:sp>
      <p:sp>
        <p:nvSpPr>
          <p:cNvPr id="25" name="TextBox 25"/>
          <p:cNvSpPr txBox="1"/>
          <p:nvPr/>
        </p:nvSpPr>
        <p:spPr>
          <a:xfrm>
            <a:off x="3422332" y="2343626"/>
            <a:ext cx="1852560" cy="411480"/>
          </a:xfrm>
          <a:prstGeom prst="rect">
            <a:avLst/>
          </a:prstGeom>
          <a:noFill/>
          <a:ln>
            <a:noFill/>
          </a:ln>
        </p:spPr>
        <p:txBody>
          <a:bodyPr wrap="none" lIns="0" tIns="0" rIns="0" bIns="0" anchor="t" anchorCtr="0">
            <a:spAutoFit/>
          </a:bodyPr>
          <a:lstStyle/>
          <a:p>
            <a:pPr algn="l"/>
            <a:r>
              <a:rPr lang="en-US" sz="2025" b="1" dirty="0">
                <a:solidFill>
                  <a:srgbClr val="10202B"/>
                </a:solidFill>
                <a:latin typeface="Georgia"/>
                <a:ea typeface="SimSun"/>
                <a:cs typeface="Georgia"/>
              </a:rPr>
              <a:t>22% revenue</a:t>
            </a:r>
          </a:p>
        </p:txBody>
      </p:sp>
      <p:sp>
        <p:nvSpPr>
          <p:cNvPr id="26" name="Rectangle 26"/>
          <p:cNvSpPr/>
          <p:nvPr/>
        </p:nvSpPr>
        <p:spPr>
          <a:xfrm>
            <a:off x="0" y="0"/>
            <a:ext cx="12192000" cy="6858000"/>
          </a:xfrm>
          <a:prstGeom prst="rect">
            <a:avLst/>
          </a:prstGeom>
          <a:noFill/>
          <a:ln>
            <a:noFill/>
          </a:ln>
        </p:spPr>
      </p:sp>
      <p:sp>
        <p:nvSpPr>
          <p:cNvPr id="27" name="TextBox 27"/>
          <p:cNvSpPr txBox="1"/>
          <p:nvPr/>
        </p:nvSpPr>
        <p:spPr>
          <a:xfrm>
            <a:off x="3436620" y="2779395"/>
            <a:ext cx="312039" cy="182880"/>
          </a:xfrm>
          <a:prstGeom prst="rect">
            <a:avLst/>
          </a:prstGeom>
          <a:noFill/>
          <a:ln>
            <a:noFill/>
          </a:ln>
        </p:spPr>
        <p:txBody>
          <a:bodyPr wrap="none" lIns="0" tIns="0" rIns="0" bIns="0" anchor="t" anchorCtr="0">
            <a:spAutoFit/>
          </a:bodyPr>
          <a:lstStyle/>
          <a:p>
            <a:pPr algn="l"/>
            <a:r>
              <a:rPr lang="en-US" sz="900" dirty="0">
                <a:solidFill>
                  <a:srgbClr val="63717E"/>
                </a:solidFill>
                <a:latin typeface="Arial"/>
                <a:ea typeface="Microsoft YaHei"/>
                <a:cs typeface="Arial"/>
              </a:rPr>
              <a:t>FY26</a:t>
            </a:r>
          </a:p>
        </p:txBody>
      </p:sp>
      <p:sp>
        <p:nvSpPr>
          <p:cNvPr id="28" name="Rectangle 28"/>
          <p:cNvSpPr/>
          <p:nvPr/>
        </p:nvSpPr>
        <p:spPr>
          <a:xfrm>
            <a:off x="6096000" y="1695450"/>
            <a:ext cx="2590800" cy="1562100"/>
          </a:xfrm>
          <a:prstGeom prst="roundRect">
            <a:avLst>
              <a:gd name="adj" fmla="val 1220"/>
            </a:avLst>
          </a:prstGeom>
          <a:solidFill>
            <a:srgbClr val="FFFFFF"/>
          </a:solidFill>
          <a:ln w="9525">
            <a:solidFill>
              <a:srgbClr val="D9DEE3"/>
            </a:solidFill>
          </a:ln>
        </p:spPr>
      </p:sp>
      <p:sp>
        <p:nvSpPr>
          <p:cNvPr id="29" name="Rectangle 29"/>
          <p:cNvSpPr/>
          <p:nvPr/>
        </p:nvSpPr>
        <p:spPr>
          <a:xfrm>
            <a:off x="6096000" y="1695450"/>
            <a:ext cx="2590800" cy="57150"/>
          </a:xfrm>
          <a:prstGeom prst="rect">
            <a:avLst/>
          </a:prstGeom>
          <a:solidFill>
            <a:srgbClr val="23B26D"/>
          </a:solidFill>
          <a:ln>
            <a:noFill/>
          </a:ln>
        </p:spPr>
      </p:sp>
      <p:sp>
        <p:nvSpPr>
          <p:cNvPr id="30" name="Rectangle 30"/>
          <p:cNvSpPr/>
          <p:nvPr/>
        </p:nvSpPr>
        <p:spPr>
          <a:xfrm>
            <a:off x="0" y="0"/>
            <a:ext cx="12192000" cy="6858000"/>
          </a:xfrm>
          <a:prstGeom prst="rect">
            <a:avLst/>
          </a:prstGeom>
          <a:noFill/>
          <a:ln>
            <a:noFill/>
          </a:ln>
        </p:spPr>
      </p:sp>
      <p:sp>
        <p:nvSpPr>
          <p:cNvPr id="31" name="TextBox 31"/>
          <p:cNvSpPr txBox="1"/>
          <p:nvPr/>
        </p:nvSpPr>
        <p:spPr>
          <a:xfrm>
            <a:off x="6256972" y="1930241"/>
            <a:ext cx="995127"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CASH INFLECTION</a:t>
            </a:r>
          </a:p>
        </p:txBody>
      </p:sp>
      <p:sp>
        <p:nvSpPr>
          <p:cNvPr id="32" name="Rectangle 32"/>
          <p:cNvSpPr/>
          <p:nvPr/>
        </p:nvSpPr>
        <p:spPr>
          <a:xfrm>
            <a:off x="0" y="0"/>
            <a:ext cx="12192000" cy="6858000"/>
          </a:xfrm>
          <a:prstGeom prst="rect">
            <a:avLst/>
          </a:prstGeom>
          <a:noFill/>
          <a:ln>
            <a:noFill/>
          </a:ln>
        </p:spPr>
      </p:sp>
      <p:sp>
        <p:nvSpPr>
          <p:cNvPr id="33" name="TextBox 33"/>
          <p:cNvSpPr txBox="1"/>
          <p:nvPr/>
        </p:nvSpPr>
        <p:spPr>
          <a:xfrm>
            <a:off x="6241732" y="2343626"/>
            <a:ext cx="1805979" cy="411480"/>
          </a:xfrm>
          <a:prstGeom prst="rect">
            <a:avLst/>
          </a:prstGeom>
          <a:noFill/>
          <a:ln>
            <a:noFill/>
          </a:ln>
        </p:spPr>
        <p:txBody>
          <a:bodyPr wrap="none" lIns="0" tIns="0" rIns="0" bIns="0" anchor="t" anchorCtr="0">
            <a:spAutoFit/>
          </a:bodyPr>
          <a:lstStyle/>
          <a:p>
            <a:pPr algn="l"/>
            <a:r>
              <a:rPr lang="en-US" sz="2025" b="1" dirty="0">
                <a:solidFill>
                  <a:srgbClr val="10202B"/>
                </a:solidFill>
                <a:latin typeface="Georgia"/>
                <a:ea typeface="SimSun"/>
                <a:cs typeface="Georgia"/>
              </a:rPr>
              <a:t>$76.6m OCF</a:t>
            </a:r>
          </a:p>
        </p:txBody>
      </p:sp>
      <p:sp>
        <p:nvSpPr>
          <p:cNvPr id="34" name="Rectangle 34"/>
          <p:cNvSpPr/>
          <p:nvPr/>
        </p:nvSpPr>
        <p:spPr>
          <a:xfrm>
            <a:off x="0" y="0"/>
            <a:ext cx="12192000" cy="6858000"/>
          </a:xfrm>
          <a:prstGeom prst="rect">
            <a:avLst/>
          </a:prstGeom>
          <a:noFill/>
          <a:ln>
            <a:noFill/>
          </a:ln>
        </p:spPr>
      </p:sp>
      <p:sp>
        <p:nvSpPr>
          <p:cNvPr id="35" name="TextBox 35"/>
          <p:cNvSpPr txBox="1"/>
          <p:nvPr/>
        </p:nvSpPr>
        <p:spPr>
          <a:xfrm>
            <a:off x="6256020" y="2779395"/>
            <a:ext cx="312039" cy="182880"/>
          </a:xfrm>
          <a:prstGeom prst="rect">
            <a:avLst/>
          </a:prstGeom>
          <a:noFill/>
          <a:ln>
            <a:noFill/>
          </a:ln>
        </p:spPr>
        <p:txBody>
          <a:bodyPr wrap="none" lIns="0" tIns="0" rIns="0" bIns="0" anchor="t" anchorCtr="0">
            <a:spAutoFit/>
          </a:bodyPr>
          <a:lstStyle/>
          <a:p>
            <a:pPr algn="l"/>
            <a:r>
              <a:rPr lang="en-US" sz="900" dirty="0">
                <a:solidFill>
                  <a:srgbClr val="63717E"/>
                </a:solidFill>
                <a:latin typeface="Arial"/>
                <a:ea typeface="Microsoft YaHei"/>
                <a:cs typeface="Arial"/>
              </a:rPr>
              <a:t>FY26</a:t>
            </a:r>
          </a:p>
        </p:txBody>
      </p:sp>
      <p:sp>
        <p:nvSpPr>
          <p:cNvPr id="36" name="Rectangle 36"/>
          <p:cNvSpPr/>
          <p:nvPr/>
        </p:nvSpPr>
        <p:spPr>
          <a:xfrm>
            <a:off x="8915400" y="1695450"/>
            <a:ext cx="2590800" cy="1562100"/>
          </a:xfrm>
          <a:prstGeom prst="roundRect">
            <a:avLst>
              <a:gd name="adj" fmla="val 1220"/>
            </a:avLst>
          </a:prstGeom>
          <a:solidFill>
            <a:srgbClr val="FFFFFF"/>
          </a:solidFill>
          <a:ln w="9525">
            <a:solidFill>
              <a:srgbClr val="D9DEE3"/>
            </a:solidFill>
          </a:ln>
        </p:spPr>
      </p:sp>
      <p:sp>
        <p:nvSpPr>
          <p:cNvPr id="37" name="Rectangle 37"/>
          <p:cNvSpPr/>
          <p:nvPr/>
        </p:nvSpPr>
        <p:spPr>
          <a:xfrm>
            <a:off x="8915400" y="1695450"/>
            <a:ext cx="2590800" cy="57150"/>
          </a:xfrm>
          <a:prstGeom prst="rect">
            <a:avLst/>
          </a:prstGeom>
          <a:solidFill>
            <a:srgbClr val="23B26D"/>
          </a:solidFill>
          <a:ln>
            <a:noFill/>
          </a:ln>
        </p:spPr>
      </p:sp>
      <p:sp>
        <p:nvSpPr>
          <p:cNvPr id="38" name="Rectangle 38"/>
          <p:cNvSpPr/>
          <p:nvPr/>
        </p:nvSpPr>
        <p:spPr>
          <a:xfrm>
            <a:off x="0" y="0"/>
            <a:ext cx="12192000" cy="6858000"/>
          </a:xfrm>
          <a:prstGeom prst="rect">
            <a:avLst/>
          </a:prstGeom>
          <a:noFill/>
          <a:ln>
            <a:noFill/>
          </a:ln>
        </p:spPr>
      </p:sp>
      <p:sp>
        <p:nvSpPr>
          <p:cNvPr id="39" name="TextBox 39"/>
          <p:cNvSpPr txBox="1"/>
          <p:nvPr/>
        </p:nvSpPr>
        <p:spPr>
          <a:xfrm>
            <a:off x="9076372" y="1930241"/>
            <a:ext cx="843308"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GROSS MARGIN</a:t>
            </a:r>
          </a:p>
        </p:txBody>
      </p:sp>
      <p:sp>
        <p:nvSpPr>
          <p:cNvPr id="40" name="Rectangle 40"/>
          <p:cNvSpPr/>
          <p:nvPr/>
        </p:nvSpPr>
        <p:spPr>
          <a:xfrm>
            <a:off x="0" y="0"/>
            <a:ext cx="12192000" cy="6858000"/>
          </a:xfrm>
          <a:prstGeom prst="rect">
            <a:avLst/>
          </a:prstGeom>
          <a:noFill/>
          <a:ln>
            <a:noFill/>
          </a:ln>
        </p:spPr>
      </p:sp>
      <p:sp>
        <p:nvSpPr>
          <p:cNvPr id="41" name="TextBox 41"/>
          <p:cNvSpPr txBox="1"/>
          <p:nvPr/>
        </p:nvSpPr>
        <p:spPr>
          <a:xfrm>
            <a:off x="9061132" y="2343626"/>
            <a:ext cx="1340171" cy="411480"/>
          </a:xfrm>
          <a:prstGeom prst="rect">
            <a:avLst/>
          </a:prstGeom>
          <a:noFill/>
          <a:ln>
            <a:noFill/>
          </a:ln>
        </p:spPr>
        <p:txBody>
          <a:bodyPr wrap="none" lIns="0" tIns="0" rIns="0" bIns="0" anchor="t" anchorCtr="0">
            <a:spAutoFit/>
          </a:bodyPr>
          <a:lstStyle/>
          <a:p>
            <a:pPr algn="l"/>
            <a:r>
              <a:rPr lang="en-US" sz="2025" b="1" dirty="0">
                <a:solidFill>
                  <a:srgbClr val="10202B"/>
                </a:solidFill>
                <a:latin typeface="Georgia"/>
                <a:ea typeface="SimSun"/>
                <a:cs typeface="Georgia"/>
              </a:rPr>
              <a:t>74% GAAP</a:t>
            </a:r>
          </a:p>
        </p:txBody>
      </p:sp>
      <p:sp>
        <p:nvSpPr>
          <p:cNvPr id="42" name="Rectangle 42"/>
          <p:cNvSpPr/>
          <p:nvPr/>
        </p:nvSpPr>
        <p:spPr>
          <a:xfrm>
            <a:off x="0" y="0"/>
            <a:ext cx="12192000" cy="6858000"/>
          </a:xfrm>
          <a:prstGeom prst="rect">
            <a:avLst/>
          </a:prstGeom>
          <a:noFill/>
          <a:ln>
            <a:noFill/>
          </a:ln>
        </p:spPr>
      </p:sp>
      <p:sp>
        <p:nvSpPr>
          <p:cNvPr id="43" name="TextBox 43"/>
          <p:cNvSpPr txBox="1"/>
          <p:nvPr/>
        </p:nvSpPr>
        <p:spPr>
          <a:xfrm>
            <a:off x="9075420" y="2779395"/>
            <a:ext cx="312039" cy="182880"/>
          </a:xfrm>
          <a:prstGeom prst="rect">
            <a:avLst/>
          </a:prstGeom>
          <a:noFill/>
          <a:ln>
            <a:noFill/>
          </a:ln>
        </p:spPr>
        <p:txBody>
          <a:bodyPr wrap="none" lIns="0" tIns="0" rIns="0" bIns="0" anchor="t" anchorCtr="0">
            <a:spAutoFit/>
          </a:bodyPr>
          <a:lstStyle/>
          <a:p>
            <a:pPr algn="l"/>
            <a:r>
              <a:rPr lang="en-US" sz="900" dirty="0">
                <a:solidFill>
                  <a:srgbClr val="63717E"/>
                </a:solidFill>
                <a:latin typeface="Arial"/>
                <a:ea typeface="Microsoft YaHei"/>
                <a:cs typeface="Arial"/>
              </a:rPr>
              <a:t>FY26</a:t>
            </a:r>
          </a:p>
        </p:txBody>
      </p:sp>
      <p:sp>
        <p:nvSpPr>
          <p:cNvPr id="44" name="Rectangle 44"/>
          <p:cNvSpPr/>
          <p:nvPr/>
        </p:nvSpPr>
        <p:spPr>
          <a:xfrm>
            <a:off x="457200" y="3505200"/>
            <a:ext cx="2590800" cy="1562100"/>
          </a:xfrm>
          <a:prstGeom prst="roundRect">
            <a:avLst>
              <a:gd name="adj" fmla="val 1220"/>
            </a:avLst>
          </a:prstGeom>
          <a:solidFill>
            <a:srgbClr val="FFFFFF"/>
          </a:solidFill>
          <a:ln w="9525">
            <a:solidFill>
              <a:srgbClr val="D9DEE3"/>
            </a:solidFill>
          </a:ln>
        </p:spPr>
      </p:sp>
      <p:sp>
        <p:nvSpPr>
          <p:cNvPr id="45" name="Rectangle 45"/>
          <p:cNvSpPr/>
          <p:nvPr/>
        </p:nvSpPr>
        <p:spPr>
          <a:xfrm>
            <a:off x="457200" y="3505200"/>
            <a:ext cx="2590800" cy="57150"/>
          </a:xfrm>
          <a:prstGeom prst="rect">
            <a:avLst/>
          </a:prstGeom>
          <a:solidFill>
            <a:srgbClr val="E34D59"/>
          </a:solidFill>
          <a:ln>
            <a:noFill/>
          </a:ln>
        </p:spPr>
      </p:sp>
      <p:sp>
        <p:nvSpPr>
          <p:cNvPr id="46" name="Rectangle 46"/>
          <p:cNvSpPr/>
          <p:nvPr/>
        </p:nvSpPr>
        <p:spPr>
          <a:xfrm>
            <a:off x="0" y="0"/>
            <a:ext cx="12192000" cy="6858000"/>
          </a:xfrm>
          <a:prstGeom prst="rect">
            <a:avLst/>
          </a:prstGeom>
          <a:noFill/>
          <a:ln>
            <a:noFill/>
          </a:ln>
        </p:spPr>
      </p:sp>
      <p:sp>
        <p:nvSpPr>
          <p:cNvPr id="47" name="TextBox 47"/>
          <p:cNvSpPr txBox="1"/>
          <p:nvPr/>
        </p:nvSpPr>
        <p:spPr>
          <a:xfrm>
            <a:off x="618172" y="3739991"/>
            <a:ext cx="640882"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RETENTION</a:t>
            </a:r>
          </a:p>
        </p:txBody>
      </p:sp>
      <p:sp>
        <p:nvSpPr>
          <p:cNvPr id="48" name="Rectangle 48"/>
          <p:cNvSpPr/>
          <p:nvPr/>
        </p:nvSpPr>
        <p:spPr>
          <a:xfrm>
            <a:off x="0" y="0"/>
            <a:ext cx="12192000" cy="6858000"/>
          </a:xfrm>
          <a:prstGeom prst="rect">
            <a:avLst/>
          </a:prstGeom>
          <a:noFill/>
          <a:ln>
            <a:noFill/>
          </a:ln>
        </p:spPr>
      </p:sp>
      <p:sp>
        <p:nvSpPr>
          <p:cNvPr id="49" name="TextBox 49"/>
          <p:cNvSpPr txBox="1"/>
          <p:nvPr/>
        </p:nvSpPr>
        <p:spPr>
          <a:xfrm>
            <a:off x="602932" y="4153376"/>
            <a:ext cx="2380476" cy="411480"/>
          </a:xfrm>
          <a:prstGeom prst="rect">
            <a:avLst/>
          </a:prstGeom>
          <a:noFill/>
          <a:ln>
            <a:noFill/>
          </a:ln>
        </p:spPr>
        <p:txBody>
          <a:bodyPr wrap="none" lIns="0" tIns="0" rIns="0" bIns="0" anchor="t" anchorCtr="0">
            <a:spAutoFit/>
          </a:bodyPr>
          <a:lstStyle/>
          <a:p>
            <a:pPr algn="l"/>
            <a:r>
              <a:rPr lang="en-US" sz="2025" b="1" dirty="0">
                <a:solidFill>
                  <a:srgbClr val="10202B"/>
                </a:solidFill>
                <a:latin typeface="Georgia"/>
                <a:ea typeface="SimSun"/>
                <a:cs typeface="Georgia"/>
              </a:rPr>
              <a:t>NRR undisclosed</a:t>
            </a:r>
          </a:p>
        </p:txBody>
      </p:sp>
      <p:sp>
        <p:nvSpPr>
          <p:cNvPr id="50" name="Rectangle 50"/>
          <p:cNvSpPr/>
          <p:nvPr/>
        </p:nvSpPr>
        <p:spPr>
          <a:xfrm>
            <a:off x="0" y="0"/>
            <a:ext cx="12192000" cy="6858000"/>
          </a:xfrm>
          <a:prstGeom prst="rect">
            <a:avLst/>
          </a:prstGeom>
          <a:noFill/>
          <a:ln>
            <a:noFill/>
          </a:ln>
        </p:spPr>
      </p:sp>
      <p:sp>
        <p:nvSpPr>
          <p:cNvPr id="51" name="TextBox 51"/>
          <p:cNvSpPr txBox="1"/>
          <p:nvPr/>
        </p:nvSpPr>
        <p:spPr>
          <a:xfrm>
            <a:off x="617220" y="4589145"/>
            <a:ext cx="312039" cy="182880"/>
          </a:xfrm>
          <a:prstGeom prst="rect">
            <a:avLst/>
          </a:prstGeom>
          <a:noFill/>
          <a:ln>
            <a:noFill/>
          </a:ln>
        </p:spPr>
        <p:txBody>
          <a:bodyPr wrap="none" lIns="0" tIns="0" rIns="0" bIns="0" anchor="t" anchorCtr="0">
            <a:spAutoFit/>
          </a:bodyPr>
          <a:lstStyle/>
          <a:p>
            <a:pPr algn="l"/>
            <a:r>
              <a:rPr lang="en-US" sz="900" dirty="0">
                <a:solidFill>
                  <a:srgbClr val="63717E"/>
                </a:solidFill>
                <a:latin typeface="Arial"/>
                <a:ea typeface="Microsoft YaHei"/>
                <a:cs typeface="Arial"/>
              </a:rPr>
              <a:t>FY26</a:t>
            </a:r>
          </a:p>
        </p:txBody>
      </p:sp>
      <p:sp>
        <p:nvSpPr>
          <p:cNvPr id="52" name="Rectangle 52"/>
          <p:cNvSpPr/>
          <p:nvPr/>
        </p:nvSpPr>
        <p:spPr>
          <a:xfrm>
            <a:off x="3276600" y="3505200"/>
            <a:ext cx="2590800" cy="1562100"/>
          </a:xfrm>
          <a:prstGeom prst="roundRect">
            <a:avLst>
              <a:gd name="adj" fmla="val 1220"/>
            </a:avLst>
          </a:prstGeom>
          <a:solidFill>
            <a:srgbClr val="FFFFFF"/>
          </a:solidFill>
          <a:ln w="9525">
            <a:solidFill>
              <a:srgbClr val="D9DEE3"/>
            </a:solidFill>
          </a:ln>
        </p:spPr>
      </p:sp>
      <p:sp>
        <p:nvSpPr>
          <p:cNvPr id="53" name="Rectangle 53"/>
          <p:cNvSpPr/>
          <p:nvPr/>
        </p:nvSpPr>
        <p:spPr>
          <a:xfrm>
            <a:off x="3276600" y="3505200"/>
            <a:ext cx="2590800" cy="57150"/>
          </a:xfrm>
          <a:prstGeom prst="rect">
            <a:avLst/>
          </a:prstGeom>
          <a:solidFill>
            <a:srgbClr val="E34D59"/>
          </a:solidFill>
          <a:ln>
            <a:noFill/>
          </a:ln>
        </p:spPr>
      </p:sp>
      <p:sp>
        <p:nvSpPr>
          <p:cNvPr id="54" name="Rectangle 54"/>
          <p:cNvSpPr/>
          <p:nvPr/>
        </p:nvSpPr>
        <p:spPr>
          <a:xfrm>
            <a:off x="0" y="0"/>
            <a:ext cx="12192000" cy="6858000"/>
          </a:xfrm>
          <a:prstGeom prst="rect">
            <a:avLst/>
          </a:prstGeom>
          <a:noFill/>
          <a:ln>
            <a:noFill/>
          </a:ln>
        </p:spPr>
      </p:sp>
      <p:sp>
        <p:nvSpPr>
          <p:cNvPr id="55" name="TextBox 55"/>
          <p:cNvSpPr txBox="1"/>
          <p:nvPr/>
        </p:nvSpPr>
        <p:spPr>
          <a:xfrm>
            <a:off x="3437572" y="3739991"/>
            <a:ext cx="539670"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DILUTION</a:t>
            </a:r>
          </a:p>
        </p:txBody>
      </p:sp>
      <p:sp>
        <p:nvSpPr>
          <p:cNvPr id="56" name="Rectangle 56"/>
          <p:cNvSpPr/>
          <p:nvPr/>
        </p:nvSpPr>
        <p:spPr>
          <a:xfrm>
            <a:off x="0" y="0"/>
            <a:ext cx="12192000" cy="6858000"/>
          </a:xfrm>
          <a:prstGeom prst="rect">
            <a:avLst/>
          </a:prstGeom>
          <a:noFill/>
          <a:ln>
            <a:noFill/>
          </a:ln>
        </p:spPr>
      </p:sp>
      <p:sp>
        <p:nvSpPr>
          <p:cNvPr id="57" name="TextBox 57"/>
          <p:cNvSpPr txBox="1"/>
          <p:nvPr/>
        </p:nvSpPr>
        <p:spPr>
          <a:xfrm>
            <a:off x="3422332" y="4153376"/>
            <a:ext cx="2722069" cy="411480"/>
          </a:xfrm>
          <a:prstGeom prst="rect">
            <a:avLst/>
          </a:prstGeom>
          <a:noFill/>
          <a:ln>
            <a:noFill/>
          </a:ln>
        </p:spPr>
        <p:txBody>
          <a:bodyPr wrap="none" lIns="0" tIns="0" rIns="0" bIns="0" anchor="t" anchorCtr="0">
            <a:spAutoFit/>
          </a:bodyPr>
          <a:lstStyle/>
          <a:p>
            <a:pPr algn="l"/>
            <a:r>
              <a:rPr lang="en-US" sz="2025" b="1" dirty="0">
                <a:solidFill>
                  <a:srgbClr val="10202B"/>
                </a:solidFill>
                <a:latin typeface="Georgia"/>
                <a:ea typeface="SimSun"/>
                <a:cs typeface="Georgia"/>
              </a:rPr>
              <a:t>30% SBC / revenue</a:t>
            </a:r>
          </a:p>
        </p:txBody>
      </p:sp>
      <p:sp>
        <p:nvSpPr>
          <p:cNvPr id="58" name="Rectangle 58"/>
          <p:cNvSpPr/>
          <p:nvPr/>
        </p:nvSpPr>
        <p:spPr>
          <a:xfrm>
            <a:off x="0" y="0"/>
            <a:ext cx="12192000" cy="6858000"/>
          </a:xfrm>
          <a:prstGeom prst="rect">
            <a:avLst/>
          </a:prstGeom>
          <a:noFill/>
          <a:ln>
            <a:noFill/>
          </a:ln>
        </p:spPr>
      </p:sp>
      <p:sp>
        <p:nvSpPr>
          <p:cNvPr id="59" name="TextBox 59"/>
          <p:cNvSpPr txBox="1"/>
          <p:nvPr/>
        </p:nvSpPr>
        <p:spPr>
          <a:xfrm>
            <a:off x="3436620" y="4589145"/>
            <a:ext cx="312039" cy="182880"/>
          </a:xfrm>
          <a:prstGeom prst="rect">
            <a:avLst/>
          </a:prstGeom>
          <a:noFill/>
          <a:ln>
            <a:noFill/>
          </a:ln>
        </p:spPr>
        <p:txBody>
          <a:bodyPr wrap="none" lIns="0" tIns="0" rIns="0" bIns="0" anchor="t" anchorCtr="0">
            <a:spAutoFit/>
          </a:bodyPr>
          <a:lstStyle/>
          <a:p>
            <a:pPr algn="l"/>
            <a:r>
              <a:rPr lang="en-US" sz="900" dirty="0">
                <a:solidFill>
                  <a:srgbClr val="63717E"/>
                </a:solidFill>
                <a:latin typeface="Arial"/>
                <a:ea typeface="Microsoft YaHei"/>
                <a:cs typeface="Arial"/>
              </a:rPr>
              <a:t>FY26</a:t>
            </a:r>
          </a:p>
        </p:txBody>
      </p:sp>
      <p:sp>
        <p:nvSpPr>
          <p:cNvPr id="60" name="Rectangle 60"/>
          <p:cNvSpPr/>
          <p:nvPr/>
        </p:nvSpPr>
        <p:spPr>
          <a:xfrm>
            <a:off x="6096000" y="3505200"/>
            <a:ext cx="2590800" cy="1562100"/>
          </a:xfrm>
          <a:prstGeom prst="roundRect">
            <a:avLst>
              <a:gd name="adj" fmla="val 1220"/>
            </a:avLst>
          </a:prstGeom>
          <a:solidFill>
            <a:srgbClr val="FFFFFF"/>
          </a:solidFill>
          <a:ln w="9525">
            <a:solidFill>
              <a:srgbClr val="D9DEE3"/>
            </a:solidFill>
          </a:ln>
        </p:spPr>
      </p:sp>
      <p:sp>
        <p:nvSpPr>
          <p:cNvPr id="61" name="Rectangle 61"/>
          <p:cNvSpPr/>
          <p:nvPr/>
        </p:nvSpPr>
        <p:spPr>
          <a:xfrm>
            <a:off x="6096000" y="3505200"/>
            <a:ext cx="2590800" cy="57150"/>
          </a:xfrm>
          <a:prstGeom prst="rect">
            <a:avLst/>
          </a:prstGeom>
          <a:solidFill>
            <a:srgbClr val="E9A23B"/>
          </a:solidFill>
          <a:ln>
            <a:noFill/>
          </a:ln>
        </p:spPr>
      </p:sp>
      <p:sp>
        <p:nvSpPr>
          <p:cNvPr id="62" name="Rectangle 62"/>
          <p:cNvSpPr/>
          <p:nvPr/>
        </p:nvSpPr>
        <p:spPr>
          <a:xfrm>
            <a:off x="0" y="0"/>
            <a:ext cx="12192000" cy="6858000"/>
          </a:xfrm>
          <a:prstGeom prst="rect">
            <a:avLst/>
          </a:prstGeom>
          <a:noFill/>
          <a:ln>
            <a:noFill/>
          </a:ln>
        </p:spPr>
      </p:sp>
      <p:sp>
        <p:nvSpPr>
          <p:cNvPr id="63" name="TextBox 63"/>
          <p:cNvSpPr txBox="1"/>
          <p:nvPr/>
        </p:nvSpPr>
        <p:spPr>
          <a:xfrm>
            <a:off x="6256972" y="3739991"/>
            <a:ext cx="653534"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EFFICIENCY</a:t>
            </a:r>
          </a:p>
        </p:txBody>
      </p:sp>
      <p:sp>
        <p:nvSpPr>
          <p:cNvPr id="64" name="Rectangle 64"/>
          <p:cNvSpPr/>
          <p:nvPr/>
        </p:nvSpPr>
        <p:spPr>
          <a:xfrm>
            <a:off x="0" y="0"/>
            <a:ext cx="12192000" cy="6858000"/>
          </a:xfrm>
          <a:prstGeom prst="rect">
            <a:avLst/>
          </a:prstGeom>
          <a:noFill/>
          <a:ln>
            <a:noFill/>
          </a:ln>
        </p:spPr>
      </p:sp>
      <p:sp>
        <p:nvSpPr>
          <p:cNvPr id="65" name="TextBox 65"/>
          <p:cNvSpPr txBox="1"/>
          <p:nvPr/>
        </p:nvSpPr>
        <p:spPr>
          <a:xfrm>
            <a:off x="6241732" y="4153376"/>
            <a:ext cx="2784177" cy="411480"/>
          </a:xfrm>
          <a:prstGeom prst="rect">
            <a:avLst/>
          </a:prstGeom>
          <a:noFill/>
          <a:ln>
            <a:noFill/>
          </a:ln>
        </p:spPr>
        <p:txBody>
          <a:bodyPr wrap="none" lIns="0" tIns="0" rIns="0" bIns="0" anchor="t" anchorCtr="0">
            <a:spAutoFit/>
          </a:bodyPr>
          <a:lstStyle/>
          <a:p>
            <a:pPr algn="l"/>
            <a:r>
              <a:rPr lang="en-US" sz="2025" b="1" dirty="0">
                <a:solidFill>
                  <a:srgbClr val="10202B"/>
                </a:solidFill>
                <a:latin typeface="Georgia"/>
                <a:ea typeface="SimSun"/>
                <a:cs typeface="Georgia"/>
              </a:rPr>
              <a:t>0.37x incremental</a:t>
            </a:r>
          </a:p>
        </p:txBody>
      </p:sp>
      <p:sp>
        <p:nvSpPr>
          <p:cNvPr id="66" name="Rectangle 66"/>
          <p:cNvSpPr/>
          <p:nvPr/>
        </p:nvSpPr>
        <p:spPr>
          <a:xfrm>
            <a:off x="0" y="0"/>
            <a:ext cx="12192000" cy="6858000"/>
          </a:xfrm>
          <a:prstGeom prst="rect">
            <a:avLst/>
          </a:prstGeom>
          <a:noFill/>
          <a:ln>
            <a:noFill/>
          </a:ln>
        </p:spPr>
      </p:sp>
      <p:sp>
        <p:nvSpPr>
          <p:cNvPr id="67" name="TextBox 67"/>
          <p:cNvSpPr txBox="1"/>
          <p:nvPr/>
        </p:nvSpPr>
        <p:spPr>
          <a:xfrm>
            <a:off x="6256020" y="4589145"/>
            <a:ext cx="1002125" cy="182880"/>
          </a:xfrm>
          <a:prstGeom prst="rect">
            <a:avLst/>
          </a:prstGeom>
          <a:noFill/>
          <a:ln>
            <a:noFill/>
          </a:ln>
        </p:spPr>
        <p:txBody>
          <a:bodyPr wrap="none" lIns="0" tIns="0" rIns="0" bIns="0" anchor="t" anchorCtr="0">
            <a:spAutoFit/>
          </a:bodyPr>
          <a:lstStyle/>
          <a:p>
            <a:pPr algn="l"/>
            <a:r>
              <a:rPr lang="en-US" sz="900" dirty="0">
                <a:solidFill>
                  <a:srgbClr val="63717E"/>
                </a:solidFill>
                <a:latin typeface="Arial"/>
                <a:ea typeface="Microsoft YaHei"/>
                <a:cs typeface="Arial"/>
              </a:rPr>
              <a:t>Rev / prior S&amp;M</a:t>
            </a:r>
          </a:p>
        </p:txBody>
      </p:sp>
      <p:sp>
        <p:nvSpPr>
          <p:cNvPr id="68" name="Rectangle 68"/>
          <p:cNvSpPr/>
          <p:nvPr/>
        </p:nvSpPr>
        <p:spPr>
          <a:xfrm>
            <a:off x="8915400" y="3505200"/>
            <a:ext cx="2590800" cy="1562100"/>
          </a:xfrm>
          <a:prstGeom prst="roundRect">
            <a:avLst>
              <a:gd name="adj" fmla="val 1220"/>
            </a:avLst>
          </a:prstGeom>
          <a:solidFill>
            <a:srgbClr val="FFFFFF"/>
          </a:solidFill>
          <a:ln w="9525">
            <a:solidFill>
              <a:srgbClr val="D9DEE3"/>
            </a:solidFill>
          </a:ln>
        </p:spPr>
      </p:sp>
      <p:sp>
        <p:nvSpPr>
          <p:cNvPr id="69" name="Rectangle 69"/>
          <p:cNvSpPr/>
          <p:nvPr/>
        </p:nvSpPr>
        <p:spPr>
          <a:xfrm>
            <a:off x="8915400" y="3505200"/>
            <a:ext cx="2590800" cy="57150"/>
          </a:xfrm>
          <a:prstGeom prst="rect">
            <a:avLst/>
          </a:prstGeom>
          <a:solidFill>
            <a:srgbClr val="E9A23B"/>
          </a:solidFill>
          <a:ln>
            <a:noFill/>
          </a:ln>
        </p:spPr>
      </p:sp>
      <p:sp>
        <p:nvSpPr>
          <p:cNvPr id="70" name="Rectangle 70"/>
          <p:cNvSpPr/>
          <p:nvPr/>
        </p:nvSpPr>
        <p:spPr>
          <a:xfrm>
            <a:off x="0" y="0"/>
            <a:ext cx="12192000" cy="6858000"/>
          </a:xfrm>
          <a:prstGeom prst="rect">
            <a:avLst/>
          </a:prstGeom>
          <a:noFill/>
          <a:ln>
            <a:noFill/>
          </a:ln>
        </p:spPr>
      </p:sp>
      <p:sp>
        <p:nvSpPr>
          <p:cNvPr id="71" name="TextBox 71"/>
          <p:cNvSpPr txBox="1"/>
          <p:nvPr/>
        </p:nvSpPr>
        <p:spPr>
          <a:xfrm>
            <a:off x="9076372" y="3739991"/>
            <a:ext cx="577625"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LIQUIDITY</a:t>
            </a:r>
          </a:p>
        </p:txBody>
      </p:sp>
      <p:sp>
        <p:nvSpPr>
          <p:cNvPr id="72" name="Rectangle 72"/>
          <p:cNvSpPr/>
          <p:nvPr/>
        </p:nvSpPr>
        <p:spPr>
          <a:xfrm>
            <a:off x="0" y="0"/>
            <a:ext cx="12192000" cy="6858000"/>
          </a:xfrm>
          <a:prstGeom prst="rect">
            <a:avLst/>
          </a:prstGeom>
          <a:noFill/>
          <a:ln>
            <a:noFill/>
          </a:ln>
        </p:spPr>
      </p:sp>
      <p:sp>
        <p:nvSpPr>
          <p:cNvPr id="73" name="TextBox 73"/>
          <p:cNvSpPr txBox="1"/>
          <p:nvPr/>
        </p:nvSpPr>
        <p:spPr>
          <a:xfrm>
            <a:off x="9061132" y="4153376"/>
            <a:ext cx="2364949" cy="411480"/>
          </a:xfrm>
          <a:prstGeom prst="rect">
            <a:avLst/>
          </a:prstGeom>
          <a:noFill/>
          <a:ln>
            <a:noFill/>
          </a:ln>
        </p:spPr>
        <p:txBody>
          <a:bodyPr wrap="none" lIns="0" tIns="0" rIns="0" bIns="0" anchor="t" anchorCtr="0">
            <a:spAutoFit/>
          </a:bodyPr>
          <a:lstStyle/>
          <a:p>
            <a:pPr algn="l"/>
            <a:r>
              <a:rPr lang="en-US" sz="2025" b="1" dirty="0">
                <a:solidFill>
                  <a:srgbClr val="10202B"/>
                </a:solidFill>
                <a:latin typeface="Georgia"/>
                <a:ea typeface="SimSun"/>
                <a:cs typeface="Georgia"/>
              </a:rPr>
              <a:t>$770m vs $1.1bn</a:t>
            </a:r>
          </a:p>
        </p:txBody>
      </p:sp>
      <p:sp>
        <p:nvSpPr>
          <p:cNvPr id="74" name="Rectangle 74"/>
          <p:cNvSpPr/>
          <p:nvPr/>
        </p:nvSpPr>
        <p:spPr>
          <a:xfrm>
            <a:off x="0" y="0"/>
            <a:ext cx="12192000" cy="6858000"/>
          </a:xfrm>
          <a:prstGeom prst="rect">
            <a:avLst/>
          </a:prstGeom>
          <a:noFill/>
          <a:ln>
            <a:noFill/>
          </a:ln>
        </p:spPr>
      </p:sp>
      <p:sp>
        <p:nvSpPr>
          <p:cNvPr id="75" name="TextBox 75"/>
          <p:cNvSpPr txBox="1"/>
          <p:nvPr/>
        </p:nvSpPr>
        <p:spPr>
          <a:xfrm>
            <a:off x="9075420" y="4589145"/>
            <a:ext cx="752380" cy="182880"/>
          </a:xfrm>
          <a:prstGeom prst="rect">
            <a:avLst/>
          </a:prstGeom>
          <a:noFill/>
          <a:ln>
            <a:noFill/>
          </a:ln>
        </p:spPr>
        <p:txBody>
          <a:bodyPr wrap="none" lIns="0" tIns="0" rIns="0" bIns="0" anchor="t" anchorCtr="0">
            <a:spAutoFit/>
          </a:bodyPr>
          <a:lstStyle/>
          <a:p>
            <a:pPr algn="l"/>
            <a:r>
              <a:rPr lang="en-US" sz="900" dirty="0">
                <a:solidFill>
                  <a:srgbClr val="63717E"/>
                </a:solidFill>
                <a:latin typeface="Arial"/>
                <a:ea typeface="Microsoft YaHei"/>
                <a:cs typeface="Arial"/>
              </a:rPr>
              <a:t>FY26 / FY25</a:t>
            </a:r>
          </a:p>
        </p:txBody>
      </p:sp>
      <p:sp>
        <p:nvSpPr>
          <p:cNvPr id="76" name="Rectangle 76"/>
          <p:cNvSpPr/>
          <p:nvPr/>
        </p:nvSpPr>
        <p:spPr>
          <a:xfrm>
            <a:off x="457200" y="5543550"/>
            <a:ext cx="11049000" cy="495300"/>
          </a:xfrm>
          <a:prstGeom prst="rect">
            <a:avLst/>
          </a:prstGeom>
          <a:solidFill>
            <a:srgbClr val="071D2B"/>
          </a:solidFill>
          <a:ln>
            <a:noFill/>
          </a:ln>
        </p:spPr>
      </p:sp>
      <p:sp>
        <p:nvSpPr>
          <p:cNvPr id="77" name="Rectangle 77"/>
          <p:cNvSpPr/>
          <p:nvPr/>
        </p:nvSpPr>
        <p:spPr>
          <a:xfrm>
            <a:off x="0" y="0"/>
            <a:ext cx="12192000" cy="6858000"/>
          </a:xfrm>
          <a:prstGeom prst="rect">
            <a:avLst/>
          </a:prstGeom>
          <a:noFill/>
          <a:ln>
            <a:noFill/>
          </a:ln>
        </p:spPr>
      </p:sp>
      <p:sp>
        <p:nvSpPr>
          <p:cNvPr id="78" name="TextBox 78"/>
          <p:cNvSpPr txBox="1"/>
          <p:nvPr/>
        </p:nvSpPr>
        <p:spPr>
          <a:xfrm>
            <a:off x="656272" y="5768816"/>
            <a:ext cx="539670" cy="167640"/>
          </a:xfrm>
          <a:prstGeom prst="rect">
            <a:avLst/>
          </a:prstGeom>
          <a:noFill/>
          <a:ln>
            <a:noFill/>
          </a:ln>
        </p:spPr>
        <p:txBody>
          <a:bodyPr wrap="none" lIns="0" tIns="0" rIns="0" bIns="0" anchor="t" anchorCtr="0">
            <a:spAutoFit/>
          </a:bodyPr>
          <a:lstStyle/>
          <a:p>
            <a:pPr algn="l"/>
            <a:r>
              <a:rPr lang="en-US" sz="825" b="1" dirty="0">
                <a:solidFill>
                  <a:srgbClr val="2554FF"/>
                </a:solidFill>
                <a:latin typeface="Arial"/>
                <a:ea typeface="Microsoft YaHei"/>
                <a:cs typeface="Arial"/>
              </a:rPr>
              <a:t>DECISION</a:t>
            </a:r>
          </a:p>
        </p:txBody>
      </p:sp>
      <p:sp>
        <p:nvSpPr>
          <p:cNvPr id="79" name="Rectangle 79"/>
          <p:cNvSpPr/>
          <p:nvPr/>
        </p:nvSpPr>
        <p:spPr>
          <a:xfrm>
            <a:off x="0" y="0"/>
            <a:ext cx="12192000" cy="6858000"/>
          </a:xfrm>
          <a:prstGeom prst="rect">
            <a:avLst/>
          </a:prstGeom>
          <a:noFill/>
          <a:ln>
            <a:noFill/>
          </a:ln>
        </p:spPr>
      </p:sp>
      <p:sp>
        <p:nvSpPr>
          <p:cNvPr id="80" name="TextBox 80"/>
          <p:cNvSpPr txBox="1"/>
          <p:nvPr/>
        </p:nvSpPr>
        <p:spPr>
          <a:xfrm>
            <a:off x="1603058" y="5720239"/>
            <a:ext cx="6553125" cy="259080"/>
          </a:xfrm>
          <a:prstGeom prst="rect">
            <a:avLst/>
          </a:prstGeom>
          <a:noFill/>
          <a:ln>
            <a:noFill/>
          </a:ln>
        </p:spPr>
        <p:txBody>
          <a:bodyPr wrap="none" lIns="0" tIns="0" rIns="0" bIns="0" anchor="t" anchorCtr="0">
            <a:spAutoFit/>
          </a:bodyPr>
          <a:lstStyle/>
          <a:p>
            <a:pPr algn="l"/>
            <a:r>
              <a:rPr lang="en-US" sz="1275" b="1" dirty="0">
                <a:solidFill>
                  <a:srgbClr val="FFFFFF"/>
                </a:solidFill>
                <a:latin typeface="Arial"/>
                <a:ea typeface="Microsoft YaHei"/>
                <a:cs typeface="Arial"/>
              </a:rPr>
              <a:t>Evidence is sufficient to investigate; not sufficient to underwrite.</a:t>
            </a:r>
          </a:p>
        </p:txBody>
      </p:sp>
      <p:sp>
        <p:nvSpPr>
          <p:cNvPr id="81" name="Line 81"/>
          <p:cNvSpPr/>
          <p:nvPr/>
        </p:nvSpPr>
        <p:spPr>
          <a:xfrm>
            <a:off x="457200" y="64008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82" name="Rectangle 82"/>
          <p:cNvSpPr/>
          <p:nvPr/>
        </p:nvSpPr>
        <p:spPr>
          <a:xfrm>
            <a:off x="0" y="0"/>
            <a:ext cx="12192000" cy="6858000"/>
          </a:xfrm>
          <a:prstGeom prst="rect">
            <a:avLst/>
          </a:prstGeom>
          <a:noFill/>
          <a:ln>
            <a:noFill/>
          </a:ln>
        </p:spPr>
      </p:sp>
      <p:sp>
        <p:nvSpPr>
          <p:cNvPr id="83" name="TextBox 83"/>
          <p:cNvSpPr txBox="1"/>
          <p:nvPr/>
        </p:nvSpPr>
        <p:spPr>
          <a:xfrm>
            <a:off x="448628" y="6537484"/>
            <a:ext cx="2841569" cy="137160"/>
          </a:xfrm>
          <a:prstGeom prst="rect">
            <a:avLst/>
          </a:prstGeom>
          <a:noFill/>
          <a:ln>
            <a:noFill/>
          </a:ln>
        </p:spPr>
        <p:txBody>
          <a:bodyPr wrap="none" lIns="0" tIns="0" rIns="0" bIns="0" anchor="t" anchorCtr="0">
            <a:spAutoFit/>
          </a:bodyPr>
          <a:lstStyle/>
          <a:p>
            <a:pPr algn="l"/>
            <a:r>
              <a:rPr lang="en-US" sz="675" dirty="0">
                <a:solidFill>
                  <a:srgbClr val="63717E"/>
                </a:solidFill>
                <a:latin typeface="Arial"/>
                <a:ea typeface="Microsoft YaHei"/>
                <a:cs typeface="Arial"/>
              </a:rPr>
              <a:t>FY2026 FORM 10-K, PDF PP.68–76 • DERIVED METRICS LABELED</a:t>
            </a:r>
          </a:p>
        </p:txBody>
      </p:sp>
      <p:sp>
        <p:nvSpPr>
          <p:cNvPr id="84" name="Rectangle 84"/>
          <p:cNvSpPr/>
          <p:nvPr/>
        </p:nvSpPr>
        <p:spPr>
          <a:xfrm>
            <a:off x="0" y="0"/>
            <a:ext cx="12192000" cy="6858000"/>
          </a:xfrm>
          <a:prstGeom prst="rect">
            <a:avLst/>
          </a:prstGeom>
          <a:noFill/>
          <a:ln>
            <a:noFill/>
          </a:ln>
        </p:spPr>
      </p:sp>
      <p:sp>
        <p:nvSpPr>
          <p:cNvPr id="85" name="TextBox 85"/>
          <p:cNvSpPr txBox="1"/>
          <p:nvPr/>
        </p:nvSpPr>
        <p:spPr>
          <a:xfrm>
            <a:off x="11585155" y="6521291"/>
            <a:ext cx="160122" cy="167640"/>
          </a:xfrm>
          <a:prstGeom prst="rect">
            <a:avLst/>
          </a:prstGeom>
          <a:noFill/>
          <a:ln>
            <a:noFill/>
          </a:ln>
        </p:spPr>
        <p:txBody>
          <a:bodyPr wrap="none" lIns="0" tIns="0" rIns="0" bIns="0" anchor="t" anchorCtr="0">
            <a:spAutoFit/>
          </a:bodyPr>
          <a:lstStyle/>
          <a:p>
            <a:pPr algn="r"/>
            <a:r>
              <a:rPr lang="en-US" sz="825" b="1" dirty="0">
                <a:solidFill>
                  <a:srgbClr val="63717E"/>
                </a:solidFill>
                <a:latin typeface="Arial"/>
                <a:ea typeface="Microsoft YaHei"/>
                <a:cs typeface="Arial"/>
              </a:rPr>
              <a:t>03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6858000"/>
          </a:xfrm>
          <a:prstGeom prst="rect">
            <a:avLst/>
          </a:prstGeom>
          <a:noFill/>
          <a:ln>
            <a:noFill/>
          </a:ln>
        </p:spPr>
      </p:sp>
      <p:sp>
        <p:nvSpPr>
          <p:cNvPr id="4" name="TextBox 4"/>
          <p:cNvSpPr txBox="1"/>
          <p:nvPr/>
        </p:nvSpPr>
        <p:spPr>
          <a:xfrm>
            <a:off x="447675" y="319088"/>
            <a:ext cx="1548741" cy="152400"/>
          </a:xfrm>
          <a:prstGeom prst="rect">
            <a:avLst/>
          </a:prstGeom>
          <a:noFill/>
          <a:ln>
            <a:noFill/>
          </a:ln>
        </p:spPr>
        <p:txBody>
          <a:bodyPr wrap="none" lIns="0" tIns="0" rIns="0" bIns="0" anchor="t" anchorCtr="0">
            <a:spAutoFit/>
          </a:bodyPr>
          <a:lstStyle/>
          <a:p>
            <a:pPr algn="l"/>
            <a:r>
              <a:rPr lang="en-US" sz="750" b="1" dirty="0">
                <a:solidFill>
                  <a:srgbClr val="2554FF"/>
                </a:solidFill>
                <a:latin typeface="Arial"/>
                <a:ea typeface="Microsoft YaHei"/>
                <a:cs typeface="Arial"/>
              </a:rPr>
              <a:t>04 / INVESTMENT COMMITTEE</a:t>
            </a:r>
          </a:p>
        </p:txBody>
      </p:sp>
      <p:sp>
        <p:nvSpPr>
          <p:cNvPr id="5" name="Rectangle 5"/>
          <p:cNvSpPr/>
          <p:nvPr/>
        </p:nvSpPr>
        <p:spPr>
          <a:xfrm>
            <a:off x="0" y="0"/>
            <a:ext cx="12192000" cy="6858000"/>
          </a:xfrm>
          <a:prstGeom prst="rect">
            <a:avLst/>
          </a:prstGeom>
          <a:noFill/>
          <a:ln>
            <a:noFill/>
          </a:ln>
        </p:spPr>
      </p:sp>
      <p:sp>
        <p:nvSpPr>
          <p:cNvPr id="6" name="TextBox 6"/>
          <p:cNvSpPr txBox="1"/>
          <p:nvPr/>
        </p:nvSpPr>
        <p:spPr>
          <a:xfrm>
            <a:off x="10361533" y="319088"/>
            <a:ext cx="138279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SENTINELONE • 14 SEP 2026</a:t>
            </a:r>
          </a:p>
        </p:txBody>
      </p:sp>
      <p:sp>
        <p:nvSpPr>
          <p:cNvPr id="7" name="Line 7"/>
          <p:cNvSpPr/>
          <p:nvPr/>
        </p:nvSpPr>
        <p:spPr>
          <a:xfrm>
            <a:off x="457200" y="5334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8" name="Rectangle 8"/>
          <p:cNvSpPr/>
          <p:nvPr/>
        </p:nvSpPr>
        <p:spPr>
          <a:xfrm>
            <a:off x="0" y="0"/>
            <a:ext cx="12192000" cy="6858000"/>
          </a:xfrm>
          <a:prstGeom prst="rect">
            <a:avLst/>
          </a:prstGeom>
          <a:noFill/>
          <a:ln>
            <a:noFill/>
          </a:ln>
        </p:spPr>
      </p:sp>
      <p:sp>
        <p:nvSpPr>
          <p:cNvPr id="9" name="TextBox 9"/>
          <p:cNvSpPr txBox="1"/>
          <p:nvPr/>
        </p:nvSpPr>
        <p:spPr>
          <a:xfrm>
            <a:off x="427672" y="663416"/>
            <a:ext cx="10167093"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Ratable subscriptions and partner-led distribution create</a:t>
            </a:r>
          </a:p>
        </p:txBody>
      </p:sp>
      <p:sp>
        <p:nvSpPr>
          <p:cNvPr id="10" name="Rectangle 10"/>
          <p:cNvSpPr/>
          <p:nvPr/>
        </p:nvSpPr>
        <p:spPr>
          <a:xfrm>
            <a:off x="0" y="0"/>
            <a:ext cx="12192000" cy="6858000"/>
          </a:xfrm>
          <a:prstGeom prst="rect">
            <a:avLst/>
          </a:prstGeom>
          <a:noFill/>
          <a:ln>
            <a:noFill/>
          </a:ln>
        </p:spPr>
      </p:sp>
      <p:sp>
        <p:nvSpPr>
          <p:cNvPr id="11" name="TextBox 11"/>
          <p:cNvSpPr txBox="1"/>
          <p:nvPr/>
        </p:nvSpPr>
        <p:spPr>
          <a:xfrm>
            <a:off x="427672" y="976408"/>
            <a:ext cx="7635627"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visibility — not immunity from renewal risk.</a:t>
            </a:r>
          </a:p>
        </p:txBody>
      </p:sp>
      <p:sp>
        <p:nvSpPr>
          <p:cNvPr id="12" name="Rectangle 12"/>
          <p:cNvSpPr/>
          <p:nvPr/>
        </p:nvSpPr>
        <p:spPr>
          <a:xfrm>
            <a:off x="457200" y="1809750"/>
            <a:ext cx="2381250" cy="1238250"/>
          </a:xfrm>
          <a:prstGeom prst="roundRect">
            <a:avLst>
              <a:gd name="adj" fmla="val 1538"/>
            </a:avLst>
          </a:prstGeom>
          <a:solidFill>
            <a:srgbClr val="FFFFFF"/>
          </a:solidFill>
          <a:ln w="9525">
            <a:solidFill>
              <a:srgbClr val="D9DEE3"/>
            </a:solidFill>
          </a:ln>
        </p:spPr>
      </p:sp>
      <p:sp>
        <p:nvSpPr>
          <p:cNvPr id="13" name="Rectangle 13"/>
          <p:cNvSpPr/>
          <p:nvPr/>
        </p:nvSpPr>
        <p:spPr>
          <a:xfrm>
            <a:off x="0" y="0"/>
            <a:ext cx="12192000" cy="6858000"/>
          </a:xfrm>
          <a:prstGeom prst="rect">
            <a:avLst/>
          </a:prstGeom>
          <a:noFill/>
          <a:ln>
            <a:noFill/>
          </a:ln>
        </p:spPr>
      </p:sp>
      <p:sp>
        <p:nvSpPr>
          <p:cNvPr id="14" name="TextBox 14"/>
          <p:cNvSpPr txBox="1"/>
          <p:nvPr/>
        </p:nvSpPr>
        <p:spPr>
          <a:xfrm>
            <a:off x="637222" y="2025491"/>
            <a:ext cx="299290" cy="167640"/>
          </a:xfrm>
          <a:prstGeom prst="rect">
            <a:avLst/>
          </a:prstGeom>
          <a:noFill/>
          <a:ln>
            <a:noFill/>
          </a:ln>
        </p:spPr>
        <p:txBody>
          <a:bodyPr wrap="none" lIns="0" tIns="0" rIns="0" bIns="0" anchor="t" anchorCtr="0">
            <a:spAutoFit/>
          </a:bodyPr>
          <a:lstStyle/>
          <a:p>
            <a:pPr algn="l"/>
            <a:r>
              <a:rPr lang="en-US" sz="825" b="1" dirty="0">
                <a:solidFill>
                  <a:srgbClr val="2554FF"/>
                </a:solidFill>
                <a:latin typeface="Arial"/>
                <a:ea typeface="Microsoft YaHei"/>
                <a:cs typeface="Arial"/>
              </a:rPr>
              <a:t>LAND</a:t>
            </a:r>
          </a:p>
        </p:txBody>
      </p:sp>
      <p:sp>
        <p:nvSpPr>
          <p:cNvPr id="15" name="Rectangle 15"/>
          <p:cNvSpPr/>
          <p:nvPr/>
        </p:nvSpPr>
        <p:spPr>
          <a:xfrm>
            <a:off x="0" y="0"/>
            <a:ext cx="12192000" cy="6858000"/>
          </a:xfrm>
          <a:prstGeom prst="rect">
            <a:avLst/>
          </a:prstGeom>
          <a:noFill/>
          <a:ln>
            <a:noFill/>
          </a:ln>
        </p:spPr>
      </p:sp>
      <p:sp>
        <p:nvSpPr>
          <p:cNvPr id="16" name="TextBox 16"/>
          <p:cNvSpPr txBox="1"/>
          <p:nvPr/>
        </p:nvSpPr>
        <p:spPr>
          <a:xfrm>
            <a:off x="629602" y="2360771"/>
            <a:ext cx="2516480" cy="289560"/>
          </a:xfrm>
          <a:prstGeom prst="rect">
            <a:avLst/>
          </a:prstGeom>
          <a:noFill/>
          <a:ln>
            <a:noFill/>
          </a:ln>
        </p:spPr>
        <p:txBody>
          <a:bodyPr wrap="none" lIns="0" tIns="0" rIns="0" bIns="0" anchor="t" anchorCtr="0">
            <a:spAutoFit/>
          </a:bodyPr>
          <a:lstStyle/>
          <a:p>
            <a:pPr algn="l"/>
            <a:r>
              <a:rPr lang="en-US" sz="1425" b="1" dirty="0">
                <a:solidFill>
                  <a:srgbClr val="10202B"/>
                </a:solidFill>
                <a:latin typeface="Georgia"/>
                <a:ea typeface="SimSun"/>
                <a:cs typeface="Georgia"/>
              </a:rPr>
              <a:t>Per-agent subscription</a:t>
            </a:r>
          </a:p>
        </p:txBody>
      </p:sp>
      <p:sp>
        <p:nvSpPr>
          <p:cNvPr id="17" name="Rectangle 17"/>
          <p:cNvSpPr/>
          <p:nvPr/>
        </p:nvSpPr>
        <p:spPr>
          <a:xfrm>
            <a:off x="0" y="0"/>
            <a:ext cx="12192000" cy="6858000"/>
          </a:xfrm>
          <a:prstGeom prst="rect">
            <a:avLst/>
          </a:prstGeom>
          <a:noFill/>
          <a:ln>
            <a:noFill/>
          </a:ln>
        </p:spPr>
      </p:sp>
      <p:sp>
        <p:nvSpPr>
          <p:cNvPr id="18" name="TextBox 18"/>
          <p:cNvSpPr txBox="1"/>
          <p:nvPr/>
        </p:nvSpPr>
        <p:spPr>
          <a:xfrm>
            <a:off x="3002280" y="2297430"/>
            <a:ext cx="230462" cy="426720"/>
          </a:xfrm>
          <a:prstGeom prst="rect">
            <a:avLst/>
          </a:prstGeom>
          <a:noFill/>
          <a:ln>
            <a:noFill/>
          </a:ln>
        </p:spPr>
        <p:txBody>
          <a:bodyPr wrap="none" lIns="0" tIns="0" rIns="0" bIns="0" anchor="t" anchorCtr="0">
            <a:spAutoFit/>
          </a:bodyPr>
          <a:lstStyle/>
          <a:p>
            <a:pPr algn="l"/>
            <a:r>
              <a:rPr lang="en-US" sz="2100" b="1" dirty="0">
                <a:solidFill>
                  <a:srgbClr val="2554FF"/>
                </a:solidFill>
                <a:latin typeface="Arial"/>
                <a:ea typeface="Microsoft YaHei"/>
                <a:cs typeface="Arial"/>
              </a:rPr>
              <a:t>→</a:t>
            </a:r>
          </a:p>
        </p:txBody>
      </p:sp>
      <p:sp>
        <p:nvSpPr>
          <p:cNvPr id="19" name="Rectangle 19"/>
          <p:cNvSpPr/>
          <p:nvPr/>
        </p:nvSpPr>
        <p:spPr>
          <a:xfrm>
            <a:off x="3238500" y="1809750"/>
            <a:ext cx="2381250" cy="1238250"/>
          </a:xfrm>
          <a:prstGeom prst="roundRect">
            <a:avLst>
              <a:gd name="adj" fmla="val 1538"/>
            </a:avLst>
          </a:prstGeom>
          <a:solidFill>
            <a:srgbClr val="FFFFFF"/>
          </a:solidFill>
          <a:ln w="9525">
            <a:solidFill>
              <a:srgbClr val="D9DEE3"/>
            </a:solidFill>
          </a:ln>
        </p:spPr>
      </p:sp>
      <p:sp>
        <p:nvSpPr>
          <p:cNvPr id="20" name="Rectangle 20"/>
          <p:cNvSpPr/>
          <p:nvPr/>
        </p:nvSpPr>
        <p:spPr>
          <a:xfrm>
            <a:off x="0" y="0"/>
            <a:ext cx="12192000" cy="6858000"/>
          </a:xfrm>
          <a:prstGeom prst="rect">
            <a:avLst/>
          </a:prstGeom>
          <a:noFill/>
          <a:ln>
            <a:noFill/>
          </a:ln>
        </p:spPr>
      </p:sp>
      <p:sp>
        <p:nvSpPr>
          <p:cNvPr id="21" name="TextBox 21"/>
          <p:cNvSpPr txBox="1"/>
          <p:nvPr/>
        </p:nvSpPr>
        <p:spPr>
          <a:xfrm>
            <a:off x="3418522" y="2025491"/>
            <a:ext cx="438457" cy="167640"/>
          </a:xfrm>
          <a:prstGeom prst="rect">
            <a:avLst/>
          </a:prstGeom>
          <a:noFill/>
          <a:ln>
            <a:noFill/>
          </a:ln>
        </p:spPr>
        <p:txBody>
          <a:bodyPr wrap="none" lIns="0" tIns="0" rIns="0" bIns="0" anchor="t" anchorCtr="0">
            <a:spAutoFit/>
          </a:bodyPr>
          <a:lstStyle/>
          <a:p>
            <a:pPr algn="l"/>
            <a:r>
              <a:rPr lang="en-US" sz="825" b="1" dirty="0">
                <a:solidFill>
                  <a:srgbClr val="2554FF"/>
                </a:solidFill>
                <a:latin typeface="Arial"/>
                <a:ea typeface="Microsoft YaHei"/>
                <a:cs typeface="Arial"/>
              </a:rPr>
              <a:t>EXPAND</a:t>
            </a:r>
          </a:p>
        </p:txBody>
      </p:sp>
      <p:sp>
        <p:nvSpPr>
          <p:cNvPr id="22" name="Rectangle 22"/>
          <p:cNvSpPr/>
          <p:nvPr/>
        </p:nvSpPr>
        <p:spPr>
          <a:xfrm>
            <a:off x="0" y="0"/>
            <a:ext cx="12192000" cy="6858000"/>
          </a:xfrm>
          <a:prstGeom prst="rect">
            <a:avLst/>
          </a:prstGeom>
          <a:noFill/>
          <a:ln>
            <a:noFill/>
          </a:ln>
        </p:spPr>
      </p:sp>
      <p:sp>
        <p:nvSpPr>
          <p:cNvPr id="23" name="TextBox 23"/>
          <p:cNvSpPr txBox="1"/>
          <p:nvPr/>
        </p:nvSpPr>
        <p:spPr>
          <a:xfrm>
            <a:off x="3410902" y="2360771"/>
            <a:ext cx="1970162" cy="289560"/>
          </a:xfrm>
          <a:prstGeom prst="rect">
            <a:avLst/>
          </a:prstGeom>
          <a:noFill/>
          <a:ln>
            <a:noFill/>
          </a:ln>
        </p:spPr>
        <p:txBody>
          <a:bodyPr wrap="none" lIns="0" tIns="0" rIns="0" bIns="0" anchor="t" anchorCtr="0">
            <a:spAutoFit/>
          </a:bodyPr>
          <a:lstStyle/>
          <a:p>
            <a:pPr algn="l"/>
            <a:r>
              <a:rPr lang="en-US" sz="1425" b="1" dirty="0">
                <a:solidFill>
                  <a:srgbClr val="10202B"/>
                </a:solidFill>
                <a:latin typeface="Georgia"/>
                <a:ea typeface="SimSun"/>
                <a:cs typeface="Georgia"/>
              </a:rPr>
              <a:t>Modules + licenses</a:t>
            </a:r>
          </a:p>
        </p:txBody>
      </p:sp>
      <p:sp>
        <p:nvSpPr>
          <p:cNvPr id="24" name="Rectangle 24"/>
          <p:cNvSpPr/>
          <p:nvPr/>
        </p:nvSpPr>
        <p:spPr>
          <a:xfrm>
            <a:off x="0" y="0"/>
            <a:ext cx="12192000" cy="6858000"/>
          </a:xfrm>
          <a:prstGeom prst="rect">
            <a:avLst/>
          </a:prstGeom>
          <a:noFill/>
          <a:ln>
            <a:noFill/>
          </a:ln>
        </p:spPr>
      </p:sp>
      <p:sp>
        <p:nvSpPr>
          <p:cNvPr id="25" name="TextBox 25"/>
          <p:cNvSpPr txBox="1"/>
          <p:nvPr/>
        </p:nvSpPr>
        <p:spPr>
          <a:xfrm>
            <a:off x="5783580" y="2297430"/>
            <a:ext cx="230462" cy="426720"/>
          </a:xfrm>
          <a:prstGeom prst="rect">
            <a:avLst/>
          </a:prstGeom>
          <a:noFill/>
          <a:ln>
            <a:noFill/>
          </a:ln>
        </p:spPr>
        <p:txBody>
          <a:bodyPr wrap="none" lIns="0" tIns="0" rIns="0" bIns="0" anchor="t" anchorCtr="0">
            <a:spAutoFit/>
          </a:bodyPr>
          <a:lstStyle/>
          <a:p>
            <a:pPr algn="l"/>
            <a:r>
              <a:rPr lang="en-US" sz="2100" b="1" dirty="0">
                <a:solidFill>
                  <a:srgbClr val="2554FF"/>
                </a:solidFill>
                <a:latin typeface="Arial"/>
                <a:ea typeface="Microsoft YaHei"/>
                <a:cs typeface="Arial"/>
              </a:rPr>
              <a:t>→</a:t>
            </a:r>
          </a:p>
        </p:txBody>
      </p:sp>
      <p:sp>
        <p:nvSpPr>
          <p:cNvPr id="26" name="Rectangle 26"/>
          <p:cNvSpPr/>
          <p:nvPr/>
        </p:nvSpPr>
        <p:spPr>
          <a:xfrm>
            <a:off x="6019800" y="1809750"/>
            <a:ext cx="2381250" cy="1238250"/>
          </a:xfrm>
          <a:prstGeom prst="roundRect">
            <a:avLst>
              <a:gd name="adj" fmla="val 1538"/>
            </a:avLst>
          </a:prstGeom>
          <a:solidFill>
            <a:srgbClr val="FFFFFF"/>
          </a:solidFill>
          <a:ln w="9525">
            <a:solidFill>
              <a:srgbClr val="D9DEE3"/>
            </a:solidFill>
          </a:ln>
        </p:spPr>
      </p:sp>
      <p:sp>
        <p:nvSpPr>
          <p:cNvPr id="27" name="Rectangle 27"/>
          <p:cNvSpPr/>
          <p:nvPr/>
        </p:nvSpPr>
        <p:spPr>
          <a:xfrm>
            <a:off x="0" y="0"/>
            <a:ext cx="12192000" cy="6858000"/>
          </a:xfrm>
          <a:prstGeom prst="rect">
            <a:avLst/>
          </a:prstGeom>
          <a:noFill/>
          <a:ln>
            <a:noFill/>
          </a:ln>
        </p:spPr>
      </p:sp>
      <p:sp>
        <p:nvSpPr>
          <p:cNvPr id="28" name="TextBox 28"/>
          <p:cNvSpPr txBox="1"/>
          <p:nvPr/>
        </p:nvSpPr>
        <p:spPr>
          <a:xfrm>
            <a:off x="6199822" y="2025491"/>
            <a:ext cx="476412" cy="167640"/>
          </a:xfrm>
          <a:prstGeom prst="rect">
            <a:avLst/>
          </a:prstGeom>
          <a:noFill/>
          <a:ln>
            <a:noFill/>
          </a:ln>
        </p:spPr>
        <p:txBody>
          <a:bodyPr wrap="none" lIns="0" tIns="0" rIns="0" bIns="0" anchor="t" anchorCtr="0">
            <a:spAutoFit/>
          </a:bodyPr>
          <a:lstStyle/>
          <a:p>
            <a:pPr algn="l"/>
            <a:r>
              <a:rPr lang="en-US" sz="825" b="1" dirty="0">
                <a:solidFill>
                  <a:srgbClr val="2554FF"/>
                </a:solidFill>
                <a:latin typeface="Arial"/>
                <a:ea typeface="Microsoft YaHei"/>
                <a:cs typeface="Arial"/>
              </a:rPr>
              <a:t>DELIVER</a:t>
            </a:r>
          </a:p>
        </p:txBody>
      </p:sp>
      <p:sp>
        <p:nvSpPr>
          <p:cNvPr id="29" name="Rectangle 29"/>
          <p:cNvSpPr/>
          <p:nvPr/>
        </p:nvSpPr>
        <p:spPr>
          <a:xfrm>
            <a:off x="0" y="0"/>
            <a:ext cx="12192000" cy="6858000"/>
          </a:xfrm>
          <a:prstGeom prst="rect">
            <a:avLst/>
          </a:prstGeom>
          <a:noFill/>
          <a:ln>
            <a:noFill/>
          </a:ln>
        </p:spPr>
      </p:sp>
      <p:sp>
        <p:nvSpPr>
          <p:cNvPr id="30" name="TextBox 30"/>
          <p:cNvSpPr txBox="1"/>
          <p:nvPr/>
        </p:nvSpPr>
        <p:spPr>
          <a:xfrm>
            <a:off x="6192202" y="2360771"/>
            <a:ext cx="1849972" cy="289560"/>
          </a:xfrm>
          <a:prstGeom prst="rect">
            <a:avLst/>
          </a:prstGeom>
          <a:noFill/>
          <a:ln>
            <a:noFill/>
          </a:ln>
        </p:spPr>
        <p:txBody>
          <a:bodyPr wrap="none" lIns="0" tIns="0" rIns="0" bIns="0" anchor="t" anchorCtr="0">
            <a:spAutoFit/>
          </a:bodyPr>
          <a:lstStyle/>
          <a:p>
            <a:pPr algn="l"/>
            <a:r>
              <a:rPr lang="en-US" sz="1425" b="1" dirty="0">
                <a:solidFill>
                  <a:srgbClr val="10202B"/>
                </a:solidFill>
                <a:latin typeface="Georgia"/>
                <a:ea typeface="SimSun"/>
                <a:cs typeface="Georgia"/>
              </a:rPr>
              <a:t>Channel partners</a:t>
            </a:r>
          </a:p>
        </p:txBody>
      </p:sp>
      <p:sp>
        <p:nvSpPr>
          <p:cNvPr id="31" name="Rectangle 31"/>
          <p:cNvSpPr/>
          <p:nvPr/>
        </p:nvSpPr>
        <p:spPr>
          <a:xfrm>
            <a:off x="0" y="0"/>
            <a:ext cx="12192000" cy="6858000"/>
          </a:xfrm>
          <a:prstGeom prst="rect">
            <a:avLst/>
          </a:prstGeom>
          <a:noFill/>
          <a:ln>
            <a:noFill/>
          </a:ln>
        </p:spPr>
      </p:sp>
      <p:sp>
        <p:nvSpPr>
          <p:cNvPr id="32" name="TextBox 32"/>
          <p:cNvSpPr txBox="1"/>
          <p:nvPr/>
        </p:nvSpPr>
        <p:spPr>
          <a:xfrm>
            <a:off x="8564880" y="2297430"/>
            <a:ext cx="230462" cy="426720"/>
          </a:xfrm>
          <a:prstGeom prst="rect">
            <a:avLst/>
          </a:prstGeom>
          <a:noFill/>
          <a:ln>
            <a:noFill/>
          </a:ln>
        </p:spPr>
        <p:txBody>
          <a:bodyPr wrap="none" lIns="0" tIns="0" rIns="0" bIns="0" anchor="t" anchorCtr="0">
            <a:spAutoFit/>
          </a:bodyPr>
          <a:lstStyle/>
          <a:p>
            <a:pPr algn="l"/>
            <a:r>
              <a:rPr lang="en-US" sz="2100" b="1" dirty="0">
                <a:solidFill>
                  <a:srgbClr val="2554FF"/>
                </a:solidFill>
                <a:latin typeface="Arial"/>
                <a:ea typeface="Microsoft YaHei"/>
                <a:cs typeface="Arial"/>
              </a:rPr>
              <a:t>→</a:t>
            </a:r>
          </a:p>
        </p:txBody>
      </p:sp>
      <p:sp>
        <p:nvSpPr>
          <p:cNvPr id="33" name="Rectangle 33"/>
          <p:cNvSpPr/>
          <p:nvPr/>
        </p:nvSpPr>
        <p:spPr>
          <a:xfrm>
            <a:off x="8801100" y="1809750"/>
            <a:ext cx="2381250" cy="1238250"/>
          </a:xfrm>
          <a:prstGeom prst="roundRect">
            <a:avLst>
              <a:gd name="adj" fmla="val 1538"/>
            </a:avLst>
          </a:prstGeom>
          <a:solidFill>
            <a:srgbClr val="FFFFFF"/>
          </a:solidFill>
          <a:ln w="9525">
            <a:solidFill>
              <a:srgbClr val="D9DEE3"/>
            </a:solidFill>
          </a:ln>
        </p:spPr>
      </p:sp>
      <p:sp>
        <p:nvSpPr>
          <p:cNvPr id="34" name="Rectangle 34"/>
          <p:cNvSpPr/>
          <p:nvPr/>
        </p:nvSpPr>
        <p:spPr>
          <a:xfrm>
            <a:off x="0" y="0"/>
            <a:ext cx="12192000" cy="6858000"/>
          </a:xfrm>
          <a:prstGeom prst="rect">
            <a:avLst/>
          </a:prstGeom>
          <a:noFill/>
          <a:ln>
            <a:noFill/>
          </a:ln>
        </p:spPr>
      </p:sp>
      <p:sp>
        <p:nvSpPr>
          <p:cNvPr id="35" name="TextBox 35"/>
          <p:cNvSpPr txBox="1"/>
          <p:nvPr/>
        </p:nvSpPr>
        <p:spPr>
          <a:xfrm>
            <a:off x="8981122" y="2025491"/>
            <a:ext cx="640882" cy="167640"/>
          </a:xfrm>
          <a:prstGeom prst="rect">
            <a:avLst/>
          </a:prstGeom>
          <a:noFill/>
          <a:ln>
            <a:noFill/>
          </a:ln>
        </p:spPr>
        <p:txBody>
          <a:bodyPr wrap="none" lIns="0" tIns="0" rIns="0" bIns="0" anchor="t" anchorCtr="0">
            <a:spAutoFit/>
          </a:bodyPr>
          <a:lstStyle/>
          <a:p>
            <a:pPr algn="l"/>
            <a:r>
              <a:rPr lang="en-US" sz="825" b="1" dirty="0">
                <a:solidFill>
                  <a:srgbClr val="2554FF"/>
                </a:solidFill>
                <a:latin typeface="Arial"/>
                <a:ea typeface="Microsoft YaHei"/>
                <a:cs typeface="Arial"/>
              </a:rPr>
              <a:t>RECOGNIZE</a:t>
            </a:r>
          </a:p>
        </p:txBody>
      </p:sp>
      <p:sp>
        <p:nvSpPr>
          <p:cNvPr id="36" name="Rectangle 36"/>
          <p:cNvSpPr/>
          <p:nvPr/>
        </p:nvSpPr>
        <p:spPr>
          <a:xfrm>
            <a:off x="0" y="0"/>
            <a:ext cx="12192000" cy="6858000"/>
          </a:xfrm>
          <a:prstGeom prst="rect">
            <a:avLst/>
          </a:prstGeom>
          <a:noFill/>
          <a:ln>
            <a:noFill/>
          </a:ln>
        </p:spPr>
      </p:sp>
      <p:sp>
        <p:nvSpPr>
          <p:cNvPr id="37" name="TextBox 37"/>
          <p:cNvSpPr txBox="1"/>
          <p:nvPr/>
        </p:nvSpPr>
        <p:spPr>
          <a:xfrm>
            <a:off x="8973502" y="2360771"/>
            <a:ext cx="1981088" cy="289560"/>
          </a:xfrm>
          <a:prstGeom prst="rect">
            <a:avLst/>
          </a:prstGeom>
          <a:noFill/>
          <a:ln>
            <a:noFill/>
          </a:ln>
        </p:spPr>
        <p:txBody>
          <a:bodyPr wrap="none" lIns="0" tIns="0" rIns="0" bIns="0" anchor="t" anchorCtr="0">
            <a:spAutoFit/>
          </a:bodyPr>
          <a:lstStyle/>
          <a:p>
            <a:pPr algn="l"/>
            <a:r>
              <a:rPr lang="en-US" sz="1425" b="1" dirty="0">
                <a:solidFill>
                  <a:srgbClr val="10202B"/>
                </a:solidFill>
                <a:latin typeface="Georgia"/>
                <a:ea typeface="SimSun"/>
                <a:cs typeface="Georgia"/>
              </a:rPr>
              <a:t>Ratable, 1–3 years</a:t>
            </a:r>
          </a:p>
        </p:txBody>
      </p:sp>
      <p:sp>
        <p:nvSpPr>
          <p:cNvPr id="38" name="Rectangle 38"/>
          <p:cNvSpPr/>
          <p:nvPr/>
        </p:nvSpPr>
        <p:spPr>
          <a:xfrm>
            <a:off x="457200" y="3543300"/>
            <a:ext cx="5286375" cy="1695450"/>
          </a:xfrm>
          <a:prstGeom prst="roundRect">
            <a:avLst>
              <a:gd name="adj" fmla="val 1124"/>
            </a:avLst>
          </a:prstGeom>
          <a:solidFill>
            <a:srgbClr val="FFFFFF"/>
          </a:solidFill>
          <a:ln w="9525">
            <a:solidFill>
              <a:srgbClr val="D9DEE3"/>
            </a:solidFill>
          </a:ln>
        </p:spPr>
      </p:sp>
      <p:sp>
        <p:nvSpPr>
          <p:cNvPr id="39" name="Rectangle 39"/>
          <p:cNvSpPr/>
          <p:nvPr/>
        </p:nvSpPr>
        <p:spPr>
          <a:xfrm>
            <a:off x="457200" y="3543300"/>
            <a:ext cx="47625" cy="1695450"/>
          </a:xfrm>
          <a:prstGeom prst="rect">
            <a:avLst/>
          </a:prstGeom>
          <a:solidFill>
            <a:srgbClr val="23B26D"/>
          </a:solidFill>
          <a:ln>
            <a:noFill/>
          </a:ln>
        </p:spPr>
      </p:sp>
      <p:sp>
        <p:nvSpPr>
          <p:cNvPr id="40" name="Rectangle 40"/>
          <p:cNvSpPr/>
          <p:nvPr/>
        </p:nvSpPr>
        <p:spPr>
          <a:xfrm>
            <a:off x="0" y="0"/>
            <a:ext cx="12192000" cy="6858000"/>
          </a:xfrm>
          <a:prstGeom prst="rect">
            <a:avLst/>
          </a:prstGeom>
          <a:noFill/>
          <a:ln>
            <a:noFill/>
          </a:ln>
        </p:spPr>
      </p:sp>
      <p:sp>
        <p:nvSpPr>
          <p:cNvPr id="41" name="TextBox 41"/>
          <p:cNvSpPr txBox="1"/>
          <p:nvPr/>
        </p:nvSpPr>
        <p:spPr>
          <a:xfrm>
            <a:off x="654368" y="3733324"/>
            <a:ext cx="1183535" cy="198120"/>
          </a:xfrm>
          <a:prstGeom prst="rect">
            <a:avLst/>
          </a:prstGeom>
          <a:noFill/>
          <a:ln>
            <a:noFill/>
          </a:ln>
        </p:spPr>
        <p:txBody>
          <a:bodyPr wrap="none" lIns="0" tIns="0" rIns="0" bIns="0" anchor="t" anchorCtr="0">
            <a:spAutoFit/>
          </a:bodyPr>
          <a:lstStyle/>
          <a:p>
            <a:pPr algn="l"/>
            <a:r>
              <a:rPr lang="en-US" sz="975" b="1" dirty="0">
                <a:solidFill>
                  <a:srgbClr val="23B26D"/>
                </a:solidFill>
                <a:latin typeface="Arial"/>
                <a:ea typeface="Microsoft YaHei"/>
                <a:cs typeface="Arial"/>
              </a:rPr>
              <a:t>WHAT IS VERIFIED</a:t>
            </a:r>
          </a:p>
        </p:txBody>
      </p:sp>
      <p:sp>
        <p:nvSpPr>
          <p:cNvPr id="42" name="Rectangle 42"/>
          <p:cNvSpPr/>
          <p:nvPr/>
        </p:nvSpPr>
        <p:spPr>
          <a:xfrm>
            <a:off x="0" y="0"/>
            <a:ext cx="12192000" cy="6858000"/>
          </a:xfrm>
          <a:prstGeom prst="rect">
            <a:avLst/>
          </a:prstGeom>
          <a:noFill/>
          <a:ln>
            <a:noFill/>
          </a:ln>
        </p:spPr>
      </p:sp>
      <p:sp>
        <p:nvSpPr>
          <p:cNvPr id="43" name="TextBox 43"/>
          <p:cNvSpPr txBox="1"/>
          <p:nvPr/>
        </p:nvSpPr>
        <p:spPr>
          <a:xfrm>
            <a:off x="651510" y="3994785"/>
            <a:ext cx="2501646"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Most revenue is subscription</a:t>
            </a:r>
          </a:p>
        </p:txBody>
      </p:sp>
      <p:sp>
        <p:nvSpPr>
          <p:cNvPr id="44" name="Rectangle 44"/>
          <p:cNvSpPr/>
          <p:nvPr/>
        </p:nvSpPr>
        <p:spPr>
          <a:xfrm>
            <a:off x="0" y="0"/>
            <a:ext cx="12192000" cy="6858000"/>
          </a:xfrm>
          <a:prstGeom prst="rect">
            <a:avLst/>
          </a:prstGeom>
          <a:noFill/>
          <a:ln>
            <a:noFill/>
          </a:ln>
        </p:spPr>
      </p:sp>
      <p:sp>
        <p:nvSpPr>
          <p:cNvPr id="45" name="TextBox 45"/>
          <p:cNvSpPr txBox="1"/>
          <p:nvPr/>
        </p:nvSpPr>
        <p:spPr>
          <a:xfrm>
            <a:off x="651510" y="4192905"/>
            <a:ext cx="2107311"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No end customer &gt;3% ARR</a:t>
            </a:r>
          </a:p>
        </p:txBody>
      </p:sp>
      <p:sp>
        <p:nvSpPr>
          <p:cNvPr id="46" name="Rectangle 46"/>
          <p:cNvSpPr/>
          <p:nvPr/>
        </p:nvSpPr>
        <p:spPr>
          <a:xfrm>
            <a:off x="0" y="0"/>
            <a:ext cx="12192000" cy="6858000"/>
          </a:xfrm>
          <a:prstGeom prst="rect">
            <a:avLst/>
          </a:prstGeom>
          <a:noFill/>
          <a:ln>
            <a:noFill/>
          </a:ln>
        </p:spPr>
      </p:sp>
      <p:sp>
        <p:nvSpPr>
          <p:cNvPr id="47" name="TextBox 47"/>
          <p:cNvSpPr txBox="1"/>
          <p:nvPr/>
        </p:nvSpPr>
        <p:spPr>
          <a:xfrm>
            <a:off x="651510" y="4391025"/>
            <a:ext cx="1984629"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Partner-fulfilled sales</a:t>
            </a:r>
          </a:p>
        </p:txBody>
      </p:sp>
      <p:sp>
        <p:nvSpPr>
          <p:cNvPr id="48" name="Rectangle 48"/>
          <p:cNvSpPr/>
          <p:nvPr/>
        </p:nvSpPr>
        <p:spPr>
          <a:xfrm>
            <a:off x="5972175" y="3543300"/>
            <a:ext cx="5534025" cy="1695450"/>
          </a:xfrm>
          <a:prstGeom prst="roundRect">
            <a:avLst>
              <a:gd name="adj" fmla="val 1124"/>
            </a:avLst>
          </a:prstGeom>
          <a:solidFill>
            <a:srgbClr val="FFFFFF"/>
          </a:solidFill>
          <a:ln w="9525">
            <a:solidFill>
              <a:srgbClr val="D9DEE3"/>
            </a:solidFill>
          </a:ln>
        </p:spPr>
      </p:sp>
      <p:sp>
        <p:nvSpPr>
          <p:cNvPr id="49" name="Rectangle 49"/>
          <p:cNvSpPr/>
          <p:nvPr/>
        </p:nvSpPr>
        <p:spPr>
          <a:xfrm>
            <a:off x="5972175" y="3543300"/>
            <a:ext cx="47625" cy="1695450"/>
          </a:xfrm>
          <a:prstGeom prst="rect">
            <a:avLst/>
          </a:prstGeom>
          <a:solidFill>
            <a:srgbClr val="E34D59"/>
          </a:solidFill>
          <a:ln>
            <a:noFill/>
          </a:ln>
        </p:spPr>
      </p:sp>
      <p:sp>
        <p:nvSpPr>
          <p:cNvPr id="50" name="Rectangle 50"/>
          <p:cNvSpPr/>
          <p:nvPr/>
        </p:nvSpPr>
        <p:spPr>
          <a:xfrm>
            <a:off x="0" y="0"/>
            <a:ext cx="12192000" cy="6858000"/>
          </a:xfrm>
          <a:prstGeom prst="rect">
            <a:avLst/>
          </a:prstGeom>
          <a:noFill/>
          <a:ln>
            <a:noFill/>
          </a:ln>
        </p:spPr>
      </p:sp>
      <p:sp>
        <p:nvSpPr>
          <p:cNvPr id="51" name="TextBox 51"/>
          <p:cNvSpPr txBox="1"/>
          <p:nvPr/>
        </p:nvSpPr>
        <p:spPr>
          <a:xfrm>
            <a:off x="6169342" y="3733324"/>
            <a:ext cx="1774134" cy="198120"/>
          </a:xfrm>
          <a:prstGeom prst="rect">
            <a:avLst/>
          </a:prstGeom>
          <a:noFill/>
          <a:ln>
            <a:noFill/>
          </a:ln>
        </p:spPr>
        <p:txBody>
          <a:bodyPr wrap="none" lIns="0" tIns="0" rIns="0" bIns="0" anchor="t" anchorCtr="0">
            <a:spAutoFit/>
          </a:bodyPr>
          <a:lstStyle/>
          <a:p>
            <a:pPr algn="l"/>
            <a:r>
              <a:rPr lang="en-US" sz="975" b="1" dirty="0">
                <a:solidFill>
                  <a:srgbClr val="E34D59"/>
                </a:solidFill>
                <a:latin typeface="Arial"/>
                <a:ea typeface="Microsoft YaHei"/>
                <a:cs typeface="Arial"/>
              </a:rPr>
              <a:t>WHAT STILL NEEDS PROOF</a:t>
            </a:r>
          </a:p>
        </p:txBody>
      </p:sp>
      <p:sp>
        <p:nvSpPr>
          <p:cNvPr id="52" name="Rectangle 52"/>
          <p:cNvSpPr/>
          <p:nvPr/>
        </p:nvSpPr>
        <p:spPr>
          <a:xfrm>
            <a:off x="0" y="0"/>
            <a:ext cx="12192000" cy="6858000"/>
          </a:xfrm>
          <a:prstGeom prst="rect">
            <a:avLst/>
          </a:prstGeom>
          <a:noFill/>
          <a:ln>
            <a:noFill/>
          </a:ln>
        </p:spPr>
      </p:sp>
      <p:sp>
        <p:nvSpPr>
          <p:cNvPr id="53" name="TextBox 53"/>
          <p:cNvSpPr txBox="1"/>
          <p:nvPr/>
        </p:nvSpPr>
        <p:spPr>
          <a:xfrm>
            <a:off x="6166485" y="3994785"/>
            <a:ext cx="1572768"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Renewal by cohort</a:t>
            </a:r>
          </a:p>
        </p:txBody>
      </p:sp>
      <p:sp>
        <p:nvSpPr>
          <p:cNvPr id="54" name="Rectangle 54"/>
          <p:cNvSpPr/>
          <p:nvPr/>
        </p:nvSpPr>
        <p:spPr>
          <a:xfrm>
            <a:off x="0" y="0"/>
            <a:ext cx="12192000" cy="6858000"/>
          </a:xfrm>
          <a:prstGeom prst="rect">
            <a:avLst/>
          </a:prstGeom>
          <a:noFill/>
          <a:ln>
            <a:noFill/>
          </a:ln>
        </p:spPr>
      </p:sp>
      <p:sp>
        <p:nvSpPr>
          <p:cNvPr id="55" name="TextBox 55"/>
          <p:cNvSpPr txBox="1"/>
          <p:nvPr/>
        </p:nvSpPr>
        <p:spPr>
          <a:xfrm>
            <a:off x="6166485" y="4192905"/>
            <a:ext cx="2142363"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Module attach economics</a:t>
            </a:r>
          </a:p>
        </p:txBody>
      </p:sp>
      <p:sp>
        <p:nvSpPr>
          <p:cNvPr id="56" name="Rectangle 56"/>
          <p:cNvSpPr/>
          <p:nvPr/>
        </p:nvSpPr>
        <p:spPr>
          <a:xfrm>
            <a:off x="0" y="0"/>
            <a:ext cx="12192000" cy="6858000"/>
          </a:xfrm>
          <a:prstGeom prst="rect">
            <a:avLst/>
          </a:prstGeom>
          <a:noFill/>
          <a:ln>
            <a:noFill/>
          </a:ln>
        </p:spPr>
      </p:sp>
      <p:sp>
        <p:nvSpPr>
          <p:cNvPr id="57" name="TextBox 57"/>
          <p:cNvSpPr txBox="1"/>
          <p:nvPr/>
        </p:nvSpPr>
        <p:spPr>
          <a:xfrm>
            <a:off x="6166485" y="4391025"/>
            <a:ext cx="2414016"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Channel-level concentration</a:t>
            </a:r>
          </a:p>
        </p:txBody>
      </p:sp>
      <p:sp>
        <p:nvSpPr>
          <p:cNvPr id="58" name="Line 58"/>
          <p:cNvSpPr/>
          <p:nvPr/>
        </p:nvSpPr>
        <p:spPr>
          <a:xfrm>
            <a:off x="457200" y="64008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59" name="Rectangle 59"/>
          <p:cNvSpPr/>
          <p:nvPr/>
        </p:nvSpPr>
        <p:spPr>
          <a:xfrm>
            <a:off x="0" y="0"/>
            <a:ext cx="12192000" cy="6858000"/>
          </a:xfrm>
          <a:prstGeom prst="rect">
            <a:avLst/>
          </a:prstGeom>
          <a:noFill/>
          <a:ln>
            <a:noFill/>
          </a:ln>
        </p:spPr>
      </p:sp>
      <p:sp>
        <p:nvSpPr>
          <p:cNvPr id="60" name="TextBox 60"/>
          <p:cNvSpPr txBox="1"/>
          <p:nvPr/>
        </p:nvSpPr>
        <p:spPr>
          <a:xfrm>
            <a:off x="448628" y="6537484"/>
            <a:ext cx="3221117" cy="137160"/>
          </a:xfrm>
          <a:prstGeom prst="rect">
            <a:avLst/>
          </a:prstGeom>
          <a:noFill/>
          <a:ln>
            <a:noFill/>
          </a:ln>
        </p:spPr>
        <p:txBody>
          <a:bodyPr wrap="none" lIns="0" tIns="0" rIns="0" bIns="0" anchor="t" anchorCtr="0">
            <a:spAutoFit/>
          </a:bodyPr>
          <a:lstStyle/>
          <a:p>
            <a:pPr algn="l"/>
            <a:r>
              <a:rPr lang="en-US" sz="675" dirty="0">
                <a:solidFill>
                  <a:srgbClr val="63717E"/>
                </a:solidFill>
                <a:latin typeface="Arial"/>
                <a:ea typeface="Microsoft YaHei"/>
                <a:cs typeface="Arial"/>
              </a:rPr>
              <a:t>FY2026 FORM 10-K, PDF PP.66, 69, 98 • FY2025 FORM 10-K, PDF P.69</a:t>
            </a:r>
          </a:p>
        </p:txBody>
      </p:sp>
      <p:sp>
        <p:nvSpPr>
          <p:cNvPr id="61" name="Rectangle 61"/>
          <p:cNvSpPr/>
          <p:nvPr/>
        </p:nvSpPr>
        <p:spPr>
          <a:xfrm>
            <a:off x="0" y="0"/>
            <a:ext cx="12192000" cy="6858000"/>
          </a:xfrm>
          <a:prstGeom prst="rect">
            <a:avLst/>
          </a:prstGeom>
          <a:noFill/>
          <a:ln>
            <a:noFill/>
          </a:ln>
        </p:spPr>
      </p:sp>
      <p:sp>
        <p:nvSpPr>
          <p:cNvPr id="62" name="TextBox 62"/>
          <p:cNvSpPr txBox="1"/>
          <p:nvPr/>
        </p:nvSpPr>
        <p:spPr>
          <a:xfrm>
            <a:off x="11585155" y="6521291"/>
            <a:ext cx="160122" cy="167640"/>
          </a:xfrm>
          <a:prstGeom prst="rect">
            <a:avLst/>
          </a:prstGeom>
          <a:noFill/>
          <a:ln>
            <a:noFill/>
          </a:ln>
        </p:spPr>
        <p:txBody>
          <a:bodyPr wrap="none" lIns="0" tIns="0" rIns="0" bIns="0" anchor="t" anchorCtr="0">
            <a:spAutoFit/>
          </a:bodyPr>
          <a:lstStyle/>
          <a:p>
            <a:pPr algn="r"/>
            <a:r>
              <a:rPr lang="en-US" sz="825" b="1" dirty="0">
                <a:solidFill>
                  <a:srgbClr val="63717E"/>
                </a:solidFill>
                <a:latin typeface="Arial"/>
                <a:ea typeface="Microsoft YaHei"/>
                <a:cs typeface="Arial"/>
              </a:rPr>
              <a:t>04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6858000"/>
          </a:xfrm>
          <a:prstGeom prst="rect">
            <a:avLst/>
          </a:prstGeom>
          <a:noFill/>
          <a:ln>
            <a:noFill/>
          </a:ln>
        </p:spPr>
      </p:sp>
      <p:sp>
        <p:nvSpPr>
          <p:cNvPr id="4" name="TextBox 4"/>
          <p:cNvSpPr txBox="1"/>
          <p:nvPr/>
        </p:nvSpPr>
        <p:spPr>
          <a:xfrm>
            <a:off x="447675" y="319088"/>
            <a:ext cx="1548741" cy="152400"/>
          </a:xfrm>
          <a:prstGeom prst="rect">
            <a:avLst/>
          </a:prstGeom>
          <a:noFill/>
          <a:ln>
            <a:noFill/>
          </a:ln>
        </p:spPr>
        <p:txBody>
          <a:bodyPr wrap="none" lIns="0" tIns="0" rIns="0" bIns="0" anchor="t" anchorCtr="0">
            <a:spAutoFit/>
          </a:bodyPr>
          <a:lstStyle/>
          <a:p>
            <a:pPr algn="l"/>
            <a:r>
              <a:rPr lang="en-US" sz="750" b="1" dirty="0">
                <a:solidFill>
                  <a:srgbClr val="2554FF"/>
                </a:solidFill>
                <a:latin typeface="Arial"/>
                <a:ea typeface="Microsoft YaHei"/>
                <a:cs typeface="Arial"/>
              </a:rPr>
              <a:t>05 / INVESTMENT COMMITTEE</a:t>
            </a:r>
          </a:p>
        </p:txBody>
      </p:sp>
      <p:sp>
        <p:nvSpPr>
          <p:cNvPr id="5" name="Rectangle 5"/>
          <p:cNvSpPr/>
          <p:nvPr/>
        </p:nvSpPr>
        <p:spPr>
          <a:xfrm>
            <a:off x="0" y="0"/>
            <a:ext cx="12192000" cy="6858000"/>
          </a:xfrm>
          <a:prstGeom prst="rect">
            <a:avLst/>
          </a:prstGeom>
          <a:noFill/>
          <a:ln>
            <a:noFill/>
          </a:ln>
        </p:spPr>
      </p:sp>
      <p:sp>
        <p:nvSpPr>
          <p:cNvPr id="6" name="TextBox 6"/>
          <p:cNvSpPr txBox="1"/>
          <p:nvPr/>
        </p:nvSpPr>
        <p:spPr>
          <a:xfrm>
            <a:off x="10361533" y="319088"/>
            <a:ext cx="138279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SENTINELONE • 14 SEP 2026</a:t>
            </a:r>
          </a:p>
        </p:txBody>
      </p:sp>
      <p:sp>
        <p:nvSpPr>
          <p:cNvPr id="7" name="Line 7"/>
          <p:cNvSpPr/>
          <p:nvPr/>
        </p:nvSpPr>
        <p:spPr>
          <a:xfrm>
            <a:off x="457200" y="5334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8" name="Rectangle 8"/>
          <p:cNvSpPr/>
          <p:nvPr/>
        </p:nvSpPr>
        <p:spPr>
          <a:xfrm>
            <a:off x="0" y="0"/>
            <a:ext cx="12192000" cy="6858000"/>
          </a:xfrm>
          <a:prstGeom prst="rect">
            <a:avLst/>
          </a:prstGeom>
          <a:noFill/>
          <a:ln>
            <a:noFill/>
          </a:ln>
        </p:spPr>
      </p:sp>
      <p:sp>
        <p:nvSpPr>
          <p:cNvPr id="9" name="TextBox 9"/>
          <p:cNvSpPr txBox="1"/>
          <p:nvPr/>
        </p:nvSpPr>
        <p:spPr>
          <a:xfrm>
            <a:off x="427672" y="663416"/>
            <a:ext cx="9543140"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Security spending expands, but platform consolidation</a:t>
            </a:r>
          </a:p>
        </p:txBody>
      </p:sp>
      <p:sp>
        <p:nvSpPr>
          <p:cNvPr id="10" name="Rectangle 10"/>
          <p:cNvSpPr/>
          <p:nvPr/>
        </p:nvSpPr>
        <p:spPr>
          <a:xfrm>
            <a:off x="0" y="0"/>
            <a:ext cx="12192000" cy="6858000"/>
          </a:xfrm>
          <a:prstGeom prst="rect">
            <a:avLst/>
          </a:prstGeom>
          <a:noFill/>
          <a:ln>
            <a:noFill/>
          </a:ln>
        </p:spPr>
      </p:sp>
      <p:sp>
        <p:nvSpPr>
          <p:cNvPr id="11" name="TextBox 11"/>
          <p:cNvSpPr txBox="1"/>
          <p:nvPr/>
        </p:nvSpPr>
        <p:spPr>
          <a:xfrm>
            <a:off x="427672" y="976408"/>
            <a:ext cx="7403873"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favors vendors with broader ecosystems.</a:t>
            </a:r>
          </a:p>
        </p:txBody>
      </p:sp>
      <p:sp>
        <p:nvSpPr>
          <p:cNvPr id="12" name="Rectangle 12"/>
          <p:cNvSpPr/>
          <p:nvPr/>
        </p:nvSpPr>
        <p:spPr>
          <a:xfrm>
            <a:off x="0" y="0"/>
            <a:ext cx="12192000" cy="6858000"/>
          </a:xfrm>
          <a:prstGeom prst="rect">
            <a:avLst/>
          </a:prstGeom>
          <a:noFill/>
          <a:ln>
            <a:noFill/>
          </a:ln>
        </p:spPr>
      </p:sp>
      <p:sp>
        <p:nvSpPr>
          <p:cNvPr id="13" name="TextBox 13"/>
          <p:cNvSpPr txBox="1"/>
          <p:nvPr/>
        </p:nvSpPr>
        <p:spPr>
          <a:xfrm>
            <a:off x="407670" y="1655445"/>
            <a:ext cx="2072707" cy="792480"/>
          </a:xfrm>
          <a:prstGeom prst="rect">
            <a:avLst/>
          </a:prstGeom>
          <a:noFill/>
          <a:ln>
            <a:noFill/>
          </a:ln>
        </p:spPr>
        <p:txBody>
          <a:bodyPr wrap="none" lIns="0" tIns="0" rIns="0" bIns="0" anchor="t" anchorCtr="0">
            <a:spAutoFit/>
          </a:bodyPr>
          <a:lstStyle/>
          <a:p>
            <a:pPr algn="l"/>
            <a:r>
              <a:rPr lang="en-US" sz="3900" b="1" dirty="0">
                <a:solidFill>
                  <a:srgbClr val="2554FF"/>
                </a:solidFill>
                <a:latin typeface="Georgia"/>
                <a:ea typeface="SimSun"/>
                <a:cs typeface="Georgia"/>
              </a:rPr>
              <a:t>$244bn</a:t>
            </a:r>
          </a:p>
        </p:txBody>
      </p:sp>
      <p:sp>
        <p:nvSpPr>
          <p:cNvPr id="14" name="Rectangle 14"/>
          <p:cNvSpPr/>
          <p:nvPr/>
        </p:nvSpPr>
        <p:spPr>
          <a:xfrm>
            <a:off x="0" y="0"/>
            <a:ext cx="12192000" cy="6858000"/>
          </a:xfrm>
          <a:prstGeom prst="rect">
            <a:avLst/>
          </a:prstGeom>
          <a:noFill/>
          <a:ln>
            <a:noFill/>
          </a:ln>
        </p:spPr>
      </p:sp>
      <p:sp>
        <p:nvSpPr>
          <p:cNvPr id="15" name="TextBox 15"/>
          <p:cNvSpPr txBox="1"/>
          <p:nvPr/>
        </p:nvSpPr>
        <p:spPr>
          <a:xfrm>
            <a:off x="443865" y="2267902"/>
            <a:ext cx="3201067" cy="213360"/>
          </a:xfrm>
          <a:prstGeom prst="rect">
            <a:avLst/>
          </a:prstGeom>
          <a:noFill/>
          <a:ln>
            <a:noFill/>
          </a:ln>
        </p:spPr>
        <p:txBody>
          <a:bodyPr wrap="none" lIns="0" tIns="0" rIns="0" bIns="0" anchor="t" anchorCtr="0">
            <a:spAutoFit/>
          </a:bodyPr>
          <a:lstStyle/>
          <a:p>
            <a:pPr algn="l"/>
            <a:r>
              <a:rPr lang="en-US" sz="1050" dirty="0">
                <a:solidFill>
                  <a:srgbClr val="63717E"/>
                </a:solidFill>
                <a:latin typeface="Arial"/>
                <a:ea typeface="Microsoft YaHei"/>
                <a:cs typeface="Arial"/>
              </a:rPr>
              <a:t>2026 information-security spend forecast</a:t>
            </a:r>
          </a:p>
        </p:txBody>
      </p:sp>
      <p:sp>
        <p:nvSpPr>
          <p:cNvPr id="16" name="Rectangle 16"/>
          <p:cNvSpPr/>
          <p:nvPr/>
        </p:nvSpPr>
        <p:spPr>
          <a:xfrm>
            <a:off x="0" y="0"/>
            <a:ext cx="12192000" cy="6858000"/>
          </a:xfrm>
          <a:prstGeom prst="rect">
            <a:avLst/>
          </a:prstGeom>
          <a:noFill/>
          <a:ln>
            <a:noFill/>
          </a:ln>
        </p:spPr>
      </p:sp>
      <p:sp>
        <p:nvSpPr>
          <p:cNvPr id="17" name="TextBox 17"/>
          <p:cNvSpPr txBox="1"/>
          <p:nvPr/>
        </p:nvSpPr>
        <p:spPr>
          <a:xfrm>
            <a:off x="413385" y="2694622"/>
            <a:ext cx="1569015" cy="701040"/>
          </a:xfrm>
          <a:prstGeom prst="rect">
            <a:avLst/>
          </a:prstGeom>
          <a:noFill/>
          <a:ln>
            <a:noFill/>
          </a:ln>
        </p:spPr>
        <p:txBody>
          <a:bodyPr wrap="none" lIns="0" tIns="0" rIns="0" bIns="0" anchor="t" anchorCtr="0">
            <a:spAutoFit/>
          </a:bodyPr>
          <a:lstStyle/>
          <a:p>
            <a:pPr algn="l"/>
            <a:r>
              <a:rPr lang="en-US" sz="3450" b="1" dirty="0">
                <a:solidFill>
                  <a:srgbClr val="10202B"/>
                </a:solidFill>
                <a:latin typeface="Georgia"/>
                <a:ea typeface="SimSun"/>
                <a:cs typeface="Georgia"/>
              </a:rPr>
              <a:t>+11.6%</a:t>
            </a:r>
          </a:p>
        </p:txBody>
      </p:sp>
      <p:sp>
        <p:nvSpPr>
          <p:cNvPr id="18" name="Rectangle 18"/>
          <p:cNvSpPr/>
          <p:nvPr/>
        </p:nvSpPr>
        <p:spPr>
          <a:xfrm>
            <a:off x="0" y="0"/>
            <a:ext cx="12192000" cy="6858000"/>
          </a:xfrm>
          <a:prstGeom prst="rect">
            <a:avLst/>
          </a:prstGeom>
          <a:noFill/>
          <a:ln>
            <a:noFill/>
          </a:ln>
        </p:spPr>
      </p:sp>
      <p:sp>
        <p:nvSpPr>
          <p:cNvPr id="19" name="TextBox 19"/>
          <p:cNvSpPr txBox="1"/>
          <p:nvPr/>
        </p:nvSpPr>
        <p:spPr>
          <a:xfrm>
            <a:off x="443865" y="3239452"/>
            <a:ext cx="2043255" cy="213360"/>
          </a:xfrm>
          <a:prstGeom prst="rect">
            <a:avLst/>
          </a:prstGeom>
          <a:noFill/>
          <a:ln>
            <a:noFill/>
          </a:ln>
        </p:spPr>
        <p:txBody>
          <a:bodyPr wrap="none" lIns="0" tIns="0" rIns="0" bIns="0" anchor="t" anchorCtr="0">
            <a:spAutoFit/>
          </a:bodyPr>
          <a:lstStyle/>
          <a:p>
            <a:pPr algn="l"/>
            <a:r>
              <a:rPr lang="en-US" sz="1050" dirty="0">
                <a:solidFill>
                  <a:srgbClr val="63717E"/>
                </a:solidFill>
                <a:latin typeface="Arial"/>
                <a:ea typeface="Microsoft YaHei"/>
                <a:cs typeface="Arial"/>
              </a:rPr>
              <a:t>constant-currency growth</a:t>
            </a:r>
          </a:p>
        </p:txBody>
      </p:sp>
      <p:sp>
        <p:nvSpPr>
          <p:cNvPr id="20" name="Rectangle 20"/>
          <p:cNvSpPr/>
          <p:nvPr/>
        </p:nvSpPr>
        <p:spPr>
          <a:xfrm>
            <a:off x="4457700" y="1676400"/>
            <a:ext cx="7048500" cy="2381250"/>
          </a:xfrm>
          <a:prstGeom prst="roundRect">
            <a:avLst>
              <a:gd name="adj" fmla="val 800"/>
            </a:avLst>
          </a:prstGeom>
          <a:solidFill>
            <a:srgbClr val="F3F5F7"/>
          </a:solidFill>
          <a:ln w="9525">
            <a:solidFill>
              <a:srgbClr val="D9DEE3"/>
            </a:solidFill>
          </a:ln>
        </p:spPr>
      </p:sp>
      <p:sp>
        <p:nvSpPr>
          <p:cNvPr id="21" name="Rectangle 21"/>
          <p:cNvSpPr/>
          <p:nvPr/>
        </p:nvSpPr>
        <p:spPr>
          <a:xfrm>
            <a:off x="0" y="0"/>
            <a:ext cx="12192000" cy="6858000"/>
          </a:xfrm>
          <a:prstGeom prst="rect">
            <a:avLst/>
          </a:prstGeom>
          <a:noFill/>
          <a:ln>
            <a:noFill/>
          </a:ln>
        </p:spPr>
      </p:sp>
      <p:sp>
        <p:nvSpPr>
          <p:cNvPr id="22" name="TextBox 22"/>
          <p:cNvSpPr txBox="1"/>
          <p:nvPr/>
        </p:nvSpPr>
        <p:spPr>
          <a:xfrm>
            <a:off x="4732020" y="1931670"/>
            <a:ext cx="2507170" cy="182880"/>
          </a:xfrm>
          <a:prstGeom prst="rect">
            <a:avLst/>
          </a:prstGeom>
          <a:noFill/>
          <a:ln>
            <a:noFill/>
          </a:ln>
        </p:spPr>
        <p:txBody>
          <a:bodyPr wrap="none" lIns="0" tIns="0" rIns="0" bIns="0" anchor="t" anchorCtr="0">
            <a:spAutoFit/>
          </a:bodyPr>
          <a:lstStyle/>
          <a:p>
            <a:pPr algn="l"/>
            <a:r>
              <a:rPr lang="en-US" sz="900" b="1" dirty="0">
                <a:solidFill>
                  <a:srgbClr val="2554FF"/>
                </a:solidFill>
                <a:latin typeface="Arial"/>
                <a:ea typeface="Microsoft YaHei"/>
                <a:cs typeface="Arial"/>
              </a:rPr>
              <a:t>THE MARKET TAILWIND IS NOT THE MOAT</a:t>
            </a:r>
          </a:p>
        </p:txBody>
      </p:sp>
      <p:sp>
        <p:nvSpPr>
          <p:cNvPr id="23" name="Ellipse 23"/>
          <p:cNvSpPr/>
          <p:nvPr/>
        </p:nvSpPr>
        <p:spPr>
          <a:xfrm>
            <a:off x="4752975" y="2390775"/>
            <a:ext cx="95250" cy="95250"/>
          </a:xfrm>
          <a:prstGeom prst="ellipse">
            <a:avLst/>
          </a:prstGeom>
          <a:solidFill>
            <a:srgbClr val="2554FF"/>
          </a:solidFill>
          <a:ln>
            <a:noFill/>
          </a:ln>
        </p:spPr>
      </p:sp>
      <p:sp>
        <p:nvSpPr>
          <p:cNvPr id="24" name="Rectangle 24"/>
          <p:cNvSpPr/>
          <p:nvPr/>
        </p:nvSpPr>
        <p:spPr>
          <a:xfrm>
            <a:off x="0" y="0"/>
            <a:ext cx="12192000" cy="6858000"/>
          </a:xfrm>
          <a:prstGeom prst="rect">
            <a:avLst/>
          </a:prstGeom>
          <a:noFill/>
          <a:ln>
            <a:noFill/>
          </a:ln>
        </p:spPr>
      </p:sp>
      <p:sp>
        <p:nvSpPr>
          <p:cNvPr id="25" name="TextBox 25"/>
          <p:cNvSpPr txBox="1"/>
          <p:nvPr/>
        </p:nvSpPr>
        <p:spPr>
          <a:xfrm>
            <a:off x="4954905" y="2349818"/>
            <a:ext cx="3149537" cy="274320"/>
          </a:xfrm>
          <a:prstGeom prst="rect">
            <a:avLst/>
          </a:prstGeom>
          <a:noFill/>
          <a:ln>
            <a:noFill/>
          </a:ln>
        </p:spPr>
        <p:txBody>
          <a:bodyPr wrap="none" lIns="0" tIns="0" rIns="0" bIns="0" anchor="t" anchorCtr="0">
            <a:spAutoFit/>
          </a:bodyPr>
          <a:lstStyle/>
          <a:p>
            <a:pPr algn="l"/>
            <a:r>
              <a:rPr lang="en-US" sz="1350" dirty="0">
                <a:solidFill>
                  <a:srgbClr val="10202B"/>
                </a:solidFill>
                <a:latin typeface="Arial"/>
                <a:ea typeface="Microsoft YaHei"/>
                <a:cs typeface="Arial"/>
              </a:rPr>
              <a:t>Budgets rise with threats and AI</a:t>
            </a:r>
          </a:p>
        </p:txBody>
      </p:sp>
      <p:sp>
        <p:nvSpPr>
          <p:cNvPr id="26" name="Ellipse 26"/>
          <p:cNvSpPr/>
          <p:nvPr/>
        </p:nvSpPr>
        <p:spPr>
          <a:xfrm>
            <a:off x="4752975" y="2771775"/>
            <a:ext cx="95250" cy="95250"/>
          </a:xfrm>
          <a:prstGeom prst="ellipse">
            <a:avLst/>
          </a:prstGeom>
          <a:solidFill>
            <a:srgbClr val="2554FF"/>
          </a:solidFill>
          <a:ln>
            <a:noFill/>
          </a:ln>
        </p:spPr>
      </p:sp>
      <p:sp>
        <p:nvSpPr>
          <p:cNvPr id="27" name="Rectangle 27"/>
          <p:cNvSpPr/>
          <p:nvPr/>
        </p:nvSpPr>
        <p:spPr>
          <a:xfrm>
            <a:off x="0" y="0"/>
            <a:ext cx="12192000" cy="6858000"/>
          </a:xfrm>
          <a:prstGeom prst="rect">
            <a:avLst/>
          </a:prstGeom>
          <a:noFill/>
          <a:ln>
            <a:noFill/>
          </a:ln>
        </p:spPr>
      </p:sp>
      <p:sp>
        <p:nvSpPr>
          <p:cNvPr id="28" name="TextBox 28"/>
          <p:cNvSpPr txBox="1"/>
          <p:nvPr/>
        </p:nvSpPr>
        <p:spPr>
          <a:xfrm>
            <a:off x="4954905" y="2730818"/>
            <a:ext cx="3543871" cy="274320"/>
          </a:xfrm>
          <a:prstGeom prst="rect">
            <a:avLst/>
          </a:prstGeom>
          <a:noFill/>
          <a:ln>
            <a:noFill/>
          </a:ln>
        </p:spPr>
        <p:txBody>
          <a:bodyPr wrap="none" lIns="0" tIns="0" rIns="0" bIns="0" anchor="t" anchorCtr="0">
            <a:spAutoFit/>
          </a:bodyPr>
          <a:lstStyle/>
          <a:p>
            <a:pPr algn="l"/>
            <a:r>
              <a:rPr lang="en-US" sz="1350" dirty="0">
                <a:solidFill>
                  <a:srgbClr val="10202B"/>
                </a:solidFill>
                <a:latin typeface="Arial"/>
                <a:ea typeface="Microsoft YaHei"/>
                <a:cs typeface="Arial"/>
              </a:rPr>
              <a:t>Buyers consolidate overlapping tools</a:t>
            </a:r>
          </a:p>
        </p:txBody>
      </p:sp>
      <p:sp>
        <p:nvSpPr>
          <p:cNvPr id="29" name="Ellipse 29"/>
          <p:cNvSpPr/>
          <p:nvPr/>
        </p:nvSpPr>
        <p:spPr>
          <a:xfrm>
            <a:off x="4752975" y="3152775"/>
            <a:ext cx="95250" cy="95250"/>
          </a:xfrm>
          <a:prstGeom prst="ellipse">
            <a:avLst/>
          </a:prstGeom>
          <a:solidFill>
            <a:srgbClr val="2554FF"/>
          </a:solidFill>
          <a:ln>
            <a:noFill/>
          </a:ln>
        </p:spPr>
      </p:sp>
      <p:sp>
        <p:nvSpPr>
          <p:cNvPr id="30" name="Rectangle 30"/>
          <p:cNvSpPr/>
          <p:nvPr/>
        </p:nvSpPr>
        <p:spPr>
          <a:xfrm>
            <a:off x="0" y="0"/>
            <a:ext cx="12192000" cy="6858000"/>
          </a:xfrm>
          <a:prstGeom prst="rect">
            <a:avLst/>
          </a:prstGeom>
          <a:noFill/>
          <a:ln>
            <a:noFill/>
          </a:ln>
        </p:spPr>
      </p:sp>
      <p:sp>
        <p:nvSpPr>
          <p:cNvPr id="31" name="TextBox 31"/>
          <p:cNvSpPr txBox="1"/>
          <p:nvPr/>
        </p:nvSpPr>
        <p:spPr>
          <a:xfrm>
            <a:off x="4954905" y="3111818"/>
            <a:ext cx="3553730" cy="274320"/>
          </a:xfrm>
          <a:prstGeom prst="rect">
            <a:avLst/>
          </a:prstGeom>
          <a:noFill/>
          <a:ln>
            <a:noFill/>
          </a:ln>
        </p:spPr>
        <p:txBody>
          <a:bodyPr wrap="none" lIns="0" tIns="0" rIns="0" bIns="0" anchor="t" anchorCtr="0">
            <a:spAutoFit/>
          </a:bodyPr>
          <a:lstStyle/>
          <a:p>
            <a:pPr algn="l"/>
            <a:r>
              <a:rPr lang="en-US" sz="1350" dirty="0">
                <a:solidFill>
                  <a:srgbClr val="10202B"/>
                </a:solidFill>
                <a:latin typeface="Arial"/>
                <a:ea typeface="Microsoft YaHei"/>
                <a:cs typeface="Arial"/>
              </a:rPr>
              <a:t>Integration and procurement matter</a:t>
            </a:r>
          </a:p>
        </p:txBody>
      </p:sp>
      <p:sp>
        <p:nvSpPr>
          <p:cNvPr id="32" name="Ellipse 32"/>
          <p:cNvSpPr/>
          <p:nvPr/>
        </p:nvSpPr>
        <p:spPr>
          <a:xfrm>
            <a:off x="4752975" y="3533775"/>
            <a:ext cx="95250" cy="95250"/>
          </a:xfrm>
          <a:prstGeom prst="ellipse">
            <a:avLst/>
          </a:prstGeom>
          <a:solidFill>
            <a:srgbClr val="2554FF"/>
          </a:solidFill>
          <a:ln>
            <a:noFill/>
          </a:ln>
        </p:spPr>
      </p:sp>
      <p:sp>
        <p:nvSpPr>
          <p:cNvPr id="33" name="Rectangle 33"/>
          <p:cNvSpPr/>
          <p:nvPr/>
        </p:nvSpPr>
        <p:spPr>
          <a:xfrm>
            <a:off x="0" y="0"/>
            <a:ext cx="12192000" cy="6858000"/>
          </a:xfrm>
          <a:prstGeom prst="rect">
            <a:avLst/>
          </a:prstGeom>
          <a:noFill/>
          <a:ln>
            <a:noFill/>
          </a:ln>
        </p:spPr>
      </p:sp>
      <p:sp>
        <p:nvSpPr>
          <p:cNvPr id="34" name="TextBox 34"/>
          <p:cNvSpPr txBox="1"/>
          <p:nvPr/>
        </p:nvSpPr>
        <p:spPr>
          <a:xfrm>
            <a:off x="4954905" y="3492818"/>
            <a:ext cx="3257979" cy="274320"/>
          </a:xfrm>
          <a:prstGeom prst="rect">
            <a:avLst/>
          </a:prstGeom>
          <a:noFill/>
          <a:ln>
            <a:noFill/>
          </a:ln>
        </p:spPr>
        <p:txBody>
          <a:bodyPr wrap="none" lIns="0" tIns="0" rIns="0" bIns="0" anchor="t" anchorCtr="0">
            <a:spAutoFit/>
          </a:bodyPr>
          <a:lstStyle/>
          <a:p>
            <a:pPr algn="l"/>
            <a:r>
              <a:rPr lang="en-US" sz="1350" dirty="0">
                <a:solidFill>
                  <a:srgbClr val="10202B"/>
                </a:solidFill>
                <a:latin typeface="Arial"/>
                <a:ea typeface="Microsoft YaHei"/>
                <a:cs typeface="Arial"/>
              </a:rPr>
              <a:t>Larger suites gain bundling power</a:t>
            </a:r>
          </a:p>
        </p:txBody>
      </p:sp>
      <p:sp>
        <p:nvSpPr>
          <p:cNvPr id="35" name="Rectangle 35"/>
          <p:cNvSpPr/>
          <p:nvPr/>
        </p:nvSpPr>
        <p:spPr>
          <a:xfrm>
            <a:off x="4457700" y="4324350"/>
            <a:ext cx="7048500" cy="990600"/>
          </a:xfrm>
          <a:prstGeom prst="rect">
            <a:avLst/>
          </a:prstGeom>
          <a:solidFill>
            <a:srgbClr val="071D2B"/>
          </a:solidFill>
          <a:ln>
            <a:noFill/>
          </a:ln>
        </p:spPr>
      </p:sp>
      <p:sp>
        <p:nvSpPr>
          <p:cNvPr id="36" name="Rectangle 36"/>
          <p:cNvSpPr/>
          <p:nvPr/>
        </p:nvSpPr>
        <p:spPr>
          <a:xfrm>
            <a:off x="0" y="0"/>
            <a:ext cx="12192000" cy="6858000"/>
          </a:xfrm>
          <a:prstGeom prst="rect">
            <a:avLst/>
          </a:prstGeom>
          <a:noFill/>
          <a:ln>
            <a:noFill/>
          </a:ln>
        </p:spPr>
      </p:sp>
      <p:sp>
        <p:nvSpPr>
          <p:cNvPr id="37" name="TextBox 37"/>
          <p:cNvSpPr txBox="1"/>
          <p:nvPr/>
        </p:nvSpPr>
        <p:spPr>
          <a:xfrm>
            <a:off x="4713922" y="4540091"/>
            <a:ext cx="742095" cy="167640"/>
          </a:xfrm>
          <a:prstGeom prst="rect">
            <a:avLst/>
          </a:prstGeom>
          <a:noFill/>
          <a:ln>
            <a:noFill/>
          </a:ln>
        </p:spPr>
        <p:txBody>
          <a:bodyPr wrap="none" lIns="0" tIns="0" rIns="0" bIns="0" anchor="t" anchorCtr="0">
            <a:spAutoFit/>
          </a:bodyPr>
          <a:lstStyle/>
          <a:p>
            <a:pPr algn="l"/>
            <a:r>
              <a:rPr lang="en-US" sz="825" b="1" dirty="0">
                <a:solidFill>
                  <a:srgbClr val="2554FF"/>
                </a:solidFill>
                <a:latin typeface="Arial"/>
                <a:ea typeface="Microsoft YaHei"/>
                <a:cs typeface="Arial"/>
              </a:rPr>
              <a:t>IMPLICATION</a:t>
            </a:r>
          </a:p>
        </p:txBody>
      </p:sp>
      <p:sp>
        <p:nvSpPr>
          <p:cNvPr id="38" name="Rectangle 38"/>
          <p:cNvSpPr/>
          <p:nvPr/>
        </p:nvSpPr>
        <p:spPr>
          <a:xfrm>
            <a:off x="0" y="0"/>
            <a:ext cx="12192000" cy="6858000"/>
          </a:xfrm>
          <a:prstGeom prst="rect">
            <a:avLst/>
          </a:prstGeom>
          <a:noFill/>
          <a:ln>
            <a:noFill/>
          </a:ln>
        </p:spPr>
      </p:sp>
      <p:sp>
        <p:nvSpPr>
          <p:cNvPr id="39" name="TextBox 39"/>
          <p:cNvSpPr txBox="1"/>
          <p:nvPr/>
        </p:nvSpPr>
        <p:spPr>
          <a:xfrm>
            <a:off x="4707255" y="4807268"/>
            <a:ext cx="5706799" cy="274320"/>
          </a:xfrm>
          <a:prstGeom prst="rect">
            <a:avLst/>
          </a:prstGeom>
          <a:noFill/>
          <a:ln>
            <a:noFill/>
          </a:ln>
        </p:spPr>
        <p:txBody>
          <a:bodyPr wrap="none" lIns="0" tIns="0" rIns="0" bIns="0" anchor="t" anchorCtr="0">
            <a:spAutoFit/>
          </a:bodyPr>
          <a:lstStyle/>
          <a:p>
            <a:pPr algn="l"/>
            <a:r>
              <a:rPr lang="en-US" sz="1350" b="1" dirty="0">
                <a:solidFill>
                  <a:srgbClr val="FFFFFF"/>
                </a:solidFill>
                <a:latin typeface="Georgia"/>
                <a:ea typeface="SimSun"/>
                <a:cs typeface="Georgia"/>
              </a:rPr>
              <a:t>SentinelOne must win on measurable security outcomes,</a:t>
            </a:r>
          </a:p>
        </p:txBody>
      </p:sp>
      <p:sp>
        <p:nvSpPr>
          <p:cNvPr id="40" name="Rectangle 40"/>
          <p:cNvSpPr/>
          <p:nvPr/>
        </p:nvSpPr>
        <p:spPr>
          <a:xfrm>
            <a:off x="0" y="0"/>
            <a:ext cx="12192000" cy="6858000"/>
          </a:xfrm>
          <a:prstGeom prst="rect">
            <a:avLst/>
          </a:prstGeom>
          <a:noFill/>
          <a:ln>
            <a:noFill/>
          </a:ln>
        </p:spPr>
      </p:sp>
      <p:sp>
        <p:nvSpPr>
          <p:cNvPr id="41" name="TextBox 41"/>
          <p:cNvSpPr txBox="1"/>
          <p:nvPr/>
        </p:nvSpPr>
        <p:spPr>
          <a:xfrm>
            <a:off x="4707255" y="5013008"/>
            <a:ext cx="2829139" cy="274320"/>
          </a:xfrm>
          <a:prstGeom prst="rect">
            <a:avLst/>
          </a:prstGeom>
          <a:noFill/>
          <a:ln>
            <a:noFill/>
          </a:ln>
        </p:spPr>
        <p:txBody>
          <a:bodyPr wrap="none" lIns="0" tIns="0" rIns="0" bIns="0" anchor="t" anchorCtr="0">
            <a:spAutoFit/>
          </a:bodyPr>
          <a:lstStyle/>
          <a:p>
            <a:pPr algn="l"/>
            <a:r>
              <a:rPr lang="en-US" sz="1350" b="1" dirty="0">
                <a:solidFill>
                  <a:srgbClr val="FFFFFF"/>
                </a:solidFill>
                <a:latin typeface="Georgia"/>
                <a:ea typeface="SimSun"/>
                <a:cs typeface="Georgia"/>
              </a:rPr>
              <a:t>not category growth alone.</a:t>
            </a:r>
          </a:p>
        </p:txBody>
      </p:sp>
      <p:sp>
        <p:nvSpPr>
          <p:cNvPr id="42" name="Line 42"/>
          <p:cNvSpPr/>
          <p:nvPr/>
        </p:nvSpPr>
        <p:spPr>
          <a:xfrm>
            <a:off x="457200" y="64008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43" name="Rectangle 43"/>
          <p:cNvSpPr/>
          <p:nvPr/>
        </p:nvSpPr>
        <p:spPr>
          <a:xfrm>
            <a:off x="0" y="0"/>
            <a:ext cx="12192000" cy="6858000"/>
          </a:xfrm>
          <a:prstGeom prst="rect">
            <a:avLst/>
          </a:prstGeom>
          <a:noFill/>
          <a:ln>
            <a:noFill/>
          </a:ln>
        </p:spPr>
      </p:sp>
      <p:sp>
        <p:nvSpPr>
          <p:cNvPr id="44" name="TextBox 44"/>
          <p:cNvSpPr txBox="1"/>
          <p:nvPr/>
        </p:nvSpPr>
        <p:spPr>
          <a:xfrm>
            <a:off x="448628" y="6537484"/>
            <a:ext cx="4379476" cy="137160"/>
          </a:xfrm>
          <a:prstGeom prst="rect">
            <a:avLst/>
          </a:prstGeom>
          <a:noFill/>
          <a:ln>
            <a:noFill/>
          </a:ln>
        </p:spPr>
        <p:txBody>
          <a:bodyPr wrap="none" lIns="0" tIns="0" rIns="0" bIns="0" anchor="t" anchorCtr="0">
            <a:spAutoFit/>
          </a:bodyPr>
          <a:lstStyle/>
          <a:p>
            <a:pPr algn="l"/>
            <a:r>
              <a:rPr lang="en-US" sz="675" dirty="0">
                <a:solidFill>
                  <a:srgbClr val="63717E"/>
                </a:solidFill>
                <a:latin typeface="Arial"/>
                <a:ea typeface="Microsoft YaHei"/>
                <a:cs typeface="Arial"/>
              </a:rPr>
              <a:t>GARTNER FORECAST, 3Q25 UPDATE • GARTNER PLATFORM CONSOLIDATION FRAMEWORK (OPINION)</a:t>
            </a:r>
          </a:p>
        </p:txBody>
      </p:sp>
      <p:sp>
        <p:nvSpPr>
          <p:cNvPr id="45" name="Rectangle 45"/>
          <p:cNvSpPr/>
          <p:nvPr/>
        </p:nvSpPr>
        <p:spPr>
          <a:xfrm>
            <a:off x="0" y="0"/>
            <a:ext cx="12192000" cy="6858000"/>
          </a:xfrm>
          <a:prstGeom prst="rect">
            <a:avLst/>
          </a:prstGeom>
          <a:noFill/>
          <a:ln>
            <a:noFill/>
          </a:ln>
        </p:spPr>
      </p:sp>
      <p:sp>
        <p:nvSpPr>
          <p:cNvPr id="46" name="TextBox 46"/>
          <p:cNvSpPr txBox="1"/>
          <p:nvPr/>
        </p:nvSpPr>
        <p:spPr>
          <a:xfrm>
            <a:off x="11585155" y="6521291"/>
            <a:ext cx="160122" cy="167640"/>
          </a:xfrm>
          <a:prstGeom prst="rect">
            <a:avLst/>
          </a:prstGeom>
          <a:noFill/>
          <a:ln>
            <a:noFill/>
          </a:ln>
        </p:spPr>
        <p:txBody>
          <a:bodyPr wrap="none" lIns="0" tIns="0" rIns="0" bIns="0" anchor="t" anchorCtr="0">
            <a:spAutoFit/>
          </a:bodyPr>
          <a:lstStyle/>
          <a:p>
            <a:pPr algn="r"/>
            <a:r>
              <a:rPr lang="en-US" sz="825" b="1" dirty="0">
                <a:solidFill>
                  <a:srgbClr val="63717E"/>
                </a:solidFill>
                <a:latin typeface="Arial"/>
                <a:ea typeface="Microsoft YaHei"/>
                <a:cs typeface="Arial"/>
              </a:rPr>
              <a:t>05</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6858000"/>
          </a:xfrm>
          <a:prstGeom prst="rect">
            <a:avLst/>
          </a:prstGeom>
          <a:noFill/>
          <a:ln>
            <a:noFill/>
          </a:ln>
        </p:spPr>
      </p:sp>
      <p:sp>
        <p:nvSpPr>
          <p:cNvPr id="4" name="TextBox 4"/>
          <p:cNvSpPr txBox="1"/>
          <p:nvPr/>
        </p:nvSpPr>
        <p:spPr>
          <a:xfrm>
            <a:off x="447675" y="319088"/>
            <a:ext cx="1548741" cy="152400"/>
          </a:xfrm>
          <a:prstGeom prst="rect">
            <a:avLst/>
          </a:prstGeom>
          <a:noFill/>
          <a:ln>
            <a:noFill/>
          </a:ln>
        </p:spPr>
        <p:txBody>
          <a:bodyPr wrap="none" lIns="0" tIns="0" rIns="0" bIns="0" anchor="t" anchorCtr="0">
            <a:spAutoFit/>
          </a:bodyPr>
          <a:lstStyle/>
          <a:p>
            <a:pPr algn="l"/>
            <a:r>
              <a:rPr lang="en-US" sz="750" b="1" dirty="0">
                <a:solidFill>
                  <a:srgbClr val="2554FF"/>
                </a:solidFill>
                <a:latin typeface="Arial"/>
                <a:ea typeface="Microsoft YaHei"/>
                <a:cs typeface="Arial"/>
              </a:rPr>
              <a:t>06 / INVESTMENT COMMITTEE</a:t>
            </a:r>
          </a:p>
        </p:txBody>
      </p:sp>
      <p:sp>
        <p:nvSpPr>
          <p:cNvPr id="5" name="Rectangle 5"/>
          <p:cNvSpPr/>
          <p:nvPr/>
        </p:nvSpPr>
        <p:spPr>
          <a:xfrm>
            <a:off x="0" y="0"/>
            <a:ext cx="12192000" cy="6858000"/>
          </a:xfrm>
          <a:prstGeom prst="rect">
            <a:avLst/>
          </a:prstGeom>
          <a:noFill/>
          <a:ln>
            <a:noFill/>
          </a:ln>
        </p:spPr>
      </p:sp>
      <p:sp>
        <p:nvSpPr>
          <p:cNvPr id="6" name="TextBox 6"/>
          <p:cNvSpPr txBox="1"/>
          <p:nvPr/>
        </p:nvSpPr>
        <p:spPr>
          <a:xfrm>
            <a:off x="10361533" y="319088"/>
            <a:ext cx="138279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SENTINELONE • 14 SEP 2026</a:t>
            </a:r>
          </a:p>
        </p:txBody>
      </p:sp>
      <p:sp>
        <p:nvSpPr>
          <p:cNvPr id="7" name="Line 7"/>
          <p:cNvSpPr/>
          <p:nvPr/>
        </p:nvSpPr>
        <p:spPr>
          <a:xfrm>
            <a:off x="457200" y="5334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8" name="Rectangle 8"/>
          <p:cNvSpPr/>
          <p:nvPr/>
        </p:nvSpPr>
        <p:spPr>
          <a:xfrm>
            <a:off x="0" y="0"/>
            <a:ext cx="12192000" cy="6858000"/>
          </a:xfrm>
          <a:prstGeom prst="rect">
            <a:avLst/>
          </a:prstGeom>
          <a:noFill/>
          <a:ln>
            <a:noFill/>
          </a:ln>
        </p:spPr>
      </p:sp>
      <p:sp>
        <p:nvSpPr>
          <p:cNvPr id="9" name="TextBox 9"/>
          <p:cNvSpPr txBox="1"/>
          <p:nvPr/>
        </p:nvSpPr>
        <p:spPr>
          <a:xfrm>
            <a:off x="427672" y="663416"/>
            <a:ext cx="8794397"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Revenue reached $1bn as growth slowed; Q1 FY2027</a:t>
            </a:r>
          </a:p>
        </p:txBody>
      </p:sp>
      <p:sp>
        <p:nvSpPr>
          <p:cNvPr id="10" name="Rectangle 10"/>
          <p:cNvSpPr/>
          <p:nvPr/>
        </p:nvSpPr>
        <p:spPr>
          <a:xfrm>
            <a:off x="0" y="0"/>
            <a:ext cx="12192000" cy="6858000"/>
          </a:xfrm>
          <a:prstGeom prst="rect">
            <a:avLst/>
          </a:prstGeom>
          <a:noFill/>
          <a:ln>
            <a:noFill/>
          </a:ln>
        </p:spPr>
      </p:sp>
      <p:sp>
        <p:nvSpPr>
          <p:cNvPr id="11" name="TextBox 11"/>
          <p:cNvSpPr txBox="1"/>
          <p:nvPr/>
        </p:nvSpPr>
        <p:spPr>
          <a:xfrm>
            <a:off x="427672" y="976408"/>
            <a:ext cx="5532014"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showed modest reacceleration.</a:t>
            </a:r>
          </a:p>
        </p:txBody>
      </p:sp>
      <p:sp>
        <p:nvSpPr>
          <p:cNvPr id="12" name="Line 12"/>
          <p:cNvSpPr/>
          <p:nvPr/>
        </p:nvSpPr>
        <p:spPr>
          <a:xfrm>
            <a:off x="857250" y="2095500"/>
            <a:ext cx="9525" cy="2857500"/>
          </a:xfrm>
          <a:custGeom>
            <a:avLst/>
            <a:gdLst/>
            <a:ahLst/>
            <a:cxnLst/>
            <a:rect l="l" t="t" r="r" b="b"/>
            <a:pathLst>
              <a:path w="9525" h="2857500">
                <a:moveTo>
                  <a:pt x="0" y="0"/>
                </a:moveTo>
                <a:lnTo>
                  <a:pt x="0" y="2857500"/>
                </a:lnTo>
              </a:path>
            </a:pathLst>
          </a:custGeom>
          <a:noFill/>
          <a:ln w="9525">
            <a:solidFill>
              <a:srgbClr val="10202B"/>
            </a:solidFill>
          </a:ln>
        </p:spPr>
      </p:sp>
      <p:sp>
        <p:nvSpPr>
          <p:cNvPr id="13" name="Line 13"/>
          <p:cNvSpPr/>
          <p:nvPr/>
        </p:nvSpPr>
        <p:spPr>
          <a:xfrm>
            <a:off x="857250" y="4953000"/>
            <a:ext cx="6762750" cy="9525"/>
          </a:xfrm>
          <a:custGeom>
            <a:avLst/>
            <a:gdLst/>
            <a:ahLst/>
            <a:cxnLst/>
            <a:rect l="l" t="t" r="r" b="b"/>
            <a:pathLst>
              <a:path w="6762750" h="9525">
                <a:moveTo>
                  <a:pt x="0" y="0"/>
                </a:moveTo>
                <a:lnTo>
                  <a:pt x="6762750" y="0"/>
                </a:lnTo>
              </a:path>
            </a:pathLst>
          </a:custGeom>
          <a:noFill/>
          <a:ln w="9525">
            <a:solidFill>
              <a:srgbClr val="10202B"/>
            </a:solidFill>
          </a:ln>
        </p:spPr>
      </p:sp>
      <p:sp>
        <p:nvSpPr>
          <p:cNvPr id="14" name="Line 14"/>
          <p:cNvSpPr/>
          <p:nvPr/>
        </p:nvSpPr>
        <p:spPr>
          <a:xfrm>
            <a:off x="857250" y="4953000"/>
            <a:ext cx="6762750" cy="9525"/>
          </a:xfrm>
          <a:custGeom>
            <a:avLst/>
            <a:gdLst/>
            <a:ahLst/>
            <a:cxnLst/>
            <a:rect l="l" t="t" r="r" b="b"/>
            <a:pathLst>
              <a:path w="6762750" h="9525">
                <a:moveTo>
                  <a:pt x="0" y="0"/>
                </a:moveTo>
                <a:lnTo>
                  <a:pt x="6762750" y="0"/>
                </a:lnTo>
              </a:path>
            </a:pathLst>
          </a:custGeom>
          <a:noFill/>
          <a:ln w="9525">
            <a:solidFill>
              <a:srgbClr val="D9DEE3"/>
            </a:solidFill>
          </a:ln>
        </p:spPr>
      </p:sp>
      <p:sp>
        <p:nvSpPr>
          <p:cNvPr id="15" name="Rectangle 15"/>
          <p:cNvSpPr/>
          <p:nvPr/>
        </p:nvSpPr>
        <p:spPr>
          <a:xfrm>
            <a:off x="0" y="0"/>
            <a:ext cx="12192000" cy="6858000"/>
          </a:xfrm>
          <a:prstGeom prst="rect">
            <a:avLst/>
          </a:prstGeom>
          <a:noFill/>
          <a:ln>
            <a:noFill/>
          </a:ln>
        </p:spPr>
      </p:sp>
      <p:sp>
        <p:nvSpPr>
          <p:cNvPr id="16" name="TextBox 16"/>
          <p:cNvSpPr txBox="1"/>
          <p:nvPr/>
        </p:nvSpPr>
        <p:spPr>
          <a:xfrm>
            <a:off x="692229" y="4910138"/>
            <a:ext cx="79296"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0</a:t>
            </a:r>
          </a:p>
        </p:txBody>
      </p:sp>
      <p:sp>
        <p:nvSpPr>
          <p:cNvPr id="17" name="Line 17"/>
          <p:cNvSpPr/>
          <p:nvPr/>
        </p:nvSpPr>
        <p:spPr>
          <a:xfrm>
            <a:off x="857250" y="4238625"/>
            <a:ext cx="6762750" cy="9525"/>
          </a:xfrm>
          <a:custGeom>
            <a:avLst/>
            <a:gdLst/>
            <a:ahLst/>
            <a:cxnLst/>
            <a:rect l="l" t="t" r="r" b="b"/>
            <a:pathLst>
              <a:path w="6762750" h="9525">
                <a:moveTo>
                  <a:pt x="0" y="0"/>
                </a:moveTo>
                <a:lnTo>
                  <a:pt x="6762750" y="0"/>
                </a:lnTo>
              </a:path>
            </a:pathLst>
          </a:custGeom>
          <a:noFill/>
          <a:ln w="9525">
            <a:solidFill>
              <a:srgbClr val="D9DEE3"/>
            </a:solidFill>
          </a:ln>
        </p:spPr>
      </p:sp>
      <p:sp>
        <p:nvSpPr>
          <p:cNvPr id="18" name="Rectangle 18"/>
          <p:cNvSpPr/>
          <p:nvPr/>
        </p:nvSpPr>
        <p:spPr>
          <a:xfrm>
            <a:off x="0" y="0"/>
            <a:ext cx="12192000" cy="6858000"/>
          </a:xfrm>
          <a:prstGeom prst="rect">
            <a:avLst/>
          </a:prstGeom>
          <a:noFill/>
          <a:ln>
            <a:noFill/>
          </a:ln>
        </p:spPr>
      </p:sp>
      <p:sp>
        <p:nvSpPr>
          <p:cNvPr id="19" name="TextBox 19"/>
          <p:cNvSpPr txBox="1"/>
          <p:nvPr/>
        </p:nvSpPr>
        <p:spPr>
          <a:xfrm>
            <a:off x="571738" y="4195762"/>
            <a:ext cx="199787"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250</a:t>
            </a:r>
          </a:p>
        </p:txBody>
      </p:sp>
      <p:sp>
        <p:nvSpPr>
          <p:cNvPr id="20" name="Line 20"/>
          <p:cNvSpPr/>
          <p:nvPr/>
        </p:nvSpPr>
        <p:spPr>
          <a:xfrm>
            <a:off x="857250" y="3524250"/>
            <a:ext cx="6762750" cy="9525"/>
          </a:xfrm>
          <a:custGeom>
            <a:avLst/>
            <a:gdLst/>
            <a:ahLst/>
            <a:cxnLst/>
            <a:rect l="l" t="t" r="r" b="b"/>
            <a:pathLst>
              <a:path w="6762750" h="9525">
                <a:moveTo>
                  <a:pt x="0" y="0"/>
                </a:moveTo>
                <a:lnTo>
                  <a:pt x="6762750" y="0"/>
                </a:lnTo>
              </a:path>
            </a:pathLst>
          </a:custGeom>
          <a:noFill/>
          <a:ln w="9525">
            <a:solidFill>
              <a:srgbClr val="D9DEE3"/>
            </a:solidFill>
          </a:ln>
        </p:spPr>
      </p:sp>
      <p:sp>
        <p:nvSpPr>
          <p:cNvPr id="21" name="Rectangle 21"/>
          <p:cNvSpPr/>
          <p:nvPr/>
        </p:nvSpPr>
        <p:spPr>
          <a:xfrm>
            <a:off x="0" y="0"/>
            <a:ext cx="12192000" cy="6858000"/>
          </a:xfrm>
          <a:prstGeom prst="rect">
            <a:avLst/>
          </a:prstGeom>
          <a:noFill/>
          <a:ln>
            <a:noFill/>
          </a:ln>
        </p:spPr>
      </p:sp>
      <p:sp>
        <p:nvSpPr>
          <p:cNvPr id="22" name="TextBox 22"/>
          <p:cNvSpPr txBox="1"/>
          <p:nvPr/>
        </p:nvSpPr>
        <p:spPr>
          <a:xfrm>
            <a:off x="571738" y="3481388"/>
            <a:ext cx="199787"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500</a:t>
            </a:r>
          </a:p>
        </p:txBody>
      </p:sp>
      <p:sp>
        <p:nvSpPr>
          <p:cNvPr id="23" name="Line 23"/>
          <p:cNvSpPr/>
          <p:nvPr/>
        </p:nvSpPr>
        <p:spPr>
          <a:xfrm>
            <a:off x="857250" y="2809875"/>
            <a:ext cx="6762750" cy="9525"/>
          </a:xfrm>
          <a:custGeom>
            <a:avLst/>
            <a:gdLst/>
            <a:ahLst/>
            <a:cxnLst/>
            <a:rect l="l" t="t" r="r" b="b"/>
            <a:pathLst>
              <a:path w="6762750" h="9525">
                <a:moveTo>
                  <a:pt x="0" y="0"/>
                </a:moveTo>
                <a:lnTo>
                  <a:pt x="6762750" y="0"/>
                </a:lnTo>
              </a:path>
            </a:pathLst>
          </a:custGeom>
          <a:noFill/>
          <a:ln w="9525">
            <a:solidFill>
              <a:srgbClr val="D9DEE3"/>
            </a:solidFill>
          </a:ln>
        </p:spPr>
      </p:sp>
      <p:sp>
        <p:nvSpPr>
          <p:cNvPr id="24" name="Rectangle 24"/>
          <p:cNvSpPr/>
          <p:nvPr/>
        </p:nvSpPr>
        <p:spPr>
          <a:xfrm>
            <a:off x="0" y="0"/>
            <a:ext cx="12192000" cy="6858000"/>
          </a:xfrm>
          <a:prstGeom prst="rect">
            <a:avLst/>
          </a:prstGeom>
          <a:noFill/>
          <a:ln>
            <a:noFill/>
          </a:ln>
        </p:spPr>
      </p:sp>
      <p:sp>
        <p:nvSpPr>
          <p:cNvPr id="25" name="TextBox 25"/>
          <p:cNvSpPr txBox="1"/>
          <p:nvPr/>
        </p:nvSpPr>
        <p:spPr>
          <a:xfrm>
            <a:off x="571738" y="2767012"/>
            <a:ext cx="199787"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750</a:t>
            </a:r>
          </a:p>
        </p:txBody>
      </p:sp>
      <p:sp>
        <p:nvSpPr>
          <p:cNvPr id="26" name="Line 26"/>
          <p:cNvSpPr/>
          <p:nvPr/>
        </p:nvSpPr>
        <p:spPr>
          <a:xfrm>
            <a:off x="857250" y="2095500"/>
            <a:ext cx="6762750" cy="9525"/>
          </a:xfrm>
          <a:custGeom>
            <a:avLst/>
            <a:gdLst/>
            <a:ahLst/>
            <a:cxnLst/>
            <a:rect l="l" t="t" r="r" b="b"/>
            <a:pathLst>
              <a:path w="6762750" h="9525">
                <a:moveTo>
                  <a:pt x="0" y="0"/>
                </a:moveTo>
                <a:lnTo>
                  <a:pt x="6762750" y="0"/>
                </a:lnTo>
              </a:path>
            </a:pathLst>
          </a:custGeom>
          <a:noFill/>
          <a:ln w="9525">
            <a:solidFill>
              <a:srgbClr val="D9DEE3"/>
            </a:solidFill>
          </a:ln>
        </p:spPr>
      </p:sp>
      <p:sp>
        <p:nvSpPr>
          <p:cNvPr id="27" name="Rectangle 27"/>
          <p:cNvSpPr/>
          <p:nvPr/>
        </p:nvSpPr>
        <p:spPr>
          <a:xfrm>
            <a:off x="0" y="0"/>
            <a:ext cx="12192000" cy="6858000"/>
          </a:xfrm>
          <a:prstGeom prst="rect">
            <a:avLst/>
          </a:prstGeom>
          <a:noFill/>
          <a:ln>
            <a:noFill/>
          </a:ln>
        </p:spPr>
      </p:sp>
      <p:sp>
        <p:nvSpPr>
          <p:cNvPr id="28" name="TextBox 28"/>
          <p:cNvSpPr txBox="1"/>
          <p:nvPr/>
        </p:nvSpPr>
        <p:spPr>
          <a:xfrm>
            <a:off x="478631" y="2052638"/>
            <a:ext cx="292894"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1,000</a:t>
            </a:r>
          </a:p>
        </p:txBody>
      </p:sp>
      <p:sp>
        <p:nvSpPr>
          <p:cNvPr id="29" name="Rectangle 29"/>
          <p:cNvSpPr/>
          <p:nvPr/>
        </p:nvSpPr>
        <p:spPr>
          <a:xfrm>
            <a:off x="1714500" y="3178492"/>
            <a:ext cx="876300" cy="1774508"/>
          </a:xfrm>
          <a:prstGeom prst="rect">
            <a:avLst/>
          </a:prstGeom>
          <a:solidFill>
            <a:srgbClr val="2554FF"/>
          </a:solidFill>
          <a:ln>
            <a:noFill/>
          </a:ln>
        </p:spPr>
      </p:sp>
      <p:sp>
        <p:nvSpPr>
          <p:cNvPr id="30" name="Rectangle 30"/>
          <p:cNvSpPr/>
          <p:nvPr/>
        </p:nvSpPr>
        <p:spPr>
          <a:xfrm>
            <a:off x="0" y="0"/>
            <a:ext cx="12192000" cy="6858000"/>
          </a:xfrm>
          <a:prstGeom prst="rect">
            <a:avLst/>
          </a:prstGeom>
          <a:noFill/>
          <a:ln>
            <a:noFill/>
          </a:ln>
        </p:spPr>
      </p:sp>
      <p:sp>
        <p:nvSpPr>
          <p:cNvPr id="31" name="TextBox 31"/>
          <p:cNvSpPr txBox="1"/>
          <p:nvPr/>
        </p:nvSpPr>
        <p:spPr>
          <a:xfrm>
            <a:off x="1806258" y="2942749"/>
            <a:ext cx="692783" cy="228600"/>
          </a:xfrm>
          <a:prstGeom prst="rect">
            <a:avLst/>
          </a:prstGeom>
          <a:noFill/>
          <a:ln>
            <a:noFill/>
          </a:ln>
        </p:spPr>
        <p:txBody>
          <a:bodyPr wrap="none" lIns="0" tIns="0" rIns="0" bIns="0" anchor="t" anchorCtr="0">
            <a:spAutoFit/>
          </a:bodyPr>
          <a:lstStyle/>
          <a:p>
            <a:pPr algn="ctr"/>
            <a:r>
              <a:rPr lang="en-US" sz="1125" b="1" dirty="0">
                <a:solidFill>
                  <a:srgbClr val="10202B"/>
                </a:solidFill>
                <a:latin typeface="Arial"/>
                <a:ea typeface="Microsoft YaHei"/>
                <a:cs typeface="Arial"/>
              </a:rPr>
              <a:t>$0.62bn</a:t>
            </a:r>
          </a:p>
        </p:txBody>
      </p:sp>
      <p:sp>
        <p:nvSpPr>
          <p:cNvPr id="32" name="Rectangle 32"/>
          <p:cNvSpPr/>
          <p:nvPr/>
        </p:nvSpPr>
        <p:spPr>
          <a:xfrm>
            <a:off x="0" y="0"/>
            <a:ext cx="12192000" cy="6858000"/>
          </a:xfrm>
          <a:prstGeom prst="rect">
            <a:avLst/>
          </a:prstGeom>
          <a:noFill/>
          <a:ln>
            <a:noFill/>
          </a:ln>
        </p:spPr>
      </p:sp>
      <p:sp>
        <p:nvSpPr>
          <p:cNvPr id="33" name="TextBox 33"/>
          <p:cNvSpPr txBox="1"/>
          <p:nvPr/>
        </p:nvSpPr>
        <p:spPr>
          <a:xfrm>
            <a:off x="1996630" y="5093970"/>
            <a:ext cx="312039" cy="182880"/>
          </a:xfrm>
          <a:prstGeom prst="rect">
            <a:avLst/>
          </a:prstGeom>
          <a:noFill/>
          <a:ln>
            <a:noFill/>
          </a:ln>
        </p:spPr>
        <p:txBody>
          <a:bodyPr wrap="none" lIns="0" tIns="0" rIns="0" bIns="0" anchor="t" anchorCtr="0">
            <a:spAutoFit/>
          </a:bodyPr>
          <a:lstStyle/>
          <a:p>
            <a:pPr algn="ctr"/>
            <a:r>
              <a:rPr lang="en-US" sz="900" dirty="0">
                <a:solidFill>
                  <a:srgbClr val="63717E"/>
                </a:solidFill>
                <a:latin typeface="Arial"/>
                <a:ea typeface="Microsoft YaHei"/>
                <a:cs typeface="Arial"/>
              </a:rPr>
              <a:t>FY24</a:t>
            </a:r>
          </a:p>
        </p:txBody>
      </p:sp>
      <p:sp>
        <p:nvSpPr>
          <p:cNvPr id="34" name="Rectangle 34"/>
          <p:cNvSpPr/>
          <p:nvPr/>
        </p:nvSpPr>
        <p:spPr>
          <a:xfrm>
            <a:off x="3714750" y="2606993"/>
            <a:ext cx="876300" cy="2346008"/>
          </a:xfrm>
          <a:prstGeom prst="rect">
            <a:avLst/>
          </a:prstGeom>
          <a:solidFill>
            <a:srgbClr val="2554FF"/>
          </a:solidFill>
          <a:ln>
            <a:noFill/>
          </a:ln>
        </p:spPr>
      </p:sp>
      <p:sp>
        <p:nvSpPr>
          <p:cNvPr id="35" name="Rectangle 35"/>
          <p:cNvSpPr/>
          <p:nvPr/>
        </p:nvSpPr>
        <p:spPr>
          <a:xfrm>
            <a:off x="0" y="0"/>
            <a:ext cx="12192000" cy="6858000"/>
          </a:xfrm>
          <a:prstGeom prst="rect">
            <a:avLst/>
          </a:prstGeom>
          <a:noFill/>
          <a:ln>
            <a:noFill/>
          </a:ln>
        </p:spPr>
      </p:sp>
      <p:sp>
        <p:nvSpPr>
          <p:cNvPr id="36" name="TextBox 36"/>
          <p:cNvSpPr txBox="1"/>
          <p:nvPr/>
        </p:nvSpPr>
        <p:spPr>
          <a:xfrm>
            <a:off x="3806508" y="2371249"/>
            <a:ext cx="692783" cy="228600"/>
          </a:xfrm>
          <a:prstGeom prst="rect">
            <a:avLst/>
          </a:prstGeom>
          <a:noFill/>
          <a:ln>
            <a:noFill/>
          </a:ln>
        </p:spPr>
        <p:txBody>
          <a:bodyPr wrap="none" lIns="0" tIns="0" rIns="0" bIns="0" anchor="t" anchorCtr="0">
            <a:spAutoFit/>
          </a:bodyPr>
          <a:lstStyle/>
          <a:p>
            <a:pPr algn="ctr"/>
            <a:r>
              <a:rPr lang="en-US" sz="1125" b="1" dirty="0">
                <a:solidFill>
                  <a:srgbClr val="10202B"/>
                </a:solidFill>
                <a:latin typeface="Arial"/>
                <a:ea typeface="Microsoft YaHei"/>
                <a:cs typeface="Arial"/>
              </a:rPr>
              <a:t>$0.82bn</a:t>
            </a:r>
          </a:p>
        </p:txBody>
      </p:sp>
      <p:sp>
        <p:nvSpPr>
          <p:cNvPr id="37" name="Rectangle 37"/>
          <p:cNvSpPr/>
          <p:nvPr/>
        </p:nvSpPr>
        <p:spPr>
          <a:xfrm>
            <a:off x="0" y="0"/>
            <a:ext cx="12192000" cy="6858000"/>
          </a:xfrm>
          <a:prstGeom prst="rect">
            <a:avLst/>
          </a:prstGeom>
          <a:noFill/>
          <a:ln>
            <a:noFill/>
          </a:ln>
        </p:spPr>
      </p:sp>
      <p:sp>
        <p:nvSpPr>
          <p:cNvPr id="38" name="TextBox 38"/>
          <p:cNvSpPr txBox="1"/>
          <p:nvPr/>
        </p:nvSpPr>
        <p:spPr>
          <a:xfrm>
            <a:off x="3996880" y="5093970"/>
            <a:ext cx="312039" cy="182880"/>
          </a:xfrm>
          <a:prstGeom prst="rect">
            <a:avLst/>
          </a:prstGeom>
          <a:noFill/>
          <a:ln>
            <a:noFill/>
          </a:ln>
        </p:spPr>
        <p:txBody>
          <a:bodyPr wrap="none" lIns="0" tIns="0" rIns="0" bIns="0" anchor="t" anchorCtr="0">
            <a:spAutoFit/>
          </a:bodyPr>
          <a:lstStyle/>
          <a:p>
            <a:pPr algn="ctr"/>
            <a:r>
              <a:rPr lang="en-US" sz="900" dirty="0">
                <a:solidFill>
                  <a:srgbClr val="63717E"/>
                </a:solidFill>
                <a:latin typeface="Arial"/>
                <a:ea typeface="Microsoft YaHei"/>
                <a:cs typeface="Arial"/>
              </a:rPr>
              <a:t>FY25</a:t>
            </a:r>
          </a:p>
        </p:txBody>
      </p:sp>
      <p:sp>
        <p:nvSpPr>
          <p:cNvPr id="39" name="Rectangle 39"/>
          <p:cNvSpPr/>
          <p:nvPr/>
        </p:nvSpPr>
        <p:spPr>
          <a:xfrm>
            <a:off x="5715000" y="2092643"/>
            <a:ext cx="876300" cy="2860357"/>
          </a:xfrm>
          <a:prstGeom prst="rect">
            <a:avLst/>
          </a:prstGeom>
          <a:solidFill>
            <a:srgbClr val="2554FF"/>
          </a:solidFill>
          <a:ln>
            <a:noFill/>
          </a:ln>
        </p:spPr>
      </p:sp>
      <p:sp>
        <p:nvSpPr>
          <p:cNvPr id="40" name="Rectangle 40"/>
          <p:cNvSpPr/>
          <p:nvPr/>
        </p:nvSpPr>
        <p:spPr>
          <a:xfrm>
            <a:off x="0" y="0"/>
            <a:ext cx="12192000" cy="6858000"/>
          </a:xfrm>
          <a:prstGeom prst="rect">
            <a:avLst/>
          </a:prstGeom>
          <a:noFill/>
          <a:ln>
            <a:noFill/>
          </a:ln>
        </p:spPr>
      </p:sp>
      <p:sp>
        <p:nvSpPr>
          <p:cNvPr id="41" name="TextBox 41"/>
          <p:cNvSpPr txBox="1"/>
          <p:nvPr/>
        </p:nvSpPr>
        <p:spPr>
          <a:xfrm>
            <a:off x="5828324" y="1856899"/>
            <a:ext cx="649653" cy="228600"/>
          </a:xfrm>
          <a:prstGeom prst="rect">
            <a:avLst/>
          </a:prstGeom>
          <a:noFill/>
          <a:ln>
            <a:noFill/>
          </a:ln>
        </p:spPr>
        <p:txBody>
          <a:bodyPr wrap="none" lIns="0" tIns="0" rIns="0" bIns="0" anchor="t" anchorCtr="0">
            <a:spAutoFit/>
          </a:bodyPr>
          <a:lstStyle/>
          <a:p>
            <a:pPr algn="ctr"/>
            <a:r>
              <a:rPr lang="en-US" sz="1125" b="1" dirty="0">
                <a:solidFill>
                  <a:srgbClr val="10202B"/>
                </a:solidFill>
                <a:latin typeface="Arial"/>
                <a:ea typeface="Microsoft YaHei"/>
                <a:cs typeface="Arial"/>
              </a:rPr>
              <a:t>$1.00bn</a:t>
            </a:r>
          </a:p>
        </p:txBody>
      </p:sp>
      <p:sp>
        <p:nvSpPr>
          <p:cNvPr id="42" name="Rectangle 42"/>
          <p:cNvSpPr/>
          <p:nvPr/>
        </p:nvSpPr>
        <p:spPr>
          <a:xfrm>
            <a:off x="0" y="0"/>
            <a:ext cx="12192000" cy="6858000"/>
          </a:xfrm>
          <a:prstGeom prst="rect">
            <a:avLst/>
          </a:prstGeom>
          <a:noFill/>
          <a:ln>
            <a:noFill/>
          </a:ln>
        </p:spPr>
      </p:sp>
      <p:sp>
        <p:nvSpPr>
          <p:cNvPr id="43" name="TextBox 43"/>
          <p:cNvSpPr txBox="1"/>
          <p:nvPr/>
        </p:nvSpPr>
        <p:spPr>
          <a:xfrm>
            <a:off x="5997130" y="5093970"/>
            <a:ext cx="312039" cy="182880"/>
          </a:xfrm>
          <a:prstGeom prst="rect">
            <a:avLst/>
          </a:prstGeom>
          <a:noFill/>
          <a:ln>
            <a:noFill/>
          </a:ln>
        </p:spPr>
        <p:txBody>
          <a:bodyPr wrap="none" lIns="0" tIns="0" rIns="0" bIns="0" anchor="t" anchorCtr="0">
            <a:spAutoFit/>
          </a:bodyPr>
          <a:lstStyle/>
          <a:p>
            <a:pPr algn="ctr"/>
            <a:r>
              <a:rPr lang="en-US" sz="900" dirty="0">
                <a:solidFill>
                  <a:srgbClr val="63717E"/>
                </a:solidFill>
                <a:latin typeface="Arial"/>
                <a:ea typeface="Microsoft YaHei"/>
                <a:cs typeface="Arial"/>
              </a:rPr>
              <a:t>FY26</a:t>
            </a:r>
          </a:p>
        </p:txBody>
      </p:sp>
      <p:sp>
        <p:nvSpPr>
          <p:cNvPr id="44" name="Line 44"/>
          <p:cNvSpPr/>
          <p:nvPr/>
        </p:nvSpPr>
        <p:spPr>
          <a:xfrm>
            <a:off x="8286750" y="2095500"/>
            <a:ext cx="9525" cy="2857500"/>
          </a:xfrm>
          <a:custGeom>
            <a:avLst/>
            <a:gdLst/>
            <a:ahLst/>
            <a:cxnLst/>
            <a:rect l="l" t="t" r="r" b="b"/>
            <a:pathLst>
              <a:path w="9525" h="2857500">
                <a:moveTo>
                  <a:pt x="0" y="0"/>
                </a:moveTo>
                <a:lnTo>
                  <a:pt x="0" y="2857500"/>
                </a:lnTo>
              </a:path>
            </a:pathLst>
          </a:custGeom>
          <a:noFill/>
          <a:ln w="9525">
            <a:solidFill>
              <a:srgbClr val="D9DEE3"/>
            </a:solidFill>
          </a:ln>
        </p:spPr>
      </p:sp>
      <p:sp>
        <p:nvSpPr>
          <p:cNvPr id="45" name="Rectangle 45"/>
          <p:cNvSpPr/>
          <p:nvPr/>
        </p:nvSpPr>
        <p:spPr>
          <a:xfrm>
            <a:off x="0" y="0"/>
            <a:ext cx="12192000" cy="6858000"/>
          </a:xfrm>
          <a:prstGeom prst="rect">
            <a:avLst/>
          </a:prstGeom>
          <a:noFill/>
          <a:ln>
            <a:noFill/>
          </a:ln>
        </p:spPr>
      </p:sp>
      <p:sp>
        <p:nvSpPr>
          <p:cNvPr id="46" name="TextBox 46"/>
          <p:cNvSpPr txBox="1"/>
          <p:nvPr/>
        </p:nvSpPr>
        <p:spPr>
          <a:xfrm>
            <a:off x="8656320" y="2245995"/>
            <a:ext cx="664640" cy="182880"/>
          </a:xfrm>
          <a:prstGeom prst="rect">
            <a:avLst/>
          </a:prstGeom>
          <a:noFill/>
          <a:ln>
            <a:noFill/>
          </a:ln>
        </p:spPr>
        <p:txBody>
          <a:bodyPr wrap="none" lIns="0" tIns="0" rIns="0" bIns="0" anchor="t" anchorCtr="0">
            <a:spAutoFit/>
          </a:bodyPr>
          <a:lstStyle/>
          <a:p>
            <a:pPr algn="l"/>
            <a:r>
              <a:rPr lang="en-US" sz="900" b="1" dirty="0">
                <a:solidFill>
                  <a:srgbClr val="2554FF"/>
                </a:solidFill>
                <a:latin typeface="Arial"/>
                <a:ea typeface="Microsoft YaHei"/>
                <a:cs typeface="Arial"/>
              </a:rPr>
              <a:t>Q1 FY2027</a:t>
            </a:r>
          </a:p>
        </p:txBody>
      </p:sp>
      <p:sp>
        <p:nvSpPr>
          <p:cNvPr id="47" name="Rectangle 47"/>
          <p:cNvSpPr/>
          <p:nvPr/>
        </p:nvSpPr>
        <p:spPr>
          <a:xfrm>
            <a:off x="0" y="0"/>
            <a:ext cx="12192000" cy="6858000"/>
          </a:xfrm>
          <a:prstGeom prst="rect">
            <a:avLst/>
          </a:prstGeom>
          <a:noFill/>
          <a:ln>
            <a:noFill/>
          </a:ln>
        </p:spPr>
      </p:sp>
      <p:sp>
        <p:nvSpPr>
          <p:cNvPr id="48" name="TextBox 48"/>
          <p:cNvSpPr txBox="1"/>
          <p:nvPr/>
        </p:nvSpPr>
        <p:spPr>
          <a:xfrm>
            <a:off x="8629650" y="2581275"/>
            <a:ext cx="1433370" cy="609600"/>
          </a:xfrm>
          <a:prstGeom prst="rect">
            <a:avLst/>
          </a:prstGeom>
          <a:noFill/>
          <a:ln>
            <a:noFill/>
          </a:ln>
        </p:spPr>
        <p:txBody>
          <a:bodyPr wrap="none" lIns="0" tIns="0" rIns="0" bIns="0" anchor="t" anchorCtr="0">
            <a:spAutoFit/>
          </a:bodyPr>
          <a:lstStyle/>
          <a:p>
            <a:pPr algn="l"/>
            <a:r>
              <a:rPr lang="en-US" sz="3000" b="1" dirty="0">
                <a:solidFill>
                  <a:srgbClr val="10202B"/>
                </a:solidFill>
                <a:latin typeface="Georgia"/>
                <a:ea typeface="SimSun"/>
                <a:cs typeface="Georgia"/>
              </a:rPr>
              <a:t>$277m</a:t>
            </a:r>
          </a:p>
        </p:txBody>
      </p:sp>
      <p:sp>
        <p:nvSpPr>
          <p:cNvPr id="49" name="Rectangle 49"/>
          <p:cNvSpPr/>
          <p:nvPr/>
        </p:nvSpPr>
        <p:spPr>
          <a:xfrm>
            <a:off x="0" y="0"/>
            <a:ext cx="12192000" cy="6858000"/>
          </a:xfrm>
          <a:prstGeom prst="rect">
            <a:avLst/>
          </a:prstGeom>
          <a:noFill/>
          <a:ln>
            <a:noFill/>
          </a:ln>
        </p:spPr>
      </p:sp>
      <p:sp>
        <p:nvSpPr>
          <p:cNvPr id="50" name="TextBox 50"/>
          <p:cNvSpPr txBox="1"/>
          <p:nvPr/>
        </p:nvSpPr>
        <p:spPr>
          <a:xfrm>
            <a:off x="8653462" y="3098006"/>
            <a:ext cx="1030843" cy="228600"/>
          </a:xfrm>
          <a:prstGeom prst="rect">
            <a:avLst/>
          </a:prstGeom>
          <a:noFill/>
          <a:ln>
            <a:noFill/>
          </a:ln>
        </p:spPr>
        <p:txBody>
          <a:bodyPr wrap="none" lIns="0" tIns="0" rIns="0" bIns="0" anchor="t" anchorCtr="0">
            <a:spAutoFit/>
          </a:bodyPr>
          <a:lstStyle/>
          <a:p>
            <a:pPr algn="l"/>
            <a:r>
              <a:rPr lang="en-US" sz="1125" dirty="0">
                <a:solidFill>
                  <a:srgbClr val="63717E"/>
                </a:solidFill>
                <a:latin typeface="Arial"/>
                <a:ea typeface="Microsoft YaHei"/>
                <a:cs typeface="Arial"/>
              </a:rPr>
              <a:t>Revenue +21%</a:t>
            </a:r>
          </a:p>
        </p:txBody>
      </p:sp>
      <p:sp>
        <p:nvSpPr>
          <p:cNvPr id="51" name="Rectangle 51"/>
          <p:cNvSpPr/>
          <p:nvPr/>
        </p:nvSpPr>
        <p:spPr>
          <a:xfrm>
            <a:off x="0" y="0"/>
            <a:ext cx="12192000" cy="6858000"/>
          </a:xfrm>
          <a:prstGeom prst="rect">
            <a:avLst/>
          </a:prstGeom>
          <a:noFill/>
          <a:ln>
            <a:noFill/>
          </a:ln>
        </p:spPr>
      </p:sp>
      <p:sp>
        <p:nvSpPr>
          <p:cNvPr id="52" name="TextBox 52"/>
          <p:cNvSpPr txBox="1"/>
          <p:nvPr/>
        </p:nvSpPr>
        <p:spPr>
          <a:xfrm>
            <a:off x="8629650" y="3543300"/>
            <a:ext cx="1617393" cy="609600"/>
          </a:xfrm>
          <a:prstGeom prst="rect">
            <a:avLst/>
          </a:prstGeom>
          <a:noFill/>
          <a:ln>
            <a:noFill/>
          </a:ln>
        </p:spPr>
        <p:txBody>
          <a:bodyPr wrap="none" lIns="0" tIns="0" rIns="0" bIns="0" anchor="t" anchorCtr="0">
            <a:spAutoFit/>
          </a:bodyPr>
          <a:lstStyle/>
          <a:p>
            <a:pPr algn="l"/>
            <a:r>
              <a:rPr lang="en-US" sz="3000" b="1" dirty="0">
                <a:solidFill>
                  <a:srgbClr val="10202B"/>
                </a:solidFill>
                <a:latin typeface="Georgia"/>
                <a:ea typeface="SimSun"/>
                <a:cs typeface="Georgia"/>
              </a:rPr>
              <a:t>$1.16bn</a:t>
            </a:r>
          </a:p>
        </p:txBody>
      </p:sp>
      <p:sp>
        <p:nvSpPr>
          <p:cNvPr id="53" name="Rectangle 53"/>
          <p:cNvSpPr/>
          <p:nvPr/>
        </p:nvSpPr>
        <p:spPr>
          <a:xfrm>
            <a:off x="0" y="0"/>
            <a:ext cx="12192000" cy="6858000"/>
          </a:xfrm>
          <a:prstGeom prst="rect">
            <a:avLst/>
          </a:prstGeom>
          <a:noFill/>
          <a:ln>
            <a:noFill/>
          </a:ln>
        </p:spPr>
      </p:sp>
      <p:sp>
        <p:nvSpPr>
          <p:cNvPr id="54" name="TextBox 54"/>
          <p:cNvSpPr txBox="1"/>
          <p:nvPr/>
        </p:nvSpPr>
        <p:spPr>
          <a:xfrm>
            <a:off x="8653462" y="4060031"/>
            <a:ext cx="710446" cy="228600"/>
          </a:xfrm>
          <a:prstGeom prst="rect">
            <a:avLst/>
          </a:prstGeom>
          <a:noFill/>
          <a:ln>
            <a:noFill/>
          </a:ln>
        </p:spPr>
        <p:txBody>
          <a:bodyPr wrap="none" lIns="0" tIns="0" rIns="0" bIns="0" anchor="t" anchorCtr="0">
            <a:spAutoFit/>
          </a:bodyPr>
          <a:lstStyle/>
          <a:p>
            <a:pPr algn="l"/>
            <a:r>
              <a:rPr lang="en-US" sz="1125" dirty="0">
                <a:solidFill>
                  <a:srgbClr val="63717E"/>
                </a:solidFill>
                <a:latin typeface="Arial"/>
                <a:ea typeface="Microsoft YaHei"/>
                <a:cs typeface="Arial"/>
              </a:rPr>
              <a:t>ARR +23%</a:t>
            </a:r>
          </a:p>
        </p:txBody>
      </p:sp>
      <p:sp>
        <p:nvSpPr>
          <p:cNvPr id="55" name="Rectangle 55"/>
          <p:cNvSpPr/>
          <p:nvPr/>
        </p:nvSpPr>
        <p:spPr>
          <a:xfrm>
            <a:off x="0" y="0"/>
            <a:ext cx="12192000" cy="6858000"/>
          </a:xfrm>
          <a:prstGeom prst="rect">
            <a:avLst/>
          </a:prstGeom>
          <a:noFill/>
          <a:ln>
            <a:noFill/>
          </a:ln>
        </p:spPr>
      </p:sp>
      <p:sp>
        <p:nvSpPr>
          <p:cNvPr id="56" name="TextBox 56"/>
          <p:cNvSpPr txBox="1"/>
          <p:nvPr/>
        </p:nvSpPr>
        <p:spPr>
          <a:xfrm>
            <a:off x="8656320" y="4589145"/>
            <a:ext cx="2796349" cy="182880"/>
          </a:xfrm>
          <a:prstGeom prst="rect">
            <a:avLst/>
          </a:prstGeom>
          <a:noFill/>
          <a:ln>
            <a:noFill/>
          </a:ln>
        </p:spPr>
        <p:txBody>
          <a:bodyPr wrap="none" lIns="0" tIns="0" rIns="0" bIns="0" anchor="t" anchorCtr="0">
            <a:spAutoFit/>
          </a:bodyPr>
          <a:lstStyle/>
          <a:p>
            <a:pPr algn="l"/>
            <a:r>
              <a:rPr lang="en-US" sz="900" dirty="0">
                <a:solidFill>
                  <a:srgbClr val="63717E"/>
                </a:solidFill>
                <a:latin typeface="Arial"/>
                <a:ea typeface="Microsoft YaHei"/>
                <a:cs typeface="Arial"/>
              </a:rPr>
              <a:t>Management disclosed record net-new ARR.</a:t>
            </a:r>
          </a:p>
        </p:txBody>
      </p:sp>
      <p:sp>
        <p:nvSpPr>
          <p:cNvPr id="57" name="Line 57"/>
          <p:cNvSpPr/>
          <p:nvPr/>
        </p:nvSpPr>
        <p:spPr>
          <a:xfrm>
            <a:off x="457200" y="64008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58" name="Rectangle 58"/>
          <p:cNvSpPr/>
          <p:nvPr/>
        </p:nvSpPr>
        <p:spPr>
          <a:xfrm>
            <a:off x="0" y="0"/>
            <a:ext cx="12192000" cy="6858000"/>
          </a:xfrm>
          <a:prstGeom prst="rect">
            <a:avLst/>
          </a:prstGeom>
          <a:noFill/>
          <a:ln>
            <a:noFill/>
          </a:ln>
        </p:spPr>
      </p:sp>
      <p:sp>
        <p:nvSpPr>
          <p:cNvPr id="59" name="TextBox 59"/>
          <p:cNvSpPr txBox="1"/>
          <p:nvPr/>
        </p:nvSpPr>
        <p:spPr>
          <a:xfrm>
            <a:off x="448628" y="6537484"/>
            <a:ext cx="3413355" cy="137160"/>
          </a:xfrm>
          <a:prstGeom prst="rect">
            <a:avLst/>
          </a:prstGeom>
          <a:noFill/>
          <a:ln>
            <a:noFill/>
          </a:ln>
        </p:spPr>
        <p:txBody>
          <a:bodyPr wrap="none" lIns="0" tIns="0" rIns="0" bIns="0" anchor="t" anchorCtr="0">
            <a:spAutoFit/>
          </a:bodyPr>
          <a:lstStyle/>
          <a:p>
            <a:pPr algn="l"/>
            <a:r>
              <a:rPr lang="en-US" sz="675" dirty="0">
                <a:solidFill>
                  <a:srgbClr val="63717E"/>
                </a:solidFill>
                <a:latin typeface="Arial"/>
                <a:ea typeface="Microsoft YaHei"/>
                <a:cs typeface="Arial"/>
              </a:rPr>
              <a:t>FY2026 FORM 10-K, PDF PP.72–73 • Q1 FY2027 OFFICIAL EARNINGS RELEASE</a:t>
            </a:r>
          </a:p>
        </p:txBody>
      </p:sp>
      <p:sp>
        <p:nvSpPr>
          <p:cNvPr id="60" name="Rectangle 60"/>
          <p:cNvSpPr/>
          <p:nvPr/>
        </p:nvSpPr>
        <p:spPr>
          <a:xfrm>
            <a:off x="0" y="0"/>
            <a:ext cx="12192000" cy="6858000"/>
          </a:xfrm>
          <a:prstGeom prst="rect">
            <a:avLst/>
          </a:prstGeom>
          <a:noFill/>
          <a:ln>
            <a:noFill/>
          </a:ln>
        </p:spPr>
      </p:sp>
      <p:sp>
        <p:nvSpPr>
          <p:cNvPr id="61" name="TextBox 61"/>
          <p:cNvSpPr txBox="1"/>
          <p:nvPr/>
        </p:nvSpPr>
        <p:spPr>
          <a:xfrm>
            <a:off x="11585155" y="6521291"/>
            <a:ext cx="160122" cy="167640"/>
          </a:xfrm>
          <a:prstGeom prst="rect">
            <a:avLst/>
          </a:prstGeom>
          <a:noFill/>
          <a:ln>
            <a:noFill/>
          </a:ln>
        </p:spPr>
        <p:txBody>
          <a:bodyPr wrap="none" lIns="0" tIns="0" rIns="0" bIns="0" anchor="t" anchorCtr="0">
            <a:spAutoFit/>
          </a:bodyPr>
          <a:lstStyle/>
          <a:p>
            <a:pPr algn="r"/>
            <a:r>
              <a:rPr lang="en-US" sz="825" b="1" dirty="0">
                <a:solidFill>
                  <a:srgbClr val="63717E"/>
                </a:solidFill>
                <a:latin typeface="Arial"/>
                <a:ea typeface="Microsoft YaHei"/>
                <a:cs typeface="Arial"/>
              </a:rPr>
              <a:t>06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6858000"/>
          </a:xfrm>
          <a:prstGeom prst="rect">
            <a:avLst/>
          </a:prstGeom>
          <a:noFill/>
          <a:ln>
            <a:noFill/>
          </a:ln>
        </p:spPr>
      </p:sp>
      <p:sp>
        <p:nvSpPr>
          <p:cNvPr id="4" name="TextBox 4"/>
          <p:cNvSpPr txBox="1"/>
          <p:nvPr/>
        </p:nvSpPr>
        <p:spPr>
          <a:xfrm>
            <a:off x="447675" y="319088"/>
            <a:ext cx="1548741" cy="152400"/>
          </a:xfrm>
          <a:prstGeom prst="rect">
            <a:avLst/>
          </a:prstGeom>
          <a:noFill/>
          <a:ln>
            <a:noFill/>
          </a:ln>
        </p:spPr>
        <p:txBody>
          <a:bodyPr wrap="none" lIns="0" tIns="0" rIns="0" bIns="0" anchor="t" anchorCtr="0">
            <a:spAutoFit/>
          </a:bodyPr>
          <a:lstStyle/>
          <a:p>
            <a:pPr algn="l"/>
            <a:r>
              <a:rPr lang="en-US" sz="750" b="1" dirty="0">
                <a:solidFill>
                  <a:srgbClr val="2554FF"/>
                </a:solidFill>
                <a:latin typeface="Arial"/>
                <a:ea typeface="Microsoft YaHei"/>
                <a:cs typeface="Arial"/>
              </a:rPr>
              <a:t>07 / INVESTMENT COMMITTEE</a:t>
            </a:r>
          </a:p>
        </p:txBody>
      </p:sp>
      <p:sp>
        <p:nvSpPr>
          <p:cNvPr id="5" name="Rectangle 5"/>
          <p:cNvSpPr/>
          <p:nvPr/>
        </p:nvSpPr>
        <p:spPr>
          <a:xfrm>
            <a:off x="0" y="0"/>
            <a:ext cx="12192000" cy="6858000"/>
          </a:xfrm>
          <a:prstGeom prst="rect">
            <a:avLst/>
          </a:prstGeom>
          <a:noFill/>
          <a:ln>
            <a:noFill/>
          </a:ln>
        </p:spPr>
      </p:sp>
      <p:sp>
        <p:nvSpPr>
          <p:cNvPr id="6" name="TextBox 6"/>
          <p:cNvSpPr txBox="1"/>
          <p:nvPr/>
        </p:nvSpPr>
        <p:spPr>
          <a:xfrm>
            <a:off x="10361533" y="319088"/>
            <a:ext cx="138279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SENTINELONE • 14 SEP 2026</a:t>
            </a:r>
          </a:p>
        </p:txBody>
      </p:sp>
      <p:sp>
        <p:nvSpPr>
          <p:cNvPr id="7" name="Line 7"/>
          <p:cNvSpPr/>
          <p:nvPr/>
        </p:nvSpPr>
        <p:spPr>
          <a:xfrm>
            <a:off x="457200" y="5334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8" name="Rectangle 8"/>
          <p:cNvSpPr/>
          <p:nvPr/>
        </p:nvSpPr>
        <p:spPr>
          <a:xfrm>
            <a:off x="0" y="0"/>
            <a:ext cx="12192000" cy="6858000"/>
          </a:xfrm>
          <a:prstGeom prst="rect">
            <a:avLst/>
          </a:prstGeom>
          <a:noFill/>
          <a:ln>
            <a:noFill/>
          </a:ln>
        </p:spPr>
      </p:sp>
      <p:sp>
        <p:nvSpPr>
          <p:cNvPr id="9" name="TextBox 9"/>
          <p:cNvSpPr txBox="1"/>
          <p:nvPr/>
        </p:nvSpPr>
        <p:spPr>
          <a:xfrm>
            <a:off x="427672" y="663416"/>
            <a:ext cx="8776570"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ARR, RPO and large-customer growth are healthy;</a:t>
            </a:r>
          </a:p>
        </p:txBody>
      </p:sp>
      <p:sp>
        <p:nvSpPr>
          <p:cNvPr id="10" name="Rectangle 10"/>
          <p:cNvSpPr/>
          <p:nvPr/>
        </p:nvSpPr>
        <p:spPr>
          <a:xfrm>
            <a:off x="0" y="0"/>
            <a:ext cx="12192000" cy="6858000"/>
          </a:xfrm>
          <a:prstGeom prst="rect">
            <a:avLst/>
          </a:prstGeom>
          <a:noFill/>
          <a:ln>
            <a:noFill/>
          </a:ln>
        </p:spPr>
      </p:sp>
      <p:sp>
        <p:nvSpPr>
          <p:cNvPr id="11" name="TextBox 11"/>
          <p:cNvSpPr txBox="1"/>
          <p:nvPr/>
        </p:nvSpPr>
        <p:spPr>
          <a:xfrm>
            <a:off x="427672" y="976408"/>
            <a:ext cx="7742590"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metric comparability and retention are not.</a:t>
            </a:r>
          </a:p>
        </p:txBody>
      </p:sp>
      <p:sp>
        <p:nvSpPr>
          <p:cNvPr id="12" name="Rectangle 12"/>
          <p:cNvSpPr/>
          <p:nvPr/>
        </p:nvSpPr>
        <p:spPr>
          <a:xfrm>
            <a:off x="457200" y="1714500"/>
            <a:ext cx="11049000" cy="400050"/>
          </a:xfrm>
          <a:prstGeom prst="rect">
            <a:avLst/>
          </a:prstGeom>
          <a:solidFill>
            <a:srgbClr val="071D2B"/>
          </a:solidFill>
          <a:ln>
            <a:noFill/>
          </a:ln>
        </p:spPr>
      </p:sp>
      <p:sp>
        <p:nvSpPr>
          <p:cNvPr id="13" name="Rectangle 13"/>
          <p:cNvSpPr/>
          <p:nvPr/>
        </p:nvSpPr>
        <p:spPr>
          <a:xfrm>
            <a:off x="0" y="0"/>
            <a:ext cx="12192000" cy="6858000"/>
          </a:xfrm>
          <a:prstGeom prst="rect">
            <a:avLst/>
          </a:prstGeom>
          <a:noFill/>
          <a:ln>
            <a:noFill/>
          </a:ln>
        </p:spPr>
      </p:sp>
      <p:sp>
        <p:nvSpPr>
          <p:cNvPr id="14" name="TextBox 14"/>
          <p:cNvSpPr txBox="1"/>
          <p:nvPr/>
        </p:nvSpPr>
        <p:spPr>
          <a:xfrm>
            <a:off x="561022" y="1882616"/>
            <a:ext cx="432131"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METRIC</a:t>
            </a:r>
          </a:p>
        </p:txBody>
      </p:sp>
      <p:sp>
        <p:nvSpPr>
          <p:cNvPr id="15" name="Rectangle 15"/>
          <p:cNvSpPr/>
          <p:nvPr/>
        </p:nvSpPr>
        <p:spPr>
          <a:xfrm>
            <a:off x="0" y="0"/>
            <a:ext cx="12192000" cy="6858000"/>
          </a:xfrm>
          <a:prstGeom prst="rect">
            <a:avLst/>
          </a:prstGeom>
          <a:noFill/>
          <a:ln>
            <a:noFill/>
          </a:ln>
        </p:spPr>
      </p:sp>
      <p:sp>
        <p:nvSpPr>
          <p:cNvPr id="16" name="TextBox 16"/>
          <p:cNvSpPr txBox="1"/>
          <p:nvPr/>
        </p:nvSpPr>
        <p:spPr>
          <a:xfrm>
            <a:off x="3342322" y="1882616"/>
            <a:ext cx="438457"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FY2024</a:t>
            </a:r>
          </a:p>
        </p:txBody>
      </p:sp>
      <p:sp>
        <p:nvSpPr>
          <p:cNvPr id="17" name="Rectangle 17"/>
          <p:cNvSpPr/>
          <p:nvPr/>
        </p:nvSpPr>
        <p:spPr>
          <a:xfrm>
            <a:off x="0" y="0"/>
            <a:ext cx="12192000" cy="6858000"/>
          </a:xfrm>
          <a:prstGeom prst="rect">
            <a:avLst/>
          </a:prstGeom>
          <a:noFill/>
          <a:ln>
            <a:noFill/>
          </a:ln>
        </p:spPr>
      </p:sp>
      <p:sp>
        <p:nvSpPr>
          <p:cNvPr id="18" name="TextBox 18"/>
          <p:cNvSpPr txBox="1"/>
          <p:nvPr/>
        </p:nvSpPr>
        <p:spPr>
          <a:xfrm>
            <a:off x="5056822" y="1882616"/>
            <a:ext cx="438457"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FY2025</a:t>
            </a:r>
          </a:p>
        </p:txBody>
      </p:sp>
      <p:sp>
        <p:nvSpPr>
          <p:cNvPr id="19" name="Rectangle 19"/>
          <p:cNvSpPr/>
          <p:nvPr/>
        </p:nvSpPr>
        <p:spPr>
          <a:xfrm>
            <a:off x="0" y="0"/>
            <a:ext cx="12192000" cy="6858000"/>
          </a:xfrm>
          <a:prstGeom prst="rect">
            <a:avLst/>
          </a:prstGeom>
          <a:noFill/>
          <a:ln>
            <a:noFill/>
          </a:ln>
        </p:spPr>
      </p:sp>
      <p:sp>
        <p:nvSpPr>
          <p:cNvPr id="20" name="TextBox 20"/>
          <p:cNvSpPr txBox="1"/>
          <p:nvPr/>
        </p:nvSpPr>
        <p:spPr>
          <a:xfrm>
            <a:off x="6771322" y="1882616"/>
            <a:ext cx="438457"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FY2026</a:t>
            </a:r>
          </a:p>
        </p:txBody>
      </p:sp>
      <p:sp>
        <p:nvSpPr>
          <p:cNvPr id="21" name="Rectangle 21"/>
          <p:cNvSpPr/>
          <p:nvPr/>
        </p:nvSpPr>
        <p:spPr>
          <a:xfrm>
            <a:off x="0" y="0"/>
            <a:ext cx="12192000" cy="6858000"/>
          </a:xfrm>
          <a:prstGeom prst="rect">
            <a:avLst/>
          </a:prstGeom>
          <a:noFill/>
          <a:ln>
            <a:noFill/>
          </a:ln>
        </p:spPr>
      </p:sp>
      <p:sp>
        <p:nvSpPr>
          <p:cNvPr id="22" name="TextBox 22"/>
          <p:cNvSpPr txBox="1"/>
          <p:nvPr/>
        </p:nvSpPr>
        <p:spPr>
          <a:xfrm>
            <a:off x="9343072" y="1882616"/>
            <a:ext cx="805353"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FY26 GROWTH</a:t>
            </a:r>
          </a:p>
        </p:txBody>
      </p:sp>
      <p:sp>
        <p:nvSpPr>
          <p:cNvPr id="23" name="Rectangle 23"/>
          <p:cNvSpPr/>
          <p:nvPr/>
        </p:nvSpPr>
        <p:spPr>
          <a:xfrm>
            <a:off x="457200" y="2114550"/>
            <a:ext cx="11049000" cy="685800"/>
          </a:xfrm>
          <a:prstGeom prst="rect">
            <a:avLst/>
          </a:prstGeom>
          <a:solidFill>
            <a:srgbClr val="FFFFFF"/>
          </a:solidFill>
          <a:ln>
            <a:noFill/>
          </a:ln>
        </p:spPr>
      </p:sp>
      <p:sp>
        <p:nvSpPr>
          <p:cNvPr id="24" name="Rectangle 24"/>
          <p:cNvSpPr/>
          <p:nvPr/>
        </p:nvSpPr>
        <p:spPr>
          <a:xfrm>
            <a:off x="0" y="0"/>
            <a:ext cx="12192000" cy="6858000"/>
          </a:xfrm>
          <a:prstGeom prst="rect">
            <a:avLst/>
          </a:prstGeom>
          <a:noFill/>
          <a:ln>
            <a:noFill/>
          </a:ln>
        </p:spPr>
      </p:sp>
      <p:sp>
        <p:nvSpPr>
          <p:cNvPr id="25" name="TextBox 25"/>
          <p:cNvSpPr txBox="1"/>
          <p:nvPr/>
        </p:nvSpPr>
        <p:spPr>
          <a:xfrm>
            <a:off x="556260" y="2394585"/>
            <a:ext cx="334118" cy="243840"/>
          </a:xfrm>
          <a:prstGeom prst="rect">
            <a:avLst/>
          </a:prstGeom>
          <a:noFill/>
          <a:ln>
            <a:noFill/>
          </a:ln>
        </p:spPr>
        <p:txBody>
          <a:bodyPr wrap="none" lIns="0" tIns="0" rIns="0" bIns="0" anchor="t" anchorCtr="0">
            <a:spAutoFit/>
          </a:bodyPr>
          <a:lstStyle/>
          <a:p>
            <a:pPr algn="l"/>
            <a:r>
              <a:rPr lang="en-US" sz="1200" b="1" dirty="0">
                <a:solidFill>
                  <a:srgbClr val="10202B"/>
                </a:solidFill>
                <a:latin typeface="Arial"/>
                <a:ea typeface="Microsoft YaHei"/>
                <a:cs typeface="Arial"/>
              </a:rPr>
              <a:t>ARR</a:t>
            </a:r>
          </a:p>
        </p:txBody>
      </p:sp>
      <p:sp>
        <p:nvSpPr>
          <p:cNvPr id="26" name="Rectangle 26"/>
          <p:cNvSpPr/>
          <p:nvPr/>
        </p:nvSpPr>
        <p:spPr>
          <a:xfrm>
            <a:off x="0" y="0"/>
            <a:ext cx="12192000" cy="6858000"/>
          </a:xfrm>
          <a:prstGeom prst="rect">
            <a:avLst/>
          </a:prstGeom>
          <a:noFill/>
          <a:ln>
            <a:noFill/>
          </a:ln>
        </p:spPr>
      </p:sp>
      <p:sp>
        <p:nvSpPr>
          <p:cNvPr id="27" name="TextBox 27"/>
          <p:cNvSpPr txBox="1"/>
          <p:nvPr/>
        </p:nvSpPr>
        <p:spPr>
          <a:xfrm>
            <a:off x="3337560" y="2394585"/>
            <a:ext cx="547497"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$724m</a:t>
            </a:r>
          </a:p>
        </p:txBody>
      </p:sp>
      <p:sp>
        <p:nvSpPr>
          <p:cNvPr id="28" name="Rectangle 28"/>
          <p:cNvSpPr/>
          <p:nvPr/>
        </p:nvSpPr>
        <p:spPr>
          <a:xfrm>
            <a:off x="0" y="0"/>
            <a:ext cx="12192000" cy="6858000"/>
          </a:xfrm>
          <a:prstGeom prst="rect">
            <a:avLst/>
          </a:prstGeom>
          <a:noFill/>
          <a:ln>
            <a:noFill/>
          </a:ln>
        </p:spPr>
      </p:sp>
      <p:sp>
        <p:nvSpPr>
          <p:cNvPr id="29" name="TextBox 29"/>
          <p:cNvSpPr txBox="1"/>
          <p:nvPr/>
        </p:nvSpPr>
        <p:spPr>
          <a:xfrm>
            <a:off x="5052060" y="2394585"/>
            <a:ext cx="547497"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$920m</a:t>
            </a:r>
          </a:p>
        </p:txBody>
      </p:sp>
      <p:sp>
        <p:nvSpPr>
          <p:cNvPr id="30" name="Rectangle 30"/>
          <p:cNvSpPr/>
          <p:nvPr/>
        </p:nvSpPr>
        <p:spPr>
          <a:xfrm>
            <a:off x="0" y="0"/>
            <a:ext cx="12192000" cy="6858000"/>
          </a:xfrm>
          <a:prstGeom prst="rect">
            <a:avLst/>
          </a:prstGeom>
          <a:noFill/>
          <a:ln>
            <a:noFill/>
          </a:ln>
        </p:spPr>
      </p:sp>
      <p:sp>
        <p:nvSpPr>
          <p:cNvPr id="31" name="TextBox 31"/>
          <p:cNvSpPr txBox="1"/>
          <p:nvPr/>
        </p:nvSpPr>
        <p:spPr>
          <a:xfrm>
            <a:off x="6766560" y="2394585"/>
            <a:ext cx="608838"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$1,119m</a:t>
            </a:r>
          </a:p>
        </p:txBody>
      </p:sp>
      <p:sp>
        <p:nvSpPr>
          <p:cNvPr id="32" name="Rectangle 32"/>
          <p:cNvSpPr/>
          <p:nvPr/>
        </p:nvSpPr>
        <p:spPr>
          <a:xfrm>
            <a:off x="0" y="0"/>
            <a:ext cx="12192000" cy="6858000"/>
          </a:xfrm>
          <a:prstGeom prst="rect">
            <a:avLst/>
          </a:prstGeom>
          <a:noFill/>
          <a:ln>
            <a:noFill/>
          </a:ln>
        </p:spPr>
      </p:sp>
      <p:sp>
        <p:nvSpPr>
          <p:cNvPr id="33" name="TextBox 33"/>
          <p:cNvSpPr txBox="1"/>
          <p:nvPr/>
        </p:nvSpPr>
        <p:spPr>
          <a:xfrm>
            <a:off x="9338310" y="2394585"/>
            <a:ext cx="319659"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22%</a:t>
            </a:r>
          </a:p>
        </p:txBody>
      </p:sp>
      <p:sp>
        <p:nvSpPr>
          <p:cNvPr id="34" name="Rectangle 34"/>
          <p:cNvSpPr/>
          <p:nvPr/>
        </p:nvSpPr>
        <p:spPr>
          <a:xfrm>
            <a:off x="457200" y="2800350"/>
            <a:ext cx="11049000" cy="685800"/>
          </a:xfrm>
          <a:prstGeom prst="rect">
            <a:avLst/>
          </a:prstGeom>
          <a:solidFill>
            <a:srgbClr val="F3F5F7"/>
          </a:solidFill>
          <a:ln>
            <a:noFill/>
          </a:ln>
        </p:spPr>
      </p:sp>
      <p:sp>
        <p:nvSpPr>
          <p:cNvPr id="35" name="Rectangle 35"/>
          <p:cNvSpPr/>
          <p:nvPr/>
        </p:nvSpPr>
        <p:spPr>
          <a:xfrm>
            <a:off x="0" y="0"/>
            <a:ext cx="12192000" cy="6858000"/>
          </a:xfrm>
          <a:prstGeom prst="rect">
            <a:avLst/>
          </a:prstGeom>
          <a:noFill/>
          <a:ln>
            <a:noFill/>
          </a:ln>
        </p:spPr>
      </p:sp>
      <p:sp>
        <p:nvSpPr>
          <p:cNvPr id="36" name="TextBox 36"/>
          <p:cNvSpPr txBox="1"/>
          <p:nvPr/>
        </p:nvSpPr>
        <p:spPr>
          <a:xfrm>
            <a:off x="556260" y="3080385"/>
            <a:ext cx="370923" cy="243840"/>
          </a:xfrm>
          <a:prstGeom prst="rect">
            <a:avLst/>
          </a:prstGeom>
          <a:noFill/>
          <a:ln>
            <a:noFill/>
          </a:ln>
        </p:spPr>
        <p:txBody>
          <a:bodyPr wrap="none" lIns="0" tIns="0" rIns="0" bIns="0" anchor="t" anchorCtr="0">
            <a:spAutoFit/>
          </a:bodyPr>
          <a:lstStyle/>
          <a:p>
            <a:pPr algn="l"/>
            <a:r>
              <a:rPr lang="en-US" sz="1200" b="1" dirty="0">
                <a:solidFill>
                  <a:srgbClr val="10202B"/>
                </a:solidFill>
                <a:latin typeface="Arial"/>
                <a:ea typeface="Microsoft YaHei"/>
                <a:cs typeface="Arial"/>
              </a:rPr>
              <a:t>RPO</a:t>
            </a:r>
          </a:p>
        </p:txBody>
      </p:sp>
      <p:sp>
        <p:nvSpPr>
          <p:cNvPr id="37" name="Rectangle 37"/>
          <p:cNvSpPr/>
          <p:nvPr/>
        </p:nvSpPr>
        <p:spPr>
          <a:xfrm>
            <a:off x="0" y="0"/>
            <a:ext cx="12192000" cy="6858000"/>
          </a:xfrm>
          <a:prstGeom prst="rect">
            <a:avLst/>
          </a:prstGeom>
          <a:noFill/>
          <a:ln>
            <a:noFill/>
          </a:ln>
        </p:spPr>
      </p:sp>
      <p:sp>
        <p:nvSpPr>
          <p:cNvPr id="38" name="TextBox 38"/>
          <p:cNvSpPr txBox="1"/>
          <p:nvPr/>
        </p:nvSpPr>
        <p:spPr>
          <a:xfrm>
            <a:off x="3337560" y="3080385"/>
            <a:ext cx="547497"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$896m</a:t>
            </a:r>
          </a:p>
        </p:txBody>
      </p:sp>
      <p:sp>
        <p:nvSpPr>
          <p:cNvPr id="39" name="Rectangle 39"/>
          <p:cNvSpPr/>
          <p:nvPr/>
        </p:nvSpPr>
        <p:spPr>
          <a:xfrm>
            <a:off x="0" y="0"/>
            <a:ext cx="12192000" cy="6858000"/>
          </a:xfrm>
          <a:prstGeom prst="rect">
            <a:avLst/>
          </a:prstGeom>
          <a:noFill/>
          <a:ln>
            <a:noFill/>
          </a:ln>
        </p:spPr>
      </p:sp>
      <p:sp>
        <p:nvSpPr>
          <p:cNvPr id="40" name="TextBox 40"/>
          <p:cNvSpPr txBox="1"/>
          <p:nvPr/>
        </p:nvSpPr>
        <p:spPr>
          <a:xfrm>
            <a:off x="5052060" y="3080385"/>
            <a:ext cx="652653"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$1,169m</a:t>
            </a:r>
          </a:p>
        </p:txBody>
      </p:sp>
      <p:sp>
        <p:nvSpPr>
          <p:cNvPr id="41" name="Rectangle 41"/>
          <p:cNvSpPr/>
          <p:nvPr/>
        </p:nvSpPr>
        <p:spPr>
          <a:xfrm>
            <a:off x="0" y="0"/>
            <a:ext cx="12192000" cy="6858000"/>
          </a:xfrm>
          <a:prstGeom prst="rect">
            <a:avLst/>
          </a:prstGeom>
          <a:noFill/>
          <a:ln>
            <a:noFill/>
          </a:ln>
        </p:spPr>
      </p:sp>
      <p:sp>
        <p:nvSpPr>
          <p:cNvPr id="42" name="TextBox 42"/>
          <p:cNvSpPr txBox="1"/>
          <p:nvPr/>
        </p:nvSpPr>
        <p:spPr>
          <a:xfrm>
            <a:off x="6766560" y="3080385"/>
            <a:ext cx="565023"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$1.4bn</a:t>
            </a:r>
          </a:p>
        </p:txBody>
      </p:sp>
      <p:sp>
        <p:nvSpPr>
          <p:cNvPr id="43" name="Rectangle 43"/>
          <p:cNvSpPr/>
          <p:nvPr/>
        </p:nvSpPr>
        <p:spPr>
          <a:xfrm>
            <a:off x="0" y="0"/>
            <a:ext cx="12192000" cy="6858000"/>
          </a:xfrm>
          <a:prstGeom prst="rect">
            <a:avLst/>
          </a:prstGeom>
          <a:noFill/>
          <a:ln>
            <a:noFill/>
          </a:ln>
        </p:spPr>
      </p:sp>
      <p:sp>
        <p:nvSpPr>
          <p:cNvPr id="44" name="TextBox 44"/>
          <p:cNvSpPr txBox="1"/>
          <p:nvPr/>
        </p:nvSpPr>
        <p:spPr>
          <a:xfrm>
            <a:off x="9338310" y="3080385"/>
            <a:ext cx="319659"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20%</a:t>
            </a:r>
          </a:p>
        </p:txBody>
      </p:sp>
      <p:sp>
        <p:nvSpPr>
          <p:cNvPr id="45" name="Rectangle 45"/>
          <p:cNvSpPr/>
          <p:nvPr/>
        </p:nvSpPr>
        <p:spPr>
          <a:xfrm>
            <a:off x="457200" y="3486150"/>
            <a:ext cx="11049000" cy="685800"/>
          </a:xfrm>
          <a:prstGeom prst="rect">
            <a:avLst/>
          </a:prstGeom>
          <a:solidFill>
            <a:srgbClr val="FFFFFF"/>
          </a:solidFill>
          <a:ln>
            <a:noFill/>
          </a:ln>
        </p:spPr>
      </p:sp>
      <p:sp>
        <p:nvSpPr>
          <p:cNvPr id="46" name="Rectangle 46"/>
          <p:cNvSpPr/>
          <p:nvPr/>
        </p:nvSpPr>
        <p:spPr>
          <a:xfrm>
            <a:off x="0" y="0"/>
            <a:ext cx="12192000" cy="6858000"/>
          </a:xfrm>
          <a:prstGeom prst="rect">
            <a:avLst/>
          </a:prstGeom>
          <a:noFill/>
          <a:ln>
            <a:noFill/>
          </a:ln>
        </p:spPr>
      </p:sp>
      <p:sp>
        <p:nvSpPr>
          <p:cNvPr id="47" name="TextBox 47"/>
          <p:cNvSpPr txBox="1"/>
          <p:nvPr/>
        </p:nvSpPr>
        <p:spPr>
          <a:xfrm>
            <a:off x="556260" y="3766185"/>
            <a:ext cx="950595" cy="243840"/>
          </a:xfrm>
          <a:prstGeom prst="rect">
            <a:avLst/>
          </a:prstGeom>
          <a:noFill/>
          <a:ln>
            <a:noFill/>
          </a:ln>
        </p:spPr>
        <p:txBody>
          <a:bodyPr wrap="none" lIns="0" tIns="0" rIns="0" bIns="0" anchor="t" anchorCtr="0">
            <a:spAutoFit/>
          </a:bodyPr>
          <a:lstStyle/>
          <a:p>
            <a:pPr algn="l"/>
            <a:r>
              <a:rPr lang="en-US" sz="1200" b="1" dirty="0">
                <a:solidFill>
                  <a:srgbClr val="10202B"/>
                </a:solidFill>
                <a:latin typeface="Arial"/>
                <a:ea typeface="Microsoft YaHei"/>
                <a:cs typeface="Arial"/>
              </a:rPr>
              <a:t>≥$100k ARR</a:t>
            </a:r>
          </a:p>
        </p:txBody>
      </p:sp>
      <p:sp>
        <p:nvSpPr>
          <p:cNvPr id="48" name="Rectangle 48"/>
          <p:cNvSpPr/>
          <p:nvPr/>
        </p:nvSpPr>
        <p:spPr>
          <a:xfrm>
            <a:off x="0" y="0"/>
            <a:ext cx="12192000" cy="6858000"/>
          </a:xfrm>
          <a:prstGeom prst="rect">
            <a:avLst/>
          </a:prstGeom>
          <a:noFill/>
          <a:ln>
            <a:noFill/>
          </a:ln>
        </p:spPr>
      </p:sp>
      <p:sp>
        <p:nvSpPr>
          <p:cNvPr id="49" name="TextBox 49"/>
          <p:cNvSpPr txBox="1"/>
          <p:nvPr/>
        </p:nvSpPr>
        <p:spPr>
          <a:xfrm>
            <a:off x="3337560" y="3766185"/>
            <a:ext cx="424815"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1,133</a:t>
            </a:r>
          </a:p>
        </p:txBody>
      </p:sp>
      <p:sp>
        <p:nvSpPr>
          <p:cNvPr id="50" name="Rectangle 50"/>
          <p:cNvSpPr/>
          <p:nvPr/>
        </p:nvSpPr>
        <p:spPr>
          <a:xfrm>
            <a:off x="0" y="0"/>
            <a:ext cx="12192000" cy="6858000"/>
          </a:xfrm>
          <a:prstGeom prst="rect">
            <a:avLst/>
          </a:prstGeom>
          <a:noFill/>
          <a:ln>
            <a:noFill/>
          </a:ln>
        </p:spPr>
      </p:sp>
      <p:sp>
        <p:nvSpPr>
          <p:cNvPr id="51" name="TextBox 51"/>
          <p:cNvSpPr txBox="1"/>
          <p:nvPr/>
        </p:nvSpPr>
        <p:spPr>
          <a:xfrm>
            <a:off x="5052060" y="3766185"/>
            <a:ext cx="381000"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1,411</a:t>
            </a:r>
          </a:p>
        </p:txBody>
      </p:sp>
      <p:sp>
        <p:nvSpPr>
          <p:cNvPr id="52" name="Rectangle 52"/>
          <p:cNvSpPr/>
          <p:nvPr/>
        </p:nvSpPr>
        <p:spPr>
          <a:xfrm>
            <a:off x="0" y="0"/>
            <a:ext cx="12192000" cy="6858000"/>
          </a:xfrm>
          <a:prstGeom prst="rect">
            <a:avLst/>
          </a:prstGeom>
          <a:noFill/>
          <a:ln>
            <a:noFill/>
          </a:ln>
        </p:spPr>
      </p:sp>
      <p:sp>
        <p:nvSpPr>
          <p:cNvPr id="53" name="TextBox 53"/>
          <p:cNvSpPr txBox="1"/>
          <p:nvPr/>
        </p:nvSpPr>
        <p:spPr>
          <a:xfrm>
            <a:off x="6766560" y="3766185"/>
            <a:ext cx="468630"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1,667</a:t>
            </a:r>
          </a:p>
        </p:txBody>
      </p:sp>
      <p:sp>
        <p:nvSpPr>
          <p:cNvPr id="54" name="Rectangle 54"/>
          <p:cNvSpPr/>
          <p:nvPr/>
        </p:nvSpPr>
        <p:spPr>
          <a:xfrm>
            <a:off x="0" y="0"/>
            <a:ext cx="12192000" cy="6858000"/>
          </a:xfrm>
          <a:prstGeom prst="rect">
            <a:avLst/>
          </a:prstGeom>
          <a:noFill/>
          <a:ln>
            <a:noFill/>
          </a:ln>
        </p:spPr>
      </p:sp>
      <p:sp>
        <p:nvSpPr>
          <p:cNvPr id="55" name="TextBox 55"/>
          <p:cNvSpPr txBox="1"/>
          <p:nvPr/>
        </p:nvSpPr>
        <p:spPr>
          <a:xfrm>
            <a:off x="9338310" y="3766185"/>
            <a:ext cx="275844"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18%</a:t>
            </a:r>
          </a:p>
        </p:txBody>
      </p:sp>
      <p:sp>
        <p:nvSpPr>
          <p:cNvPr id="56" name="Rectangle 56"/>
          <p:cNvSpPr/>
          <p:nvPr/>
        </p:nvSpPr>
        <p:spPr>
          <a:xfrm>
            <a:off x="457200" y="4171950"/>
            <a:ext cx="11049000" cy="685800"/>
          </a:xfrm>
          <a:prstGeom prst="rect">
            <a:avLst/>
          </a:prstGeom>
          <a:solidFill>
            <a:srgbClr val="F3F5F7"/>
          </a:solidFill>
          <a:ln>
            <a:noFill/>
          </a:ln>
        </p:spPr>
      </p:sp>
      <p:sp>
        <p:nvSpPr>
          <p:cNvPr id="57" name="Rectangle 57"/>
          <p:cNvSpPr/>
          <p:nvPr/>
        </p:nvSpPr>
        <p:spPr>
          <a:xfrm>
            <a:off x="0" y="0"/>
            <a:ext cx="12192000" cy="6858000"/>
          </a:xfrm>
          <a:prstGeom prst="rect">
            <a:avLst/>
          </a:prstGeom>
          <a:noFill/>
          <a:ln>
            <a:noFill/>
          </a:ln>
        </p:spPr>
      </p:sp>
      <p:sp>
        <p:nvSpPr>
          <p:cNvPr id="58" name="TextBox 58"/>
          <p:cNvSpPr txBox="1"/>
          <p:nvPr/>
        </p:nvSpPr>
        <p:spPr>
          <a:xfrm>
            <a:off x="556260" y="4451985"/>
            <a:ext cx="334118" cy="243840"/>
          </a:xfrm>
          <a:prstGeom prst="rect">
            <a:avLst/>
          </a:prstGeom>
          <a:noFill/>
          <a:ln>
            <a:noFill/>
          </a:ln>
        </p:spPr>
        <p:txBody>
          <a:bodyPr wrap="none" lIns="0" tIns="0" rIns="0" bIns="0" anchor="t" anchorCtr="0">
            <a:spAutoFit/>
          </a:bodyPr>
          <a:lstStyle/>
          <a:p>
            <a:pPr algn="l"/>
            <a:r>
              <a:rPr lang="en-US" sz="1200" b="1" dirty="0">
                <a:solidFill>
                  <a:srgbClr val="10202B"/>
                </a:solidFill>
                <a:latin typeface="Arial"/>
                <a:ea typeface="Microsoft YaHei"/>
                <a:cs typeface="Arial"/>
              </a:rPr>
              <a:t>NRR</a:t>
            </a:r>
          </a:p>
        </p:txBody>
      </p:sp>
      <p:sp>
        <p:nvSpPr>
          <p:cNvPr id="59" name="Rectangle 59"/>
          <p:cNvSpPr/>
          <p:nvPr/>
        </p:nvSpPr>
        <p:spPr>
          <a:xfrm>
            <a:off x="0" y="0"/>
            <a:ext cx="12192000" cy="6858000"/>
          </a:xfrm>
          <a:prstGeom prst="rect">
            <a:avLst/>
          </a:prstGeom>
          <a:noFill/>
          <a:ln>
            <a:noFill/>
          </a:ln>
        </p:spPr>
      </p:sp>
      <p:sp>
        <p:nvSpPr>
          <p:cNvPr id="60" name="TextBox 60"/>
          <p:cNvSpPr txBox="1"/>
          <p:nvPr/>
        </p:nvSpPr>
        <p:spPr>
          <a:xfrm>
            <a:off x="3337560" y="4451985"/>
            <a:ext cx="328422"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114%</a:t>
            </a:r>
          </a:p>
        </p:txBody>
      </p:sp>
      <p:sp>
        <p:nvSpPr>
          <p:cNvPr id="61" name="Rectangle 61"/>
          <p:cNvSpPr/>
          <p:nvPr/>
        </p:nvSpPr>
        <p:spPr>
          <a:xfrm>
            <a:off x="0" y="0"/>
            <a:ext cx="12192000" cy="6858000"/>
          </a:xfrm>
          <a:prstGeom prst="rect">
            <a:avLst/>
          </a:prstGeom>
          <a:noFill/>
          <a:ln>
            <a:noFill/>
          </a:ln>
        </p:spPr>
      </p:sp>
      <p:sp>
        <p:nvSpPr>
          <p:cNvPr id="62" name="TextBox 62"/>
          <p:cNvSpPr txBox="1"/>
          <p:nvPr/>
        </p:nvSpPr>
        <p:spPr>
          <a:xfrm>
            <a:off x="5052060" y="4451985"/>
            <a:ext cx="328422"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110%</a:t>
            </a:r>
          </a:p>
        </p:txBody>
      </p:sp>
      <p:sp>
        <p:nvSpPr>
          <p:cNvPr id="63" name="Rectangle 63"/>
          <p:cNvSpPr/>
          <p:nvPr/>
        </p:nvSpPr>
        <p:spPr>
          <a:xfrm>
            <a:off x="0" y="0"/>
            <a:ext cx="12192000" cy="6858000"/>
          </a:xfrm>
          <a:prstGeom prst="rect">
            <a:avLst/>
          </a:prstGeom>
          <a:noFill/>
          <a:ln>
            <a:noFill/>
          </a:ln>
        </p:spPr>
      </p:sp>
      <p:sp>
        <p:nvSpPr>
          <p:cNvPr id="64" name="TextBox 64"/>
          <p:cNvSpPr txBox="1"/>
          <p:nvPr/>
        </p:nvSpPr>
        <p:spPr>
          <a:xfrm>
            <a:off x="6766560" y="4451985"/>
            <a:ext cx="1774317"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Exact value withheld</a:t>
            </a:r>
          </a:p>
        </p:txBody>
      </p:sp>
      <p:sp>
        <p:nvSpPr>
          <p:cNvPr id="65" name="Rectangle 65"/>
          <p:cNvSpPr/>
          <p:nvPr/>
        </p:nvSpPr>
        <p:spPr>
          <a:xfrm>
            <a:off x="0" y="0"/>
            <a:ext cx="12192000" cy="6858000"/>
          </a:xfrm>
          <a:prstGeom prst="rect">
            <a:avLst/>
          </a:prstGeom>
          <a:noFill/>
          <a:ln>
            <a:noFill/>
          </a:ln>
        </p:spPr>
      </p:sp>
      <p:sp>
        <p:nvSpPr>
          <p:cNvPr id="66" name="TextBox 66"/>
          <p:cNvSpPr txBox="1"/>
          <p:nvPr/>
        </p:nvSpPr>
        <p:spPr>
          <a:xfrm>
            <a:off x="9338310" y="4451985"/>
            <a:ext cx="126873"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a:t>
            </a:r>
          </a:p>
        </p:txBody>
      </p:sp>
      <p:sp>
        <p:nvSpPr>
          <p:cNvPr id="67" name="Rectangle 67"/>
          <p:cNvSpPr/>
          <p:nvPr/>
        </p:nvSpPr>
        <p:spPr>
          <a:xfrm>
            <a:off x="457200" y="5048250"/>
            <a:ext cx="11049000" cy="876300"/>
          </a:xfrm>
          <a:prstGeom prst="roundRect">
            <a:avLst>
              <a:gd name="adj" fmla="val 2174"/>
            </a:avLst>
          </a:prstGeom>
          <a:solidFill>
            <a:srgbClr val="FFF3F1"/>
          </a:solidFill>
          <a:ln w="9525">
            <a:solidFill>
              <a:srgbClr val="E34D59"/>
            </a:solidFill>
          </a:ln>
        </p:spPr>
      </p:sp>
      <p:sp>
        <p:nvSpPr>
          <p:cNvPr id="68" name="Rectangle 68"/>
          <p:cNvSpPr/>
          <p:nvPr/>
        </p:nvSpPr>
        <p:spPr>
          <a:xfrm>
            <a:off x="0" y="0"/>
            <a:ext cx="12192000" cy="6858000"/>
          </a:xfrm>
          <a:prstGeom prst="rect">
            <a:avLst/>
          </a:prstGeom>
          <a:noFill/>
          <a:ln>
            <a:noFill/>
          </a:ln>
        </p:spPr>
      </p:sp>
      <p:sp>
        <p:nvSpPr>
          <p:cNvPr id="69" name="TextBox 69"/>
          <p:cNvSpPr txBox="1"/>
          <p:nvPr/>
        </p:nvSpPr>
        <p:spPr>
          <a:xfrm>
            <a:off x="637222" y="5244941"/>
            <a:ext cx="957172" cy="167640"/>
          </a:xfrm>
          <a:prstGeom prst="rect">
            <a:avLst/>
          </a:prstGeom>
          <a:noFill/>
          <a:ln>
            <a:noFill/>
          </a:ln>
        </p:spPr>
        <p:txBody>
          <a:bodyPr wrap="none" lIns="0" tIns="0" rIns="0" bIns="0" anchor="t" anchorCtr="0">
            <a:spAutoFit/>
          </a:bodyPr>
          <a:lstStyle/>
          <a:p>
            <a:pPr algn="l"/>
            <a:r>
              <a:rPr lang="en-US" sz="825" b="1" dirty="0">
                <a:solidFill>
                  <a:srgbClr val="E34D59"/>
                </a:solidFill>
                <a:latin typeface="Arial"/>
                <a:ea typeface="Microsoft YaHei"/>
                <a:cs typeface="Arial"/>
              </a:rPr>
              <a:t>DISCLOSURE GAP</a:t>
            </a:r>
          </a:p>
        </p:txBody>
      </p:sp>
      <p:sp>
        <p:nvSpPr>
          <p:cNvPr id="70" name="Rectangle 70"/>
          <p:cNvSpPr/>
          <p:nvPr/>
        </p:nvSpPr>
        <p:spPr>
          <a:xfrm>
            <a:off x="0" y="0"/>
            <a:ext cx="12192000" cy="6858000"/>
          </a:xfrm>
          <a:prstGeom prst="rect">
            <a:avLst/>
          </a:prstGeom>
          <a:noFill/>
          <a:ln>
            <a:noFill/>
          </a:ln>
        </p:spPr>
      </p:sp>
      <p:sp>
        <p:nvSpPr>
          <p:cNvPr id="71" name="TextBox 71"/>
          <p:cNvSpPr txBox="1"/>
          <p:nvPr/>
        </p:nvSpPr>
        <p:spPr>
          <a:xfrm>
            <a:off x="1795462" y="5212556"/>
            <a:ext cx="5984677" cy="228600"/>
          </a:xfrm>
          <a:prstGeom prst="rect">
            <a:avLst/>
          </a:prstGeom>
          <a:noFill/>
          <a:ln>
            <a:noFill/>
          </a:ln>
        </p:spPr>
        <p:txBody>
          <a:bodyPr wrap="none" lIns="0" tIns="0" rIns="0" bIns="0" anchor="t" anchorCtr="0">
            <a:spAutoFit/>
          </a:bodyPr>
          <a:lstStyle/>
          <a:p>
            <a:pPr algn="l"/>
            <a:r>
              <a:rPr lang="en-US" sz="1125" dirty="0">
                <a:solidFill>
                  <a:srgbClr val="10202B"/>
                </a:solidFill>
                <a:latin typeface="Arial"/>
                <a:ea typeface="Microsoft YaHei"/>
                <a:cs typeface="Arial"/>
              </a:rPr>
              <a:t>ARR was adjusted ~5% in 2023 after methodology changes and inaccuracies;</a:t>
            </a:r>
          </a:p>
        </p:txBody>
      </p:sp>
      <p:sp>
        <p:nvSpPr>
          <p:cNvPr id="72" name="Rectangle 72"/>
          <p:cNvSpPr/>
          <p:nvPr/>
        </p:nvSpPr>
        <p:spPr>
          <a:xfrm>
            <a:off x="0" y="0"/>
            <a:ext cx="12192000" cy="6858000"/>
          </a:xfrm>
          <a:prstGeom prst="rect">
            <a:avLst/>
          </a:prstGeom>
          <a:noFill/>
          <a:ln>
            <a:noFill/>
          </a:ln>
        </p:spPr>
      </p:sp>
      <p:sp>
        <p:nvSpPr>
          <p:cNvPr id="73" name="TextBox 73"/>
          <p:cNvSpPr txBox="1"/>
          <p:nvPr/>
        </p:nvSpPr>
        <p:spPr>
          <a:xfrm>
            <a:off x="1795462" y="5405438"/>
            <a:ext cx="5672495" cy="228600"/>
          </a:xfrm>
          <a:prstGeom prst="rect">
            <a:avLst/>
          </a:prstGeom>
          <a:noFill/>
          <a:ln>
            <a:noFill/>
          </a:ln>
        </p:spPr>
        <p:txBody>
          <a:bodyPr wrap="none" lIns="0" tIns="0" rIns="0" bIns="0" anchor="t" anchorCtr="0">
            <a:spAutoFit/>
          </a:bodyPr>
          <a:lstStyle/>
          <a:p>
            <a:pPr algn="l"/>
            <a:r>
              <a:rPr lang="en-US" sz="1125" dirty="0">
                <a:solidFill>
                  <a:srgbClr val="10202B"/>
                </a:solidFill>
                <a:latin typeface="Arial"/>
                <a:ea typeface="Microsoft YaHei"/>
                <a:cs typeface="Arial"/>
              </a:rPr>
              <a:t>FY2026 says NRR remained “expansionary” but provides no exact value.</a:t>
            </a:r>
          </a:p>
        </p:txBody>
      </p:sp>
      <p:sp>
        <p:nvSpPr>
          <p:cNvPr id="74" name="Line 74"/>
          <p:cNvSpPr/>
          <p:nvPr/>
        </p:nvSpPr>
        <p:spPr>
          <a:xfrm>
            <a:off x="457200" y="64008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75" name="Rectangle 75"/>
          <p:cNvSpPr/>
          <p:nvPr/>
        </p:nvSpPr>
        <p:spPr>
          <a:xfrm>
            <a:off x="0" y="0"/>
            <a:ext cx="12192000" cy="6858000"/>
          </a:xfrm>
          <a:prstGeom prst="rect">
            <a:avLst/>
          </a:prstGeom>
          <a:noFill/>
          <a:ln>
            <a:noFill/>
          </a:ln>
        </p:spPr>
      </p:sp>
      <p:sp>
        <p:nvSpPr>
          <p:cNvPr id="76" name="TextBox 76"/>
          <p:cNvSpPr txBox="1"/>
          <p:nvPr/>
        </p:nvSpPr>
        <p:spPr>
          <a:xfrm>
            <a:off x="448628" y="6537484"/>
            <a:ext cx="3477435" cy="137160"/>
          </a:xfrm>
          <a:prstGeom prst="rect">
            <a:avLst/>
          </a:prstGeom>
          <a:noFill/>
          <a:ln>
            <a:noFill/>
          </a:ln>
        </p:spPr>
        <p:txBody>
          <a:bodyPr wrap="none" lIns="0" tIns="0" rIns="0" bIns="0" anchor="t" anchorCtr="0">
            <a:spAutoFit/>
          </a:bodyPr>
          <a:lstStyle/>
          <a:p>
            <a:pPr algn="l"/>
            <a:r>
              <a:rPr lang="en-US" sz="675" dirty="0">
                <a:solidFill>
                  <a:srgbClr val="63717E"/>
                </a:solidFill>
                <a:latin typeface="Arial"/>
                <a:ea typeface="Microsoft YaHei"/>
                <a:cs typeface="Arial"/>
              </a:rPr>
              <a:t>FY2024 10-K P.104 • FY2025 10-K PP.42, 71, 99 • FY2026 10-K PP.68–69, 98</a:t>
            </a:r>
          </a:p>
        </p:txBody>
      </p:sp>
      <p:sp>
        <p:nvSpPr>
          <p:cNvPr id="77" name="Rectangle 77"/>
          <p:cNvSpPr/>
          <p:nvPr/>
        </p:nvSpPr>
        <p:spPr>
          <a:xfrm>
            <a:off x="0" y="0"/>
            <a:ext cx="12192000" cy="6858000"/>
          </a:xfrm>
          <a:prstGeom prst="rect">
            <a:avLst/>
          </a:prstGeom>
          <a:noFill/>
          <a:ln>
            <a:noFill/>
          </a:ln>
        </p:spPr>
      </p:sp>
      <p:sp>
        <p:nvSpPr>
          <p:cNvPr id="78" name="TextBox 78"/>
          <p:cNvSpPr txBox="1"/>
          <p:nvPr/>
        </p:nvSpPr>
        <p:spPr>
          <a:xfrm>
            <a:off x="11585155" y="6521291"/>
            <a:ext cx="160122" cy="167640"/>
          </a:xfrm>
          <a:prstGeom prst="rect">
            <a:avLst/>
          </a:prstGeom>
          <a:noFill/>
          <a:ln>
            <a:noFill/>
          </a:ln>
        </p:spPr>
        <p:txBody>
          <a:bodyPr wrap="none" lIns="0" tIns="0" rIns="0" bIns="0" anchor="t" anchorCtr="0">
            <a:spAutoFit/>
          </a:bodyPr>
          <a:lstStyle/>
          <a:p>
            <a:pPr algn="r"/>
            <a:r>
              <a:rPr lang="en-US" sz="825" b="1" dirty="0">
                <a:solidFill>
                  <a:srgbClr val="63717E"/>
                </a:solidFill>
                <a:latin typeface="Arial"/>
                <a:ea typeface="Microsoft YaHei"/>
                <a:cs typeface="Arial"/>
              </a:rPr>
              <a:t>07</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6858000"/>
          </a:xfrm>
          <a:prstGeom prst="rect">
            <a:avLst/>
          </a:prstGeom>
          <a:noFill/>
          <a:ln>
            <a:noFill/>
          </a:ln>
        </p:spPr>
      </p:sp>
      <p:sp>
        <p:nvSpPr>
          <p:cNvPr id="4" name="TextBox 4"/>
          <p:cNvSpPr txBox="1"/>
          <p:nvPr/>
        </p:nvSpPr>
        <p:spPr>
          <a:xfrm>
            <a:off x="447675" y="319088"/>
            <a:ext cx="1548741" cy="152400"/>
          </a:xfrm>
          <a:prstGeom prst="rect">
            <a:avLst/>
          </a:prstGeom>
          <a:noFill/>
          <a:ln>
            <a:noFill/>
          </a:ln>
        </p:spPr>
        <p:txBody>
          <a:bodyPr wrap="none" lIns="0" tIns="0" rIns="0" bIns="0" anchor="t" anchorCtr="0">
            <a:spAutoFit/>
          </a:bodyPr>
          <a:lstStyle/>
          <a:p>
            <a:pPr algn="l"/>
            <a:r>
              <a:rPr lang="en-US" sz="750" b="1" dirty="0">
                <a:solidFill>
                  <a:srgbClr val="2554FF"/>
                </a:solidFill>
                <a:latin typeface="Arial"/>
                <a:ea typeface="Microsoft YaHei"/>
                <a:cs typeface="Arial"/>
              </a:rPr>
              <a:t>08 / INVESTMENT COMMITTEE</a:t>
            </a:r>
          </a:p>
        </p:txBody>
      </p:sp>
      <p:sp>
        <p:nvSpPr>
          <p:cNvPr id="5" name="Rectangle 5"/>
          <p:cNvSpPr/>
          <p:nvPr/>
        </p:nvSpPr>
        <p:spPr>
          <a:xfrm>
            <a:off x="0" y="0"/>
            <a:ext cx="12192000" cy="6858000"/>
          </a:xfrm>
          <a:prstGeom prst="rect">
            <a:avLst/>
          </a:prstGeom>
          <a:noFill/>
          <a:ln>
            <a:noFill/>
          </a:ln>
        </p:spPr>
      </p:sp>
      <p:sp>
        <p:nvSpPr>
          <p:cNvPr id="6" name="TextBox 6"/>
          <p:cNvSpPr txBox="1"/>
          <p:nvPr/>
        </p:nvSpPr>
        <p:spPr>
          <a:xfrm>
            <a:off x="10361533" y="319088"/>
            <a:ext cx="138279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SENTINELONE • 14 SEP 2026</a:t>
            </a:r>
          </a:p>
        </p:txBody>
      </p:sp>
      <p:sp>
        <p:nvSpPr>
          <p:cNvPr id="7" name="Line 7"/>
          <p:cNvSpPr/>
          <p:nvPr/>
        </p:nvSpPr>
        <p:spPr>
          <a:xfrm>
            <a:off x="457200" y="5334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8" name="Rectangle 8"/>
          <p:cNvSpPr/>
          <p:nvPr/>
        </p:nvSpPr>
        <p:spPr>
          <a:xfrm>
            <a:off x="0" y="0"/>
            <a:ext cx="12192000" cy="6858000"/>
          </a:xfrm>
          <a:prstGeom prst="rect">
            <a:avLst/>
          </a:prstGeom>
          <a:noFill/>
          <a:ln>
            <a:noFill/>
          </a:ln>
        </p:spPr>
      </p:sp>
      <p:sp>
        <p:nvSpPr>
          <p:cNvPr id="9" name="TextBox 9"/>
          <p:cNvSpPr txBox="1"/>
          <p:nvPr/>
        </p:nvSpPr>
        <p:spPr>
          <a:xfrm>
            <a:off x="427672" y="663416"/>
            <a:ext cx="8473507"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Non-GAAP operating profit turned positive; GAAP</a:t>
            </a:r>
          </a:p>
        </p:txBody>
      </p:sp>
      <p:sp>
        <p:nvSpPr>
          <p:cNvPr id="10" name="Rectangle 10"/>
          <p:cNvSpPr/>
          <p:nvPr/>
        </p:nvSpPr>
        <p:spPr>
          <a:xfrm>
            <a:off x="0" y="0"/>
            <a:ext cx="12192000" cy="6858000"/>
          </a:xfrm>
          <a:prstGeom prst="rect">
            <a:avLst/>
          </a:prstGeom>
          <a:noFill/>
          <a:ln>
            <a:noFill/>
          </a:ln>
        </p:spPr>
      </p:sp>
      <p:sp>
        <p:nvSpPr>
          <p:cNvPr id="11" name="TextBox 11"/>
          <p:cNvSpPr txBox="1"/>
          <p:nvPr/>
        </p:nvSpPr>
        <p:spPr>
          <a:xfrm>
            <a:off x="427672" y="976408"/>
            <a:ext cx="8509161"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losses and equity compensation remain material.</a:t>
            </a:r>
          </a:p>
        </p:txBody>
      </p:sp>
      <p:sp>
        <p:nvSpPr>
          <p:cNvPr id="12" name="Line 12"/>
          <p:cNvSpPr/>
          <p:nvPr/>
        </p:nvSpPr>
        <p:spPr>
          <a:xfrm>
            <a:off x="857250" y="2095500"/>
            <a:ext cx="9525" cy="2571750"/>
          </a:xfrm>
          <a:custGeom>
            <a:avLst/>
            <a:gdLst/>
            <a:ahLst/>
            <a:cxnLst/>
            <a:rect l="l" t="t" r="r" b="b"/>
            <a:pathLst>
              <a:path w="9525" h="2571750">
                <a:moveTo>
                  <a:pt x="0" y="0"/>
                </a:moveTo>
                <a:lnTo>
                  <a:pt x="0" y="2571750"/>
                </a:lnTo>
              </a:path>
            </a:pathLst>
          </a:custGeom>
          <a:noFill/>
          <a:ln w="9525">
            <a:solidFill>
              <a:srgbClr val="10202B"/>
            </a:solidFill>
          </a:ln>
        </p:spPr>
      </p:sp>
      <p:sp>
        <p:nvSpPr>
          <p:cNvPr id="13" name="Line 13"/>
          <p:cNvSpPr/>
          <p:nvPr/>
        </p:nvSpPr>
        <p:spPr>
          <a:xfrm>
            <a:off x="857250" y="4667250"/>
            <a:ext cx="6667500" cy="9525"/>
          </a:xfrm>
          <a:custGeom>
            <a:avLst/>
            <a:gdLst/>
            <a:ahLst/>
            <a:cxnLst/>
            <a:rect l="l" t="t" r="r" b="b"/>
            <a:pathLst>
              <a:path w="6667500" h="9525">
                <a:moveTo>
                  <a:pt x="0" y="0"/>
                </a:moveTo>
                <a:lnTo>
                  <a:pt x="6667500" y="0"/>
                </a:lnTo>
              </a:path>
            </a:pathLst>
          </a:custGeom>
          <a:noFill/>
          <a:ln w="9525">
            <a:solidFill>
              <a:srgbClr val="10202B"/>
            </a:solidFill>
          </a:ln>
        </p:spPr>
      </p:sp>
      <p:sp>
        <p:nvSpPr>
          <p:cNvPr id="14" name="Line 14"/>
          <p:cNvSpPr/>
          <p:nvPr/>
        </p:nvSpPr>
        <p:spPr>
          <a:xfrm>
            <a:off x="857250" y="4667250"/>
            <a:ext cx="6667500" cy="9525"/>
          </a:xfrm>
          <a:custGeom>
            <a:avLst/>
            <a:gdLst/>
            <a:ahLst/>
            <a:cxnLst/>
            <a:rect l="l" t="t" r="r" b="b"/>
            <a:pathLst>
              <a:path w="6667500" h="9525">
                <a:moveTo>
                  <a:pt x="0" y="0"/>
                </a:moveTo>
                <a:lnTo>
                  <a:pt x="6667500" y="0"/>
                </a:lnTo>
              </a:path>
            </a:pathLst>
          </a:custGeom>
          <a:noFill/>
          <a:ln w="9525">
            <a:solidFill>
              <a:srgbClr val="D9DEE3"/>
            </a:solidFill>
          </a:ln>
        </p:spPr>
      </p:sp>
      <p:sp>
        <p:nvSpPr>
          <p:cNvPr id="15" name="Rectangle 15"/>
          <p:cNvSpPr/>
          <p:nvPr/>
        </p:nvSpPr>
        <p:spPr>
          <a:xfrm>
            <a:off x="0" y="0"/>
            <a:ext cx="12192000" cy="6858000"/>
          </a:xfrm>
          <a:prstGeom prst="rect">
            <a:avLst/>
          </a:prstGeom>
          <a:noFill/>
          <a:ln>
            <a:noFill/>
          </a:ln>
        </p:spPr>
      </p:sp>
      <p:sp>
        <p:nvSpPr>
          <p:cNvPr id="16" name="TextBox 16"/>
          <p:cNvSpPr txBox="1"/>
          <p:nvPr/>
        </p:nvSpPr>
        <p:spPr>
          <a:xfrm>
            <a:off x="511492" y="4624388"/>
            <a:ext cx="26003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-70%</a:t>
            </a:r>
          </a:p>
        </p:txBody>
      </p:sp>
      <p:sp>
        <p:nvSpPr>
          <p:cNvPr id="17" name="Line 17"/>
          <p:cNvSpPr/>
          <p:nvPr/>
        </p:nvSpPr>
        <p:spPr>
          <a:xfrm>
            <a:off x="857250" y="4024312"/>
            <a:ext cx="6667500" cy="9525"/>
          </a:xfrm>
          <a:custGeom>
            <a:avLst/>
            <a:gdLst/>
            <a:ahLst/>
            <a:cxnLst/>
            <a:rect l="l" t="t" r="r" b="b"/>
            <a:pathLst>
              <a:path w="6667500" h="9525">
                <a:moveTo>
                  <a:pt x="0" y="0"/>
                </a:moveTo>
                <a:lnTo>
                  <a:pt x="6667500" y="0"/>
                </a:lnTo>
              </a:path>
            </a:pathLst>
          </a:custGeom>
          <a:noFill/>
          <a:ln w="9525">
            <a:solidFill>
              <a:srgbClr val="D9DEE3"/>
            </a:solidFill>
          </a:ln>
        </p:spPr>
      </p:sp>
      <p:sp>
        <p:nvSpPr>
          <p:cNvPr id="18" name="Rectangle 18"/>
          <p:cNvSpPr/>
          <p:nvPr/>
        </p:nvSpPr>
        <p:spPr>
          <a:xfrm>
            <a:off x="0" y="0"/>
            <a:ext cx="12192000" cy="6858000"/>
          </a:xfrm>
          <a:prstGeom prst="rect">
            <a:avLst/>
          </a:prstGeom>
          <a:noFill/>
          <a:ln>
            <a:noFill/>
          </a:ln>
        </p:spPr>
      </p:sp>
      <p:sp>
        <p:nvSpPr>
          <p:cNvPr id="19" name="TextBox 19"/>
          <p:cNvSpPr txBox="1"/>
          <p:nvPr/>
        </p:nvSpPr>
        <p:spPr>
          <a:xfrm>
            <a:off x="511492" y="3981450"/>
            <a:ext cx="26003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-50%</a:t>
            </a:r>
          </a:p>
        </p:txBody>
      </p:sp>
      <p:sp>
        <p:nvSpPr>
          <p:cNvPr id="20" name="Line 20"/>
          <p:cNvSpPr/>
          <p:nvPr/>
        </p:nvSpPr>
        <p:spPr>
          <a:xfrm>
            <a:off x="857250" y="3381375"/>
            <a:ext cx="6667500" cy="9525"/>
          </a:xfrm>
          <a:custGeom>
            <a:avLst/>
            <a:gdLst/>
            <a:ahLst/>
            <a:cxnLst/>
            <a:rect l="l" t="t" r="r" b="b"/>
            <a:pathLst>
              <a:path w="6667500" h="9525">
                <a:moveTo>
                  <a:pt x="0" y="0"/>
                </a:moveTo>
                <a:lnTo>
                  <a:pt x="6667500" y="0"/>
                </a:lnTo>
              </a:path>
            </a:pathLst>
          </a:custGeom>
          <a:noFill/>
          <a:ln w="9525">
            <a:solidFill>
              <a:srgbClr val="D9DEE3"/>
            </a:solidFill>
          </a:ln>
        </p:spPr>
      </p:sp>
      <p:sp>
        <p:nvSpPr>
          <p:cNvPr id="21" name="Rectangle 21"/>
          <p:cNvSpPr/>
          <p:nvPr/>
        </p:nvSpPr>
        <p:spPr>
          <a:xfrm>
            <a:off x="0" y="0"/>
            <a:ext cx="12192000" cy="6858000"/>
          </a:xfrm>
          <a:prstGeom prst="rect">
            <a:avLst/>
          </a:prstGeom>
          <a:noFill/>
          <a:ln>
            <a:noFill/>
          </a:ln>
        </p:spPr>
      </p:sp>
      <p:sp>
        <p:nvSpPr>
          <p:cNvPr id="22" name="TextBox 22"/>
          <p:cNvSpPr txBox="1"/>
          <p:nvPr/>
        </p:nvSpPr>
        <p:spPr>
          <a:xfrm>
            <a:off x="511492" y="3338512"/>
            <a:ext cx="26003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-30%</a:t>
            </a:r>
          </a:p>
        </p:txBody>
      </p:sp>
      <p:sp>
        <p:nvSpPr>
          <p:cNvPr id="23" name="Line 23"/>
          <p:cNvSpPr/>
          <p:nvPr/>
        </p:nvSpPr>
        <p:spPr>
          <a:xfrm>
            <a:off x="857250" y="2738438"/>
            <a:ext cx="6667500" cy="9525"/>
          </a:xfrm>
          <a:custGeom>
            <a:avLst/>
            <a:gdLst/>
            <a:ahLst/>
            <a:cxnLst/>
            <a:rect l="l" t="t" r="r" b="b"/>
            <a:pathLst>
              <a:path w="6667500" h="9525">
                <a:moveTo>
                  <a:pt x="0" y="0"/>
                </a:moveTo>
                <a:lnTo>
                  <a:pt x="6667500" y="0"/>
                </a:lnTo>
              </a:path>
            </a:pathLst>
          </a:custGeom>
          <a:noFill/>
          <a:ln w="9525">
            <a:solidFill>
              <a:srgbClr val="D9DEE3"/>
            </a:solidFill>
          </a:ln>
        </p:spPr>
      </p:sp>
      <p:sp>
        <p:nvSpPr>
          <p:cNvPr id="24" name="Rectangle 24"/>
          <p:cNvSpPr/>
          <p:nvPr/>
        </p:nvSpPr>
        <p:spPr>
          <a:xfrm>
            <a:off x="0" y="0"/>
            <a:ext cx="12192000" cy="6858000"/>
          </a:xfrm>
          <a:prstGeom prst="rect">
            <a:avLst/>
          </a:prstGeom>
          <a:noFill/>
          <a:ln>
            <a:noFill/>
          </a:ln>
        </p:spPr>
      </p:sp>
      <p:sp>
        <p:nvSpPr>
          <p:cNvPr id="25" name="TextBox 25"/>
          <p:cNvSpPr txBox="1"/>
          <p:nvPr/>
        </p:nvSpPr>
        <p:spPr>
          <a:xfrm>
            <a:off x="538877" y="2695575"/>
            <a:ext cx="232648"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-10%</a:t>
            </a:r>
          </a:p>
        </p:txBody>
      </p:sp>
      <p:sp>
        <p:nvSpPr>
          <p:cNvPr id="26" name="Line 26"/>
          <p:cNvSpPr/>
          <p:nvPr/>
        </p:nvSpPr>
        <p:spPr>
          <a:xfrm>
            <a:off x="857250" y="2095500"/>
            <a:ext cx="6667500" cy="9525"/>
          </a:xfrm>
          <a:custGeom>
            <a:avLst/>
            <a:gdLst/>
            <a:ahLst/>
            <a:cxnLst/>
            <a:rect l="l" t="t" r="r" b="b"/>
            <a:pathLst>
              <a:path w="6667500" h="9525">
                <a:moveTo>
                  <a:pt x="0" y="0"/>
                </a:moveTo>
                <a:lnTo>
                  <a:pt x="6667500" y="0"/>
                </a:lnTo>
              </a:path>
            </a:pathLst>
          </a:custGeom>
          <a:noFill/>
          <a:ln w="9525">
            <a:solidFill>
              <a:srgbClr val="D9DEE3"/>
            </a:solidFill>
          </a:ln>
        </p:spPr>
      </p:sp>
      <p:sp>
        <p:nvSpPr>
          <p:cNvPr id="27" name="Rectangle 27"/>
          <p:cNvSpPr/>
          <p:nvPr/>
        </p:nvSpPr>
        <p:spPr>
          <a:xfrm>
            <a:off x="0" y="0"/>
            <a:ext cx="12192000" cy="6858000"/>
          </a:xfrm>
          <a:prstGeom prst="rect">
            <a:avLst/>
          </a:prstGeom>
          <a:noFill/>
          <a:ln>
            <a:noFill/>
          </a:ln>
        </p:spPr>
      </p:sp>
      <p:sp>
        <p:nvSpPr>
          <p:cNvPr id="28" name="TextBox 28"/>
          <p:cNvSpPr txBox="1"/>
          <p:nvPr/>
        </p:nvSpPr>
        <p:spPr>
          <a:xfrm>
            <a:off x="599122" y="2052638"/>
            <a:ext cx="17240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10%</a:t>
            </a:r>
          </a:p>
        </p:txBody>
      </p:sp>
      <p:sp>
        <p:nvSpPr>
          <p:cNvPr id="29" name="Ellipse 29"/>
          <p:cNvSpPr/>
          <p:nvPr/>
        </p:nvSpPr>
        <p:spPr>
          <a:xfrm>
            <a:off x="1752600" y="4317563"/>
            <a:ext cx="114300" cy="114300"/>
          </a:xfrm>
          <a:prstGeom prst="ellipse">
            <a:avLst/>
          </a:prstGeom>
          <a:solidFill>
            <a:srgbClr val="E34D59"/>
          </a:solidFill>
          <a:ln>
            <a:noFill/>
          </a:ln>
        </p:spPr>
      </p:sp>
      <p:sp>
        <p:nvSpPr>
          <p:cNvPr id="30" name="Rectangle 30"/>
          <p:cNvSpPr/>
          <p:nvPr/>
        </p:nvSpPr>
        <p:spPr>
          <a:xfrm>
            <a:off x="0" y="0"/>
            <a:ext cx="12192000" cy="6858000"/>
          </a:xfrm>
          <a:prstGeom prst="rect">
            <a:avLst/>
          </a:prstGeom>
          <a:noFill/>
          <a:ln>
            <a:noFill/>
          </a:ln>
        </p:spPr>
      </p:sp>
      <p:sp>
        <p:nvSpPr>
          <p:cNvPr id="31" name="TextBox 31"/>
          <p:cNvSpPr txBox="1"/>
          <p:nvPr/>
        </p:nvSpPr>
        <p:spPr>
          <a:xfrm>
            <a:off x="1570592" y="4144208"/>
            <a:ext cx="478317" cy="182880"/>
          </a:xfrm>
          <a:prstGeom prst="rect">
            <a:avLst/>
          </a:prstGeom>
          <a:noFill/>
          <a:ln>
            <a:noFill/>
          </a:ln>
        </p:spPr>
        <p:txBody>
          <a:bodyPr wrap="none" lIns="0" tIns="0" rIns="0" bIns="0" anchor="t" anchorCtr="0">
            <a:spAutoFit/>
          </a:bodyPr>
          <a:lstStyle/>
          <a:p>
            <a:pPr algn="ctr"/>
            <a:r>
              <a:rPr lang="en-US" sz="900" b="1" dirty="0">
                <a:solidFill>
                  <a:srgbClr val="E34D59"/>
                </a:solidFill>
                <a:latin typeface="Arial"/>
                <a:ea typeface="Microsoft YaHei"/>
                <a:cs typeface="Arial"/>
              </a:rPr>
              <a:t>-60.9%</a:t>
            </a:r>
          </a:p>
        </p:txBody>
      </p:sp>
      <p:sp>
        <p:nvSpPr>
          <p:cNvPr id="32" name="Ellipse 32"/>
          <p:cNvSpPr/>
          <p:nvPr/>
        </p:nvSpPr>
        <p:spPr>
          <a:xfrm>
            <a:off x="3848100" y="3648908"/>
            <a:ext cx="114300" cy="114300"/>
          </a:xfrm>
          <a:prstGeom prst="ellipse">
            <a:avLst/>
          </a:prstGeom>
          <a:solidFill>
            <a:srgbClr val="E34D59"/>
          </a:solidFill>
          <a:ln>
            <a:noFill/>
          </a:ln>
        </p:spPr>
      </p:sp>
      <p:sp>
        <p:nvSpPr>
          <p:cNvPr id="33" name="Rectangle 33"/>
          <p:cNvSpPr/>
          <p:nvPr/>
        </p:nvSpPr>
        <p:spPr>
          <a:xfrm>
            <a:off x="0" y="0"/>
            <a:ext cx="12192000" cy="6858000"/>
          </a:xfrm>
          <a:prstGeom prst="rect">
            <a:avLst/>
          </a:prstGeom>
          <a:noFill/>
          <a:ln>
            <a:noFill/>
          </a:ln>
        </p:spPr>
      </p:sp>
      <p:sp>
        <p:nvSpPr>
          <p:cNvPr id="34" name="TextBox 34"/>
          <p:cNvSpPr txBox="1"/>
          <p:nvPr/>
        </p:nvSpPr>
        <p:spPr>
          <a:xfrm>
            <a:off x="3683344" y="3475553"/>
            <a:ext cx="443813" cy="182880"/>
          </a:xfrm>
          <a:prstGeom prst="rect">
            <a:avLst/>
          </a:prstGeom>
          <a:noFill/>
          <a:ln>
            <a:noFill/>
          </a:ln>
        </p:spPr>
        <p:txBody>
          <a:bodyPr wrap="none" lIns="0" tIns="0" rIns="0" bIns="0" anchor="t" anchorCtr="0">
            <a:spAutoFit/>
          </a:bodyPr>
          <a:lstStyle/>
          <a:p>
            <a:pPr algn="ctr"/>
            <a:r>
              <a:rPr lang="en-US" sz="900" b="1" dirty="0">
                <a:solidFill>
                  <a:srgbClr val="E34D59"/>
                </a:solidFill>
                <a:latin typeface="Arial"/>
                <a:ea typeface="Microsoft YaHei"/>
                <a:cs typeface="Arial"/>
              </a:rPr>
              <a:t>-40.1%</a:t>
            </a:r>
          </a:p>
        </p:txBody>
      </p:sp>
      <p:sp>
        <p:nvSpPr>
          <p:cNvPr id="35" name="Ellipse 35"/>
          <p:cNvSpPr/>
          <p:nvPr/>
        </p:nvSpPr>
        <p:spPr>
          <a:xfrm>
            <a:off x="5943600" y="3391733"/>
            <a:ext cx="114300" cy="114300"/>
          </a:xfrm>
          <a:prstGeom prst="ellipse">
            <a:avLst/>
          </a:prstGeom>
          <a:solidFill>
            <a:srgbClr val="E34D59"/>
          </a:solidFill>
          <a:ln>
            <a:noFill/>
          </a:ln>
        </p:spPr>
      </p:sp>
      <p:sp>
        <p:nvSpPr>
          <p:cNvPr id="36" name="Rectangle 36"/>
          <p:cNvSpPr/>
          <p:nvPr/>
        </p:nvSpPr>
        <p:spPr>
          <a:xfrm>
            <a:off x="0" y="0"/>
            <a:ext cx="12192000" cy="6858000"/>
          </a:xfrm>
          <a:prstGeom prst="rect">
            <a:avLst/>
          </a:prstGeom>
          <a:noFill/>
          <a:ln>
            <a:noFill/>
          </a:ln>
        </p:spPr>
      </p:sp>
      <p:sp>
        <p:nvSpPr>
          <p:cNvPr id="37" name="TextBox 37"/>
          <p:cNvSpPr txBox="1"/>
          <p:nvPr/>
        </p:nvSpPr>
        <p:spPr>
          <a:xfrm>
            <a:off x="5778844" y="3218378"/>
            <a:ext cx="443813" cy="182880"/>
          </a:xfrm>
          <a:prstGeom prst="rect">
            <a:avLst/>
          </a:prstGeom>
          <a:noFill/>
          <a:ln>
            <a:noFill/>
          </a:ln>
        </p:spPr>
        <p:txBody>
          <a:bodyPr wrap="none" lIns="0" tIns="0" rIns="0" bIns="0" anchor="t" anchorCtr="0">
            <a:spAutoFit/>
          </a:bodyPr>
          <a:lstStyle/>
          <a:p>
            <a:pPr algn="ctr"/>
            <a:r>
              <a:rPr lang="en-US" sz="900" b="1" dirty="0">
                <a:solidFill>
                  <a:srgbClr val="E34D59"/>
                </a:solidFill>
                <a:latin typeface="Arial"/>
                <a:ea typeface="Microsoft YaHei"/>
                <a:cs typeface="Arial"/>
              </a:rPr>
              <a:t>-32.1%</a:t>
            </a:r>
          </a:p>
        </p:txBody>
      </p:sp>
      <p:sp>
        <p:nvSpPr>
          <p:cNvPr id="38" name="Polyline 38"/>
          <p:cNvSpPr/>
          <p:nvPr/>
        </p:nvSpPr>
        <p:spPr>
          <a:xfrm>
            <a:off x="1809750" y="3448883"/>
            <a:ext cx="4191000" cy="925830"/>
          </a:xfrm>
          <a:custGeom>
            <a:avLst/>
            <a:gdLst/>
            <a:ahLst/>
            <a:cxnLst/>
            <a:rect l="l" t="t" r="r" b="b"/>
            <a:pathLst>
              <a:path w="4191000" h="925830">
                <a:moveTo>
                  <a:pt x="0" y="925830"/>
                </a:moveTo>
                <a:lnTo>
                  <a:pt x="2095500" y="257175"/>
                </a:lnTo>
                <a:lnTo>
                  <a:pt x="4191000" y="0"/>
                </a:lnTo>
              </a:path>
            </a:pathLst>
          </a:custGeom>
          <a:noFill/>
          <a:ln w="38100">
            <a:solidFill>
              <a:srgbClr val="E34D59"/>
            </a:solidFill>
          </a:ln>
        </p:spPr>
      </p:sp>
      <p:sp>
        <p:nvSpPr>
          <p:cNvPr id="39" name="Ellipse 39"/>
          <p:cNvSpPr/>
          <p:nvPr/>
        </p:nvSpPr>
        <p:spPr>
          <a:xfrm>
            <a:off x="1752600" y="2970609"/>
            <a:ext cx="114300" cy="114300"/>
          </a:xfrm>
          <a:prstGeom prst="ellipse">
            <a:avLst/>
          </a:prstGeom>
          <a:solidFill>
            <a:srgbClr val="2554FF"/>
          </a:solidFill>
          <a:ln>
            <a:noFill/>
          </a:ln>
        </p:spPr>
      </p:sp>
      <p:sp>
        <p:nvSpPr>
          <p:cNvPr id="40" name="Rectangle 40"/>
          <p:cNvSpPr/>
          <p:nvPr/>
        </p:nvSpPr>
        <p:spPr>
          <a:xfrm>
            <a:off x="0" y="0"/>
            <a:ext cx="12192000" cy="6858000"/>
          </a:xfrm>
          <a:prstGeom prst="rect">
            <a:avLst/>
          </a:prstGeom>
          <a:noFill/>
          <a:ln>
            <a:noFill/>
          </a:ln>
        </p:spPr>
      </p:sp>
      <p:sp>
        <p:nvSpPr>
          <p:cNvPr id="41" name="TextBox 41"/>
          <p:cNvSpPr txBox="1"/>
          <p:nvPr/>
        </p:nvSpPr>
        <p:spPr>
          <a:xfrm>
            <a:off x="1587844" y="2797254"/>
            <a:ext cx="443813" cy="182880"/>
          </a:xfrm>
          <a:prstGeom prst="rect">
            <a:avLst/>
          </a:prstGeom>
          <a:noFill/>
          <a:ln>
            <a:noFill/>
          </a:ln>
        </p:spPr>
        <p:txBody>
          <a:bodyPr wrap="none" lIns="0" tIns="0" rIns="0" bIns="0" anchor="t" anchorCtr="0">
            <a:spAutoFit/>
          </a:bodyPr>
          <a:lstStyle/>
          <a:p>
            <a:pPr algn="ctr"/>
            <a:r>
              <a:rPr lang="en-US" sz="900" b="1" dirty="0">
                <a:solidFill>
                  <a:srgbClr val="2554FF"/>
                </a:solidFill>
                <a:latin typeface="Arial"/>
                <a:ea typeface="Microsoft YaHei"/>
                <a:cs typeface="Arial"/>
              </a:rPr>
              <a:t>-19.0%</a:t>
            </a:r>
          </a:p>
        </p:txBody>
      </p:sp>
      <p:sp>
        <p:nvSpPr>
          <p:cNvPr id="42" name="Ellipse 42"/>
          <p:cNvSpPr/>
          <p:nvPr/>
        </p:nvSpPr>
        <p:spPr>
          <a:xfrm>
            <a:off x="3848100" y="2459474"/>
            <a:ext cx="114300" cy="114300"/>
          </a:xfrm>
          <a:prstGeom prst="ellipse">
            <a:avLst/>
          </a:prstGeom>
          <a:solidFill>
            <a:srgbClr val="2554FF"/>
          </a:solidFill>
          <a:ln>
            <a:noFill/>
          </a:ln>
        </p:spPr>
      </p:sp>
      <p:sp>
        <p:nvSpPr>
          <p:cNvPr id="43" name="Rectangle 43"/>
          <p:cNvSpPr/>
          <p:nvPr/>
        </p:nvSpPr>
        <p:spPr>
          <a:xfrm>
            <a:off x="0" y="0"/>
            <a:ext cx="12192000" cy="6858000"/>
          </a:xfrm>
          <a:prstGeom prst="rect">
            <a:avLst/>
          </a:prstGeom>
          <a:noFill/>
          <a:ln>
            <a:noFill/>
          </a:ln>
        </p:spPr>
      </p:sp>
      <p:sp>
        <p:nvSpPr>
          <p:cNvPr id="44" name="TextBox 44"/>
          <p:cNvSpPr txBox="1"/>
          <p:nvPr/>
        </p:nvSpPr>
        <p:spPr>
          <a:xfrm>
            <a:off x="3721298" y="2286119"/>
            <a:ext cx="367903" cy="182880"/>
          </a:xfrm>
          <a:prstGeom prst="rect">
            <a:avLst/>
          </a:prstGeom>
          <a:noFill/>
          <a:ln>
            <a:noFill/>
          </a:ln>
        </p:spPr>
        <p:txBody>
          <a:bodyPr wrap="none" lIns="0" tIns="0" rIns="0" bIns="0" anchor="t" anchorCtr="0">
            <a:spAutoFit/>
          </a:bodyPr>
          <a:lstStyle/>
          <a:p>
            <a:pPr algn="ctr"/>
            <a:r>
              <a:rPr lang="en-US" sz="900" b="1" dirty="0">
                <a:solidFill>
                  <a:srgbClr val="2554FF"/>
                </a:solidFill>
                <a:latin typeface="Arial"/>
                <a:ea typeface="Microsoft YaHei"/>
                <a:cs typeface="Arial"/>
              </a:rPr>
              <a:t>-3.1%</a:t>
            </a:r>
          </a:p>
        </p:txBody>
      </p:sp>
      <p:sp>
        <p:nvSpPr>
          <p:cNvPr id="45" name="Ellipse 45"/>
          <p:cNvSpPr/>
          <p:nvPr/>
        </p:nvSpPr>
        <p:spPr>
          <a:xfrm>
            <a:off x="5943600" y="2247305"/>
            <a:ext cx="114300" cy="114300"/>
          </a:xfrm>
          <a:prstGeom prst="ellipse">
            <a:avLst/>
          </a:prstGeom>
          <a:solidFill>
            <a:srgbClr val="2554FF"/>
          </a:solidFill>
          <a:ln>
            <a:noFill/>
          </a:ln>
        </p:spPr>
      </p:sp>
      <p:sp>
        <p:nvSpPr>
          <p:cNvPr id="46" name="Rectangle 46"/>
          <p:cNvSpPr/>
          <p:nvPr/>
        </p:nvSpPr>
        <p:spPr>
          <a:xfrm>
            <a:off x="0" y="0"/>
            <a:ext cx="12192000" cy="6858000"/>
          </a:xfrm>
          <a:prstGeom prst="rect">
            <a:avLst/>
          </a:prstGeom>
          <a:noFill/>
          <a:ln>
            <a:noFill/>
          </a:ln>
        </p:spPr>
      </p:sp>
      <p:sp>
        <p:nvSpPr>
          <p:cNvPr id="47" name="TextBox 47"/>
          <p:cNvSpPr txBox="1"/>
          <p:nvPr/>
        </p:nvSpPr>
        <p:spPr>
          <a:xfrm>
            <a:off x="5837501" y="2073950"/>
            <a:ext cx="326498" cy="182880"/>
          </a:xfrm>
          <a:prstGeom prst="rect">
            <a:avLst/>
          </a:prstGeom>
          <a:noFill/>
          <a:ln>
            <a:noFill/>
          </a:ln>
        </p:spPr>
        <p:txBody>
          <a:bodyPr wrap="none" lIns="0" tIns="0" rIns="0" bIns="0" anchor="t" anchorCtr="0">
            <a:spAutoFit/>
          </a:bodyPr>
          <a:lstStyle/>
          <a:p>
            <a:pPr algn="ctr"/>
            <a:r>
              <a:rPr lang="en-US" sz="900" b="1" dirty="0">
                <a:solidFill>
                  <a:srgbClr val="2554FF"/>
                </a:solidFill>
                <a:latin typeface="Arial"/>
                <a:ea typeface="Microsoft YaHei"/>
                <a:cs typeface="Arial"/>
              </a:rPr>
              <a:t>3.5%</a:t>
            </a:r>
          </a:p>
        </p:txBody>
      </p:sp>
      <p:sp>
        <p:nvSpPr>
          <p:cNvPr id="48" name="Polyline 48"/>
          <p:cNvSpPr/>
          <p:nvPr/>
        </p:nvSpPr>
        <p:spPr>
          <a:xfrm>
            <a:off x="1809750" y="2304455"/>
            <a:ext cx="4191000" cy="723305"/>
          </a:xfrm>
          <a:custGeom>
            <a:avLst/>
            <a:gdLst/>
            <a:ahLst/>
            <a:cxnLst/>
            <a:rect l="l" t="t" r="r" b="b"/>
            <a:pathLst>
              <a:path w="4191000" h="723305">
                <a:moveTo>
                  <a:pt x="0" y="723305"/>
                </a:moveTo>
                <a:lnTo>
                  <a:pt x="2095500" y="212169"/>
                </a:lnTo>
                <a:lnTo>
                  <a:pt x="4191000" y="0"/>
                </a:lnTo>
              </a:path>
            </a:pathLst>
          </a:custGeom>
          <a:noFill/>
          <a:ln w="38100">
            <a:solidFill>
              <a:srgbClr val="2554FF"/>
            </a:solidFill>
          </a:ln>
        </p:spPr>
      </p:sp>
      <p:sp>
        <p:nvSpPr>
          <p:cNvPr id="49" name="Rectangle 49"/>
          <p:cNvSpPr/>
          <p:nvPr/>
        </p:nvSpPr>
        <p:spPr>
          <a:xfrm>
            <a:off x="0" y="0"/>
            <a:ext cx="12192000" cy="6858000"/>
          </a:xfrm>
          <a:prstGeom prst="rect">
            <a:avLst/>
          </a:prstGeom>
          <a:noFill/>
          <a:ln>
            <a:noFill/>
          </a:ln>
        </p:spPr>
      </p:sp>
      <p:sp>
        <p:nvSpPr>
          <p:cNvPr id="50" name="TextBox 50"/>
          <p:cNvSpPr txBox="1"/>
          <p:nvPr/>
        </p:nvSpPr>
        <p:spPr>
          <a:xfrm>
            <a:off x="1653730" y="4827270"/>
            <a:ext cx="312039" cy="182880"/>
          </a:xfrm>
          <a:prstGeom prst="rect">
            <a:avLst/>
          </a:prstGeom>
          <a:noFill/>
          <a:ln>
            <a:noFill/>
          </a:ln>
        </p:spPr>
        <p:txBody>
          <a:bodyPr wrap="none" lIns="0" tIns="0" rIns="0" bIns="0" anchor="t" anchorCtr="0">
            <a:spAutoFit/>
          </a:bodyPr>
          <a:lstStyle/>
          <a:p>
            <a:pPr algn="ctr"/>
            <a:r>
              <a:rPr lang="en-US" sz="900" dirty="0">
                <a:solidFill>
                  <a:srgbClr val="63717E"/>
                </a:solidFill>
                <a:latin typeface="Arial"/>
                <a:ea typeface="Microsoft YaHei"/>
                <a:cs typeface="Arial"/>
              </a:rPr>
              <a:t>FY24</a:t>
            </a:r>
          </a:p>
        </p:txBody>
      </p:sp>
      <p:sp>
        <p:nvSpPr>
          <p:cNvPr id="51" name="Rectangle 51"/>
          <p:cNvSpPr/>
          <p:nvPr/>
        </p:nvSpPr>
        <p:spPr>
          <a:xfrm>
            <a:off x="0" y="0"/>
            <a:ext cx="12192000" cy="6858000"/>
          </a:xfrm>
          <a:prstGeom prst="rect">
            <a:avLst/>
          </a:prstGeom>
          <a:noFill/>
          <a:ln>
            <a:noFill/>
          </a:ln>
        </p:spPr>
      </p:sp>
      <p:sp>
        <p:nvSpPr>
          <p:cNvPr id="52" name="TextBox 52"/>
          <p:cNvSpPr txBox="1"/>
          <p:nvPr/>
        </p:nvSpPr>
        <p:spPr>
          <a:xfrm>
            <a:off x="3749230" y="4827270"/>
            <a:ext cx="312039" cy="182880"/>
          </a:xfrm>
          <a:prstGeom prst="rect">
            <a:avLst/>
          </a:prstGeom>
          <a:noFill/>
          <a:ln>
            <a:noFill/>
          </a:ln>
        </p:spPr>
        <p:txBody>
          <a:bodyPr wrap="none" lIns="0" tIns="0" rIns="0" bIns="0" anchor="t" anchorCtr="0">
            <a:spAutoFit/>
          </a:bodyPr>
          <a:lstStyle/>
          <a:p>
            <a:pPr algn="ctr"/>
            <a:r>
              <a:rPr lang="en-US" sz="900" dirty="0">
                <a:solidFill>
                  <a:srgbClr val="63717E"/>
                </a:solidFill>
                <a:latin typeface="Arial"/>
                <a:ea typeface="Microsoft YaHei"/>
                <a:cs typeface="Arial"/>
              </a:rPr>
              <a:t>FY25</a:t>
            </a:r>
          </a:p>
        </p:txBody>
      </p:sp>
      <p:sp>
        <p:nvSpPr>
          <p:cNvPr id="53" name="Rectangle 53"/>
          <p:cNvSpPr/>
          <p:nvPr/>
        </p:nvSpPr>
        <p:spPr>
          <a:xfrm>
            <a:off x="0" y="0"/>
            <a:ext cx="12192000" cy="6858000"/>
          </a:xfrm>
          <a:prstGeom prst="rect">
            <a:avLst/>
          </a:prstGeom>
          <a:noFill/>
          <a:ln>
            <a:noFill/>
          </a:ln>
        </p:spPr>
      </p:sp>
      <p:sp>
        <p:nvSpPr>
          <p:cNvPr id="54" name="TextBox 54"/>
          <p:cNvSpPr txBox="1"/>
          <p:nvPr/>
        </p:nvSpPr>
        <p:spPr>
          <a:xfrm>
            <a:off x="5844730" y="4827270"/>
            <a:ext cx="312039" cy="182880"/>
          </a:xfrm>
          <a:prstGeom prst="rect">
            <a:avLst/>
          </a:prstGeom>
          <a:noFill/>
          <a:ln>
            <a:noFill/>
          </a:ln>
        </p:spPr>
        <p:txBody>
          <a:bodyPr wrap="none" lIns="0" tIns="0" rIns="0" bIns="0" anchor="t" anchorCtr="0">
            <a:spAutoFit/>
          </a:bodyPr>
          <a:lstStyle/>
          <a:p>
            <a:pPr algn="ctr"/>
            <a:r>
              <a:rPr lang="en-US" sz="900" dirty="0">
                <a:solidFill>
                  <a:srgbClr val="63717E"/>
                </a:solidFill>
                <a:latin typeface="Arial"/>
                <a:ea typeface="Microsoft YaHei"/>
                <a:cs typeface="Arial"/>
              </a:rPr>
              <a:t>FY26</a:t>
            </a:r>
          </a:p>
        </p:txBody>
      </p:sp>
      <p:sp>
        <p:nvSpPr>
          <p:cNvPr id="55" name="Rectangle 55"/>
          <p:cNvSpPr/>
          <p:nvPr/>
        </p:nvSpPr>
        <p:spPr>
          <a:xfrm>
            <a:off x="0" y="0"/>
            <a:ext cx="12192000" cy="6858000"/>
          </a:xfrm>
          <a:prstGeom prst="rect">
            <a:avLst/>
          </a:prstGeom>
          <a:noFill/>
          <a:ln>
            <a:noFill/>
          </a:ln>
        </p:spPr>
      </p:sp>
      <p:sp>
        <p:nvSpPr>
          <p:cNvPr id="56" name="TextBox 56"/>
          <p:cNvSpPr txBox="1"/>
          <p:nvPr/>
        </p:nvSpPr>
        <p:spPr>
          <a:xfrm>
            <a:off x="8275320" y="2036445"/>
            <a:ext cx="940675" cy="182880"/>
          </a:xfrm>
          <a:prstGeom prst="rect">
            <a:avLst/>
          </a:prstGeom>
          <a:noFill/>
          <a:ln>
            <a:noFill/>
          </a:ln>
        </p:spPr>
        <p:txBody>
          <a:bodyPr wrap="none" lIns="0" tIns="0" rIns="0" bIns="0" anchor="t" anchorCtr="0">
            <a:spAutoFit/>
          </a:bodyPr>
          <a:lstStyle/>
          <a:p>
            <a:pPr algn="l"/>
            <a:r>
              <a:rPr lang="en-US" sz="900" b="1" dirty="0">
                <a:solidFill>
                  <a:srgbClr val="2554FF"/>
                </a:solidFill>
                <a:latin typeface="Arial"/>
                <a:ea typeface="Microsoft YaHei"/>
                <a:cs typeface="Arial"/>
              </a:rPr>
              <a:t>FY2026 BRIDGE</a:t>
            </a:r>
          </a:p>
        </p:txBody>
      </p:sp>
      <p:sp>
        <p:nvSpPr>
          <p:cNvPr id="57" name="Rectangle 57"/>
          <p:cNvSpPr/>
          <p:nvPr/>
        </p:nvSpPr>
        <p:spPr>
          <a:xfrm>
            <a:off x="0" y="0"/>
            <a:ext cx="12192000" cy="6858000"/>
          </a:xfrm>
          <a:prstGeom prst="rect">
            <a:avLst/>
          </a:prstGeom>
          <a:noFill/>
          <a:ln>
            <a:noFill/>
          </a:ln>
        </p:spPr>
      </p:sp>
      <p:sp>
        <p:nvSpPr>
          <p:cNvPr id="58" name="TextBox 58"/>
          <p:cNvSpPr txBox="1"/>
          <p:nvPr/>
        </p:nvSpPr>
        <p:spPr>
          <a:xfrm>
            <a:off x="8254365" y="2344102"/>
            <a:ext cx="1550756" cy="518160"/>
          </a:xfrm>
          <a:prstGeom prst="rect">
            <a:avLst/>
          </a:prstGeom>
          <a:noFill/>
          <a:ln>
            <a:noFill/>
          </a:ln>
        </p:spPr>
        <p:txBody>
          <a:bodyPr wrap="none" lIns="0" tIns="0" rIns="0" bIns="0" anchor="t" anchorCtr="0">
            <a:spAutoFit/>
          </a:bodyPr>
          <a:lstStyle/>
          <a:p>
            <a:pPr algn="l"/>
            <a:r>
              <a:rPr lang="en-US" sz="2550" b="1" dirty="0">
                <a:solidFill>
                  <a:srgbClr val="E34D59"/>
                </a:solidFill>
                <a:latin typeface="Georgia"/>
                <a:ea typeface="SimSun"/>
                <a:cs typeface="Georgia"/>
              </a:rPr>
              <a:t>$(321)m</a:t>
            </a:r>
          </a:p>
        </p:txBody>
      </p:sp>
      <p:sp>
        <p:nvSpPr>
          <p:cNvPr id="59" name="Rectangle 59"/>
          <p:cNvSpPr/>
          <p:nvPr/>
        </p:nvSpPr>
        <p:spPr>
          <a:xfrm>
            <a:off x="0" y="0"/>
            <a:ext cx="12192000" cy="6858000"/>
          </a:xfrm>
          <a:prstGeom prst="rect">
            <a:avLst/>
          </a:prstGeom>
          <a:noFill/>
          <a:ln>
            <a:noFill/>
          </a:ln>
        </p:spPr>
      </p:sp>
      <p:sp>
        <p:nvSpPr>
          <p:cNvPr id="60" name="TextBox 60"/>
          <p:cNvSpPr txBox="1"/>
          <p:nvPr/>
        </p:nvSpPr>
        <p:spPr>
          <a:xfrm>
            <a:off x="8274368" y="2752249"/>
            <a:ext cx="1370433" cy="198120"/>
          </a:xfrm>
          <a:prstGeom prst="rect">
            <a:avLst/>
          </a:prstGeom>
          <a:noFill/>
          <a:ln>
            <a:noFill/>
          </a:ln>
        </p:spPr>
        <p:txBody>
          <a:bodyPr wrap="none" lIns="0" tIns="0" rIns="0" bIns="0" anchor="t" anchorCtr="0">
            <a:spAutoFit/>
          </a:bodyPr>
          <a:lstStyle/>
          <a:p>
            <a:pPr algn="l"/>
            <a:r>
              <a:rPr lang="en-US" sz="975" dirty="0">
                <a:solidFill>
                  <a:srgbClr val="63717E"/>
                </a:solidFill>
                <a:latin typeface="Arial"/>
                <a:ea typeface="Microsoft YaHei"/>
                <a:cs typeface="Arial"/>
              </a:rPr>
              <a:t>GAAP operating loss</a:t>
            </a:r>
          </a:p>
        </p:txBody>
      </p:sp>
      <p:sp>
        <p:nvSpPr>
          <p:cNvPr id="61" name="Rectangle 61"/>
          <p:cNvSpPr/>
          <p:nvPr/>
        </p:nvSpPr>
        <p:spPr>
          <a:xfrm>
            <a:off x="0" y="0"/>
            <a:ext cx="12192000" cy="6858000"/>
          </a:xfrm>
          <a:prstGeom prst="rect">
            <a:avLst/>
          </a:prstGeom>
          <a:noFill/>
          <a:ln>
            <a:noFill/>
          </a:ln>
        </p:spPr>
      </p:sp>
      <p:sp>
        <p:nvSpPr>
          <p:cNvPr id="62" name="TextBox 62"/>
          <p:cNvSpPr txBox="1"/>
          <p:nvPr/>
        </p:nvSpPr>
        <p:spPr>
          <a:xfrm>
            <a:off x="8254365" y="3096578"/>
            <a:ext cx="1433441" cy="518160"/>
          </a:xfrm>
          <a:prstGeom prst="rect">
            <a:avLst/>
          </a:prstGeom>
          <a:noFill/>
          <a:ln>
            <a:noFill/>
          </a:ln>
        </p:spPr>
        <p:txBody>
          <a:bodyPr wrap="none" lIns="0" tIns="0" rIns="0" bIns="0" anchor="t" anchorCtr="0">
            <a:spAutoFit/>
          </a:bodyPr>
          <a:lstStyle/>
          <a:p>
            <a:pPr algn="l"/>
            <a:r>
              <a:rPr lang="en-US" sz="2550" b="1" dirty="0">
                <a:solidFill>
                  <a:srgbClr val="10202B"/>
                </a:solidFill>
                <a:latin typeface="Georgia"/>
                <a:ea typeface="SimSun"/>
                <a:cs typeface="Georgia"/>
              </a:rPr>
              <a:t>+$298m</a:t>
            </a:r>
          </a:p>
        </p:txBody>
      </p:sp>
      <p:sp>
        <p:nvSpPr>
          <p:cNvPr id="63" name="Rectangle 63"/>
          <p:cNvSpPr/>
          <p:nvPr/>
        </p:nvSpPr>
        <p:spPr>
          <a:xfrm>
            <a:off x="0" y="0"/>
            <a:ext cx="12192000" cy="6858000"/>
          </a:xfrm>
          <a:prstGeom prst="rect">
            <a:avLst/>
          </a:prstGeom>
          <a:noFill/>
          <a:ln>
            <a:noFill/>
          </a:ln>
        </p:spPr>
      </p:sp>
      <p:sp>
        <p:nvSpPr>
          <p:cNvPr id="64" name="TextBox 64"/>
          <p:cNvSpPr txBox="1"/>
          <p:nvPr/>
        </p:nvSpPr>
        <p:spPr>
          <a:xfrm>
            <a:off x="8274368" y="3504724"/>
            <a:ext cx="1391793" cy="198120"/>
          </a:xfrm>
          <a:prstGeom prst="rect">
            <a:avLst/>
          </a:prstGeom>
          <a:noFill/>
          <a:ln>
            <a:noFill/>
          </a:ln>
        </p:spPr>
        <p:txBody>
          <a:bodyPr wrap="none" lIns="0" tIns="0" rIns="0" bIns="0" anchor="t" anchorCtr="0">
            <a:spAutoFit/>
          </a:bodyPr>
          <a:lstStyle/>
          <a:p>
            <a:pPr algn="l"/>
            <a:r>
              <a:rPr lang="en-US" sz="975" dirty="0">
                <a:solidFill>
                  <a:srgbClr val="63717E"/>
                </a:solidFill>
                <a:latin typeface="Arial"/>
                <a:ea typeface="Microsoft YaHei"/>
                <a:cs typeface="Arial"/>
              </a:rPr>
              <a:t>stock compensation</a:t>
            </a:r>
          </a:p>
        </p:txBody>
      </p:sp>
      <p:sp>
        <p:nvSpPr>
          <p:cNvPr id="65" name="Rectangle 65"/>
          <p:cNvSpPr/>
          <p:nvPr/>
        </p:nvSpPr>
        <p:spPr>
          <a:xfrm>
            <a:off x="0" y="0"/>
            <a:ext cx="12192000" cy="6858000"/>
          </a:xfrm>
          <a:prstGeom prst="rect">
            <a:avLst/>
          </a:prstGeom>
          <a:noFill/>
          <a:ln>
            <a:noFill/>
          </a:ln>
        </p:spPr>
      </p:sp>
      <p:sp>
        <p:nvSpPr>
          <p:cNvPr id="66" name="TextBox 66"/>
          <p:cNvSpPr txBox="1"/>
          <p:nvPr/>
        </p:nvSpPr>
        <p:spPr>
          <a:xfrm>
            <a:off x="8254365" y="3849052"/>
            <a:ext cx="1218364" cy="518160"/>
          </a:xfrm>
          <a:prstGeom prst="rect">
            <a:avLst/>
          </a:prstGeom>
          <a:noFill/>
          <a:ln>
            <a:noFill/>
          </a:ln>
        </p:spPr>
        <p:txBody>
          <a:bodyPr wrap="none" lIns="0" tIns="0" rIns="0" bIns="0" anchor="t" anchorCtr="0">
            <a:spAutoFit/>
          </a:bodyPr>
          <a:lstStyle/>
          <a:p>
            <a:pPr algn="l"/>
            <a:r>
              <a:rPr lang="en-US" sz="2550" b="1" dirty="0">
                <a:solidFill>
                  <a:srgbClr val="10202B"/>
                </a:solidFill>
                <a:latin typeface="Georgia"/>
                <a:ea typeface="SimSun"/>
                <a:cs typeface="Georgia"/>
              </a:rPr>
              <a:t>+$58m</a:t>
            </a:r>
          </a:p>
        </p:txBody>
      </p:sp>
      <p:sp>
        <p:nvSpPr>
          <p:cNvPr id="67" name="Rectangle 67"/>
          <p:cNvSpPr/>
          <p:nvPr/>
        </p:nvSpPr>
        <p:spPr>
          <a:xfrm>
            <a:off x="0" y="0"/>
            <a:ext cx="12192000" cy="6858000"/>
          </a:xfrm>
          <a:prstGeom prst="rect">
            <a:avLst/>
          </a:prstGeom>
          <a:noFill/>
          <a:ln>
            <a:noFill/>
          </a:ln>
        </p:spPr>
      </p:sp>
      <p:sp>
        <p:nvSpPr>
          <p:cNvPr id="68" name="TextBox 68"/>
          <p:cNvSpPr txBox="1"/>
          <p:nvPr/>
        </p:nvSpPr>
        <p:spPr>
          <a:xfrm>
            <a:off x="8274368" y="4257199"/>
            <a:ext cx="1171075" cy="198120"/>
          </a:xfrm>
          <a:prstGeom prst="rect">
            <a:avLst/>
          </a:prstGeom>
          <a:noFill/>
          <a:ln>
            <a:noFill/>
          </a:ln>
        </p:spPr>
        <p:txBody>
          <a:bodyPr wrap="none" lIns="0" tIns="0" rIns="0" bIns="0" anchor="t" anchorCtr="0">
            <a:spAutoFit/>
          </a:bodyPr>
          <a:lstStyle/>
          <a:p>
            <a:pPr algn="l"/>
            <a:r>
              <a:rPr lang="en-US" sz="975" dirty="0">
                <a:solidFill>
                  <a:srgbClr val="63717E"/>
                </a:solidFill>
                <a:latin typeface="Arial"/>
                <a:ea typeface="Microsoft YaHei"/>
                <a:cs typeface="Arial"/>
              </a:rPr>
              <a:t>other exclusions</a:t>
            </a:r>
          </a:p>
        </p:txBody>
      </p:sp>
      <p:sp>
        <p:nvSpPr>
          <p:cNvPr id="69" name="Rectangle 69"/>
          <p:cNvSpPr/>
          <p:nvPr/>
        </p:nvSpPr>
        <p:spPr>
          <a:xfrm>
            <a:off x="0" y="0"/>
            <a:ext cx="12192000" cy="6858000"/>
          </a:xfrm>
          <a:prstGeom prst="rect">
            <a:avLst/>
          </a:prstGeom>
          <a:noFill/>
          <a:ln>
            <a:noFill/>
          </a:ln>
        </p:spPr>
      </p:sp>
      <p:sp>
        <p:nvSpPr>
          <p:cNvPr id="70" name="TextBox 70"/>
          <p:cNvSpPr txBox="1"/>
          <p:nvPr/>
        </p:nvSpPr>
        <p:spPr>
          <a:xfrm>
            <a:off x="8254365" y="4620578"/>
            <a:ext cx="1218364" cy="518160"/>
          </a:xfrm>
          <a:prstGeom prst="rect">
            <a:avLst/>
          </a:prstGeom>
          <a:noFill/>
          <a:ln>
            <a:noFill/>
          </a:ln>
        </p:spPr>
        <p:txBody>
          <a:bodyPr wrap="none" lIns="0" tIns="0" rIns="0" bIns="0" anchor="t" anchorCtr="0">
            <a:spAutoFit/>
          </a:bodyPr>
          <a:lstStyle/>
          <a:p>
            <a:pPr algn="l"/>
            <a:r>
              <a:rPr lang="en-US" sz="2550" b="1" dirty="0">
                <a:solidFill>
                  <a:srgbClr val="2554FF"/>
                </a:solidFill>
                <a:latin typeface="Georgia"/>
                <a:ea typeface="SimSun"/>
                <a:cs typeface="Georgia"/>
              </a:rPr>
              <a:t>=$35m</a:t>
            </a:r>
          </a:p>
        </p:txBody>
      </p:sp>
      <p:sp>
        <p:nvSpPr>
          <p:cNvPr id="71" name="Rectangle 71"/>
          <p:cNvSpPr/>
          <p:nvPr/>
        </p:nvSpPr>
        <p:spPr>
          <a:xfrm>
            <a:off x="0" y="0"/>
            <a:ext cx="12192000" cy="6858000"/>
          </a:xfrm>
          <a:prstGeom prst="rect">
            <a:avLst/>
          </a:prstGeom>
          <a:noFill/>
          <a:ln>
            <a:noFill/>
          </a:ln>
        </p:spPr>
      </p:sp>
      <p:sp>
        <p:nvSpPr>
          <p:cNvPr id="72" name="TextBox 72"/>
          <p:cNvSpPr txBox="1"/>
          <p:nvPr/>
        </p:nvSpPr>
        <p:spPr>
          <a:xfrm>
            <a:off x="8274368" y="5028724"/>
            <a:ext cx="1156835" cy="198120"/>
          </a:xfrm>
          <a:prstGeom prst="rect">
            <a:avLst/>
          </a:prstGeom>
          <a:noFill/>
          <a:ln>
            <a:noFill/>
          </a:ln>
        </p:spPr>
        <p:txBody>
          <a:bodyPr wrap="none" lIns="0" tIns="0" rIns="0" bIns="0" anchor="t" anchorCtr="0">
            <a:spAutoFit/>
          </a:bodyPr>
          <a:lstStyle/>
          <a:p>
            <a:pPr algn="l"/>
            <a:r>
              <a:rPr lang="en-US" sz="975" dirty="0">
                <a:solidFill>
                  <a:srgbClr val="63717E"/>
                </a:solidFill>
                <a:latin typeface="Arial"/>
                <a:ea typeface="Microsoft YaHei"/>
                <a:cs typeface="Arial"/>
              </a:rPr>
              <a:t>non-GAAP income</a:t>
            </a:r>
          </a:p>
        </p:txBody>
      </p:sp>
      <p:sp>
        <p:nvSpPr>
          <p:cNvPr id="73" name="Line 73"/>
          <p:cNvSpPr/>
          <p:nvPr/>
        </p:nvSpPr>
        <p:spPr>
          <a:xfrm>
            <a:off x="457200" y="64008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74" name="Rectangle 74"/>
          <p:cNvSpPr/>
          <p:nvPr/>
        </p:nvSpPr>
        <p:spPr>
          <a:xfrm>
            <a:off x="0" y="0"/>
            <a:ext cx="12192000" cy="6858000"/>
          </a:xfrm>
          <a:prstGeom prst="rect">
            <a:avLst/>
          </a:prstGeom>
          <a:noFill/>
          <a:ln>
            <a:noFill/>
          </a:ln>
        </p:spPr>
      </p:sp>
      <p:sp>
        <p:nvSpPr>
          <p:cNvPr id="75" name="TextBox 75"/>
          <p:cNvSpPr txBox="1"/>
          <p:nvPr/>
        </p:nvSpPr>
        <p:spPr>
          <a:xfrm>
            <a:off x="448628" y="6537484"/>
            <a:ext cx="5685711" cy="137160"/>
          </a:xfrm>
          <a:prstGeom prst="rect">
            <a:avLst/>
          </a:prstGeom>
          <a:noFill/>
          <a:ln>
            <a:noFill/>
          </a:ln>
        </p:spPr>
        <p:txBody>
          <a:bodyPr wrap="none" lIns="0" tIns="0" rIns="0" bIns="0" anchor="t" anchorCtr="0">
            <a:spAutoFit/>
          </a:bodyPr>
          <a:lstStyle/>
          <a:p>
            <a:pPr algn="l"/>
            <a:r>
              <a:rPr lang="en-US" sz="675" dirty="0">
                <a:solidFill>
                  <a:srgbClr val="63717E"/>
                </a:solidFill>
                <a:latin typeface="Arial"/>
                <a:ea typeface="Microsoft YaHei"/>
                <a:cs typeface="Arial"/>
              </a:rPr>
              <a:t>FY2026 FORM 10-K, PDF PP.68, 72 • NON-GAAP EXCLUDES SBC, PAYROLL TAX, AMORTIZATION, M&amp;A COMP AND RESTRUCTURING</a:t>
            </a:r>
          </a:p>
        </p:txBody>
      </p:sp>
      <p:sp>
        <p:nvSpPr>
          <p:cNvPr id="76" name="Rectangle 76"/>
          <p:cNvSpPr/>
          <p:nvPr/>
        </p:nvSpPr>
        <p:spPr>
          <a:xfrm>
            <a:off x="0" y="0"/>
            <a:ext cx="12192000" cy="6858000"/>
          </a:xfrm>
          <a:prstGeom prst="rect">
            <a:avLst/>
          </a:prstGeom>
          <a:noFill/>
          <a:ln>
            <a:noFill/>
          </a:ln>
        </p:spPr>
      </p:sp>
      <p:sp>
        <p:nvSpPr>
          <p:cNvPr id="77" name="TextBox 77"/>
          <p:cNvSpPr txBox="1"/>
          <p:nvPr/>
        </p:nvSpPr>
        <p:spPr>
          <a:xfrm>
            <a:off x="11585155" y="6521291"/>
            <a:ext cx="160122" cy="167640"/>
          </a:xfrm>
          <a:prstGeom prst="rect">
            <a:avLst/>
          </a:prstGeom>
          <a:noFill/>
          <a:ln>
            <a:noFill/>
          </a:ln>
        </p:spPr>
        <p:txBody>
          <a:bodyPr wrap="none" lIns="0" tIns="0" rIns="0" bIns="0" anchor="t" anchorCtr="0">
            <a:spAutoFit/>
          </a:bodyPr>
          <a:lstStyle/>
          <a:p>
            <a:pPr algn="r"/>
            <a:r>
              <a:rPr lang="en-US" sz="825" b="1" dirty="0">
                <a:solidFill>
                  <a:srgbClr val="63717E"/>
                </a:solidFill>
                <a:latin typeface="Arial"/>
                <a:ea typeface="Microsoft YaHei"/>
                <a:cs typeface="Arial"/>
              </a:rPr>
              <a:t>08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6858000"/>
          </a:xfrm>
          <a:prstGeom prst="rect">
            <a:avLst/>
          </a:prstGeom>
          <a:noFill/>
          <a:ln>
            <a:noFill/>
          </a:ln>
        </p:spPr>
      </p:sp>
      <p:sp>
        <p:nvSpPr>
          <p:cNvPr id="4" name="TextBox 4"/>
          <p:cNvSpPr txBox="1"/>
          <p:nvPr/>
        </p:nvSpPr>
        <p:spPr>
          <a:xfrm>
            <a:off x="447675" y="319088"/>
            <a:ext cx="1548741" cy="152400"/>
          </a:xfrm>
          <a:prstGeom prst="rect">
            <a:avLst/>
          </a:prstGeom>
          <a:noFill/>
          <a:ln>
            <a:noFill/>
          </a:ln>
        </p:spPr>
        <p:txBody>
          <a:bodyPr wrap="none" lIns="0" tIns="0" rIns="0" bIns="0" anchor="t" anchorCtr="0">
            <a:spAutoFit/>
          </a:bodyPr>
          <a:lstStyle/>
          <a:p>
            <a:pPr algn="l"/>
            <a:r>
              <a:rPr lang="en-US" sz="750" b="1" dirty="0">
                <a:solidFill>
                  <a:srgbClr val="2554FF"/>
                </a:solidFill>
                <a:latin typeface="Arial"/>
                <a:ea typeface="Microsoft YaHei"/>
                <a:cs typeface="Arial"/>
              </a:rPr>
              <a:t>09 / INVESTMENT COMMITTEE</a:t>
            </a:r>
          </a:p>
        </p:txBody>
      </p:sp>
      <p:sp>
        <p:nvSpPr>
          <p:cNvPr id="5" name="Rectangle 5"/>
          <p:cNvSpPr/>
          <p:nvPr/>
        </p:nvSpPr>
        <p:spPr>
          <a:xfrm>
            <a:off x="0" y="0"/>
            <a:ext cx="12192000" cy="6858000"/>
          </a:xfrm>
          <a:prstGeom prst="rect">
            <a:avLst/>
          </a:prstGeom>
          <a:noFill/>
          <a:ln>
            <a:noFill/>
          </a:ln>
        </p:spPr>
      </p:sp>
      <p:sp>
        <p:nvSpPr>
          <p:cNvPr id="6" name="TextBox 6"/>
          <p:cNvSpPr txBox="1"/>
          <p:nvPr/>
        </p:nvSpPr>
        <p:spPr>
          <a:xfrm>
            <a:off x="10361533" y="319088"/>
            <a:ext cx="138279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SENTINELONE • 14 SEP 2026</a:t>
            </a:r>
          </a:p>
        </p:txBody>
      </p:sp>
      <p:sp>
        <p:nvSpPr>
          <p:cNvPr id="7" name="Line 7"/>
          <p:cNvSpPr/>
          <p:nvPr/>
        </p:nvSpPr>
        <p:spPr>
          <a:xfrm>
            <a:off x="457200" y="5334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8" name="Rectangle 8"/>
          <p:cNvSpPr/>
          <p:nvPr/>
        </p:nvSpPr>
        <p:spPr>
          <a:xfrm>
            <a:off x="0" y="0"/>
            <a:ext cx="12192000" cy="6858000"/>
          </a:xfrm>
          <a:prstGeom prst="rect">
            <a:avLst/>
          </a:prstGeom>
          <a:noFill/>
          <a:ln>
            <a:noFill/>
          </a:ln>
        </p:spPr>
      </p:sp>
      <p:sp>
        <p:nvSpPr>
          <p:cNvPr id="9" name="TextBox 9"/>
          <p:cNvSpPr txBox="1"/>
          <p:nvPr/>
        </p:nvSpPr>
        <p:spPr>
          <a:xfrm>
            <a:off x="427672" y="663416"/>
            <a:ext cx="10131439"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Cash generation improved, but acquisitions, buybacks and</a:t>
            </a:r>
          </a:p>
        </p:txBody>
      </p:sp>
      <p:sp>
        <p:nvSpPr>
          <p:cNvPr id="10" name="Rectangle 10"/>
          <p:cNvSpPr/>
          <p:nvPr/>
        </p:nvSpPr>
        <p:spPr>
          <a:xfrm>
            <a:off x="0" y="0"/>
            <a:ext cx="12192000" cy="6858000"/>
          </a:xfrm>
          <a:prstGeom prst="rect">
            <a:avLst/>
          </a:prstGeom>
          <a:noFill/>
          <a:ln>
            <a:noFill/>
          </a:ln>
        </p:spPr>
      </p:sp>
      <p:sp>
        <p:nvSpPr>
          <p:cNvPr id="11" name="TextBox 11"/>
          <p:cNvSpPr txBox="1"/>
          <p:nvPr/>
        </p:nvSpPr>
        <p:spPr>
          <a:xfrm>
            <a:off x="427672" y="976408"/>
            <a:ext cx="7065156"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the tax settlement reduced optionality.</a:t>
            </a:r>
          </a:p>
        </p:txBody>
      </p:sp>
      <p:sp>
        <p:nvSpPr>
          <p:cNvPr id="12" name="Line 12"/>
          <p:cNvSpPr/>
          <p:nvPr/>
        </p:nvSpPr>
        <p:spPr>
          <a:xfrm>
            <a:off x="666750" y="3714750"/>
            <a:ext cx="5143500" cy="9525"/>
          </a:xfrm>
          <a:custGeom>
            <a:avLst/>
            <a:gdLst/>
            <a:ahLst/>
            <a:cxnLst/>
            <a:rect l="l" t="t" r="r" b="b"/>
            <a:pathLst>
              <a:path w="5143500" h="9525">
                <a:moveTo>
                  <a:pt x="0" y="0"/>
                </a:moveTo>
                <a:lnTo>
                  <a:pt x="5143500" y="0"/>
                </a:lnTo>
              </a:path>
            </a:pathLst>
          </a:custGeom>
          <a:noFill/>
          <a:ln w="9525">
            <a:solidFill>
              <a:srgbClr val="10202B"/>
            </a:solidFill>
          </a:ln>
        </p:spPr>
      </p:sp>
      <p:sp>
        <p:nvSpPr>
          <p:cNvPr id="13" name="Rectangle 13"/>
          <p:cNvSpPr/>
          <p:nvPr/>
        </p:nvSpPr>
        <p:spPr>
          <a:xfrm>
            <a:off x="1333500" y="3714750"/>
            <a:ext cx="876300" cy="1303020"/>
          </a:xfrm>
          <a:prstGeom prst="rect">
            <a:avLst/>
          </a:prstGeom>
          <a:solidFill>
            <a:srgbClr val="E34D59"/>
          </a:solidFill>
          <a:ln>
            <a:noFill/>
          </a:ln>
        </p:spPr>
      </p:sp>
      <p:sp>
        <p:nvSpPr>
          <p:cNvPr id="14" name="Rectangle 14"/>
          <p:cNvSpPr/>
          <p:nvPr/>
        </p:nvSpPr>
        <p:spPr>
          <a:xfrm>
            <a:off x="0" y="0"/>
            <a:ext cx="12192000" cy="6858000"/>
          </a:xfrm>
          <a:prstGeom prst="rect">
            <a:avLst/>
          </a:prstGeom>
          <a:noFill/>
          <a:ln>
            <a:noFill/>
          </a:ln>
        </p:spPr>
      </p:sp>
      <p:sp>
        <p:nvSpPr>
          <p:cNvPr id="15" name="TextBox 15"/>
          <p:cNvSpPr txBox="1"/>
          <p:nvPr/>
        </p:nvSpPr>
        <p:spPr>
          <a:xfrm>
            <a:off x="1387969" y="5142548"/>
            <a:ext cx="767363" cy="213360"/>
          </a:xfrm>
          <a:prstGeom prst="rect">
            <a:avLst/>
          </a:prstGeom>
          <a:noFill/>
          <a:ln>
            <a:noFill/>
          </a:ln>
        </p:spPr>
        <p:txBody>
          <a:bodyPr wrap="none" lIns="0" tIns="0" rIns="0" bIns="0" anchor="t" anchorCtr="0">
            <a:spAutoFit/>
          </a:bodyPr>
          <a:lstStyle/>
          <a:p>
            <a:pPr algn="ctr"/>
            <a:r>
              <a:rPr lang="en-US" sz="1050" b="1" dirty="0">
                <a:solidFill>
                  <a:srgbClr val="10202B"/>
                </a:solidFill>
                <a:latin typeface="Arial"/>
                <a:ea typeface="Microsoft YaHei"/>
                <a:cs typeface="Arial"/>
              </a:rPr>
              <a:t>$(68.4)m</a:t>
            </a:r>
          </a:p>
        </p:txBody>
      </p:sp>
      <p:sp>
        <p:nvSpPr>
          <p:cNvPr id="16" name="Rectangle 16"/>
          <p:cNvSpPr/>
          <p:nvPr/>
        </p:nvSpPr>
        <p:spPr>
          <a:xfrm>
            <a:off x="0" y="0"/>
            <a:ext cx="12192000" cy="6858000"/>
          </a:xfrm>
          <a:prstGeom prst="rect">
            <a:avLst/>
          </a:prstGeom>
          <a:noFill/>
          <a:ln>
            <a:noFill/>
          </a:ln>
        </p:spPr>
      </p:sp>
      <p:sp>
        <p:nvSpPr>
          <p:cNvPr id="17" name="TextBox 17"/>
          <p:cNvSpPr txBox="1"/>
          <p:nvPr/>
        </p:nvSpPr>
        <p:spPr>
          <a:xfrm>
            <a:off x="1615630" y="5046345"/>
            <a:ext cx="312039" cy="182880"/>
          </a:xfrm>
          <a:prstGeom prst="rect">
            <a:avLst/>
          </a:prstGeom>
          <a:noFill/>
          <a:ln>
            <a:noFill/>
          </a:ln>
        </p:spPr>
        <p:txBody>
          <a:bodyPr wrap="none" lIns="0" tIns="0" rIns="0" bIns="0" anchor="t" anchorCtr="0">
            <a:spAutoFit/>
          </a:bodyPr>
          <a:lstStyle/>
          <a:p>
            <a:pPr algn="ctr"/>
            <a:r>
              <a:rPr lang="en-US" sz="900" dirty="0">
                <a:solidFill>
                  <a:srgbClr val="63717E"/>
                </a:solidFill>
                <a:latin typeface="Arial"/>
                <a:ea typeface="Microsoft YaHei"/>
                <a:cs typeface="Arial"/>
              </a:rPr>
              <a:t>FY24</a:t>
            </a:r>
          </a:p>
        </p:txBody>
      </p:sp>
      <p:sp>
        <p:nvSpPr>
          <p:cNvPr id="18" name="Rectangle 18"/>
          <p:cNvSpPr/>
          <p:nvPr/>
        </p:nvSpPr>
        <p:spPr>
          <a:xfrm>
            <a:off x="2952750" y="3072765"/>
            <a:ext cx="876300" cy="641985"/>
          </a:xfrm>
          <a:prstGeom prst="rect">
            <a:avLst/>
          </a:prstGeom>
          <a:solidFill>
            <a:srgbClr val="23B26D"/>
          </a:solidFill>
          <a:ln>
            <a:noFill/>
          </a:ln>
        </p:spPr>
      </p:sp>
      <p:sp>
        <p:nvSpPr>
          <p:cNvPr id="19" name="Rectangle 19"/>
          <p:cNvSpPr/>
          <p:nvPr/>
        </p:nvSpPr>
        <p:spPr>
          <a:xfrm>
            <a:off x="0" y="0"/>
            <a:ext cx="12192000" cy="6858000"/>
          </a:xfrm>
          <a:prstGeom prst="rect">
            <a:avLst/>
          </a:prstGeom>
          <a:noFill/>
          <a:ln>
            <a:noFill/>
          </a:ln>
        </p:spPr>
      </p:sp>
      <p:sp>
        <p:nvSpPr>
          <p:cNvPr id="20" name="TextBox 20"/>
          <p:cNvSpPr txBox="1"/>
          <p:nvPr/>
        </p:nvSpPr>
        <p:spPr>
          <a:xfrm>
            <a:off x="3095780" y="2845118"/>
            <a:ext cx="590240" cy="213360"/>
          </a:xfrm>
          <a:prstGeom prst="rect">
            <a:avLst/>
          </a:prstGeom>
          <a:noFill/>
          <a:ln>
            <a:noFill/>
          </a:ln>
        </p:spPr>
        <p:txBody>
          <a:bodyPr wrap="none" lIns="0" tIns="0" rIns="0" bIns="0" anchor="t" anchorCtr="0">
            <a:spAutoFit/>
          </a:bodyPr>
          <a:lstStyle/>
          <a:p>
            <a:pPr algn="ctr"/>
            <a:r>
              <a:rPr lang="en-US" sz="1050" b="1" dirty="0">
                <a:solidFill>
                  <a:srgbClr val="10202B"/>
                </a:solidFill>
                <a:latin typeface="Arial"/>
                <a:ea typeface="Microsoft YaHei"/>
                <a:cs typeface="Arial"/>
              </a:rPr>
              <a:t>$33.7m</a:t>
            </a:r>
          </a:p>
        </p:txBody>
      </p:sp>
      <p:sp>
        <p:nvSpPr>
          <p:cNvPr id="21" name="Rectangle 21"/>
          <p:cNvSpPr/>
          <p:nvPr/>
        </p:nvSpPr>
        <p:spPr>
          <a:xfrm>
            <a:off x="0" y="0"/>
            <a:ext cx="12192000" cy="6858000"/>
          </a:xfrm>
          <a:prstGeom prst="rect">
            <a:avLst/>
          </a:prstGeom>
          <a:noFill/>
          <a:ln>
            <a:noFill/>
          </a:ln>
        </p:spPr>
      </p:sp>
      <p:sp>
        <p:nvSpPr>
          <p:cNvPr id="22" name="TextBox 22"/>
          <p:cNvSpPr txBox="1"/>
          <p:nvPr/>
        </p:nvSpPr>
        <p:spPr>
          <a:xfrm>
            <a:off x="3234880" y="5046345"/>
            <a:ext cx="312039" cy="182880"/>
          </a:xfrm>
          <a:prstGeom prst="rect">
            <a:avLst/>
          </a:prstGeom>
          <a:noFill/>
          <a:ln>
            <a:noFill/>
          </a:ln>
        </p:spPr>
        <p:txBody>
          <a:bodyPr wrap="none" lIns="0" tIns="0" rIns="0" bIns="0" anchor="t" anchorCtr="0">
            <a:spAutoFit/>
          </a:bodyPr>
          <a:lstStyle/>
          <a:p>
            <a:pPr algn="ctr"/>
            <a:r>
              <a:rPr lang="en-US" sz="900" dirty="0">
                <a:solidFill>
                  <a:srgbClr val="63717E"/>
                </a:solidFill>
                <a:latin typeface="Arial"/>
                <a:ea typeface="Microsoft YaHei"/>
                <a:cs typeface="Arial"/>
              </a:rPr>
              <a:t>FY25</a:t>
            </a:r>
          </a:p>
        </p:txBody>
      </p:sp>
      <p:sp>
        <p:nvSpPr>
          <p:cNvPr id="23" name="Rectangle 23"/>
          <p:cNvSpPr/>
          <p:nvPr/>
        </p:nvSpPr>
        <p:spPr>
          <a:xfrm>
            <a:off x="4572000" y="2255520"/>
            <a:ext cx="876300" cy="1459230"/>
          </a:xfrm>
          <a:prstGeom prst="rect">
            <a:avLst/>
          </a:prstGeom>
          <a:solidFill>
            <a:srgbClr val="23B26D"/>
          </a:solidFill>
          <a:ln>
            <a:noFill/>
          </a:ln>
        </p:spPr>
      </p:sp>
      <p:sp>
        <p:nvSpPr>
          <p:cNvPr id="24" name="Rectangle 24"/>
          <p:cNvSpPr/>
          <p:nvPr/>
        </p:nvSpPr>
        <p:spPr>
          <a:xfrm>
            <a:off x="0" y="0"/>
            <a:ext cx="12192000" cy="6858000"/>
          </a:xfrm>
          <a:prstGeom prst="rect">
            <a:avLst/>
          </a:prstGeom>
          <a:noFill/>
          <a:ln>
            <a:noFill/>
          </a:ln>
        </p:spPr>
      </p:sp>
      <p:sp>
        <p:nvSpPr>
          <p:cNvPr id="25" name="TextBox 25"/>
          <p:cNvSpPr txBox="1"/>
          <p:nvPr/>
        </p:nvSpPr>
        <p:spPr>
          <a:xfrm>
            <a:off x="4715030" y="2027872"/>
            <a:ext cx="590240" cy="213360"/>
          </a:xfrm>
          <a:prstGeom prst="rect">
            <a:avLst/>
          </a:prstGeom>
          <a:noFill/>
          <a:ln>
            <a:noFill/>
          </a:ln>
        </p:spPr>
        <p:txBody>
          <a:bodyPr wrap="none" lIns="0" tIns="0" rIns="0" bIns="0" anchor="t" anchorCtr="0">
            <a:spAutoFit/>
          </a:bodyPr>
          <a:lstStyle/>
          <a:p>
            <a:pPr algn="ctr"/>
            <a:r>
              <a:rPr lang="en-US" sz="1050" b="1" dirty="0">
                <a:solidFill>
                  <a:srgbClr val="10202B"/>
                </a:solidFill>
                <a:latin typeface="Arial"/>
                <a:ea typeface="Microsoft YaHei"/>
                <a:cs typeface="Arial"/>
              </a:rPr>
              <a:t>$76.6m</a:t>
            </a:r>
          </a:p>
        </p:txBody>
      </p:sp>
      <p:sp>
        <p:nvSpPr>
          <p:cNvPr id="26" name="Rectangle 26"/>
          <p:cNvSpPr/>
          <p:nvPr/>
        </p:nvSpPr>
        <p:spPr>
          <a:xfrm>
            <a:off x="0" y="0"/>
            <a:ext cx="12192000" cy="6858000"/>
          </a:xfrm>
          <a:prstGeom prst="rect">
            <a:avLst/>
          </a:prstGeom>
          <a:noFill/>
          <a:ln>
            <a:noFill/>
          </a:ln>
        </p:spPr>
      </p:sp>
      <p:sp>
        <p:nvSpPr>
          <p:cNvPr id="27" name="TextBox 27"/>
          <p:cNvSpPr txBox="1"/>
          <p:nvPr/>
        </p:nvSpPr>
        <p:spPr>
          <a:xfrm>
            <a:off x="4854130" y="5046345"/>
            <a:ext cx="312039" cy="182880"/>
          </a:xfrm>
          <a:prstGeom prst="rect">
            <a:avLst/>
          </a:prstGeom>
          <a:noFill/>
          <a:ln>
            <a:noFill/>
          </a:ln>
        </p:spPr>
        <p:txBody>
          <a:bodyPr wrap="none" lIns="0" tIns="0" rIns="0" bIns="0" anchor="t" anchorCtr="0">
            <a:spAutoFit/>
          </a:bodyPr>
          <a:lstStyle/>
          <a:p>
            <a:pPr algn="ctr"/>
            <a:r>
              <a:rPr lang="en-US" sz="900" dirty="0">
                <a:solidFill>
                  <a:srgbClr val="63717E"/>
                </a:solidFill>
                <a:latin typeface="Arial"/>
                <a:ea typeface="Microsoft YaHei"/>
                <a:cs typeface="Arial"/>
              </a:rPr>
              <a:t>FY26</a:t>
            </a:r>
          </a:p>
        </p:txBody>
      </p:sp>
      <p:sp>
        <p:nvSpPr>
          <p:cNvPr id="28" name="Rectangle 28"/>
          <p:cNvSpPr/>
          <p:nvPr/>
        </p:nvSpPr>
        <p:spPr>
          <a:xfrm>
            <a:off x="0" y="0"/>
            <a:ext cx="12192000" cy="6858000"/>
          </a:xfrm>
          <a:prstGeom prst="rect">
            <a:avLst/>
          </a:prstGeom>
          <a:noFill/>
          <a:ln>
            <a:noFill/>
          </a:ln>
        </p:spPr>
      </p:sp>
      <p:sp>
        <p:nvSpPr>
          <p:cNvPr id="29" name="TextBox 29"/>
          <p:cNvSpPr txBox="1"/>
          <p:nvPr/>
        </p:nvSpPr>
        <p:spPr>
          <a:xfrm>
            <a:off x="655320" y="1855470"/>
            <a:ext cx="1444438" cy="182880"/>
          </a:xfrm>
          <a:prstGeom prst="rect">
            <a:avLst/>
          </a:prstGeom>
          <a:noFill/>
          <a:ln>
            <a:noFill/>
          </a:ln>
        </p:spPr>
        <p:txBody>
          <a:bodyPr wrap="none" lIns="0" tIns="0" rIns="0" bIns="0" anchor="t" anchorCtr="0">
            <a:spAutoFit/>
          </a:bodyPr>
          <a:lstStyle/>
          <a:p>
            <a:pPr algn="l"/>
            <a:r>
              <a:rPr lang="en-US" sz="900" b="1" dirty="0">
                <a:solidFill>
                  <a:srgbClr val="2554FF"/>
                </a:solidFill>
                <a:latin typeface="Arial"/>
                <a:ea typeface="Microsoft YaHei"/>
                <a:cs typeface="Arial"/>
              </a:rPr>
              <a:t>OPERATING CASH FLOW</a:t>
            </a:r>
          </a:p>
        </p:txBody>
      </p:sp>
      <p:sp>
        <p:nvSpPr>
          <p:cNvPr id="30" name="Rectangle 30"/>
          <p:cNvSpPr/>
          <p:nvPr/>
        </p:nvSpPr>
        <p:spPr>
          <a:xfrm>
            <a:off x="6477000" y="1809750"/>
            <a:ext cx="5029200" cy="1000125"/>
          </a:xfrm>
          <a:prstGeom prst="roundRect">
            <a:avLst>
              <a:gd name="adj" fmla="val 1905"/>
            </a:avLst>
          </a:prstGeom>
          <a:solidFill>
            <a:srgbClr val="FFFFFF"/>
          </a:solidFill>
          <a:ln w="9525">
            <a:solidFill>
              <a:srgbClr val="D9DEE3"/>
            </a:solidFill>
          </a:ln>
        </p:spPr>
      </p:sp>
      <p:sp>
        <p:nvSpPr>
          <p:cNvPr id="31" name="Rectangle 31"/>
          <p:cNvSpPr/>
          <p:nvPr/>
        </p:nvSpPr>
        <p:spPr>
          <a:xfrm>
            <a:off x="6477000" y="1809750"/>
            <a:ext cx="47625" cy="1000125"/>
          </a:xfrm>
          <a:prstGeom prst="rect">
            <a:avLst/>
          </a:prstGeom>
          <a:solidFill>
            <a:srgbClr val="E9A23B"/>
          </a:solidFill>
          <a:ln>
            <a:noFill/>
          </a:ln>
        </p:spPr>
      </p:sp>
      <p:sp>
        <p:nvSpPr>
          <p:cNvPr id="32" name="Rectangle 32"/>
          <p:cNvSpPr/>
          <p:nvPr/>
        </p:nvSpPr>
        <p:spPr>
          <a:xfrm>
            <a:off x="0" y="0"/>
            <a:ext cx="12192000" cy="6858000"/>
          </a:xfrm>
          <a:prstGeom prst="rect">
            <a:avLst/>
          </a:prstGeom>
          <a:noFill/>
          <a:ln>
            <a:noFill/>
          </a:ln>
        </p:spPr>
      </p:sp>
      <p:sp>
        <p:nvSpPr>
          <p:cNvPr id="33" name="TextBox 33"/>
          <p:cNvSpPr txBox="1"/>
          <p:nvPr/>
        </p:nvSpPr>
        <p:spPr>
          <a:xfrm>
            <a:off x="6674168" y="1999774"/>
            <a:ext cx="682647" cy="198120"/>
          </a:xfrm>
          <a:prstGeom prst="rect">
            <a:avLst/>
          </a:prstGeom>
          <a:noFill/>
          <a:ln>
            <a:noFill/>
          </a:ln>
        </p:spPr>
        <p:txBody>
          <a:bodyPr wrap="none" lIns="0" tIns="0" rIns="0" bIns="0" anchor="t" anchorCtr="0">
            <a:spAutoFit/>
          </a:bodyPr>
          <a:lstStyle/>
          <a:p>
            <a:pPr algn="l"/>
            <a:r>
              <a:rPr lang="en-US" sz="975" b="1" dirty="0">
                <a:solidFill>
                  <a:srgbClr val="E9A23B"/>
                </a:solidFill>
                <a:latin typeface="Arial"/>
                <a:ea typeface="Microsoft YaHei"/>
                <a:cs typeface="Arial"/>
              </a:rPr>
              <a:t>LIQUIDITY</a:t>
            </a:r>
          </a:p>
        </p:txBody>
      </p:sp>
      <p:sp>
        <p:nvSpPr>
          <p:cNvPr id="34" name="Rectangle 34"/>
          <p:cNvSpPr/>
          <p:nvPr/>
        </p:nvSpPr>
        <p:spPr>
          <a:xfrm>
            <a:off x="0" y="0"/>
            <a:ext cx="12192000" cy="6858000"/>
          </a:xfrm>
          <a:prstGeom prst="rect">
            <a:avLst/>
          </a:prstGeom>
          <a:noFill/>
          <a:ln>
            <a:noFill/>
          </a:ln>
        </p:spPr>
      </p:sp>
      <p:sp>
        <p:nvSpPr>
          <p:cNvPr id="35" name="TextBox 35"/>
          <p:cNvSpPr txBox="1"/>
          <p:nvPr/>
        </p:nvSpPr>
        <p:spPr>
          <a:xfrm>
            <a:off x="6671310" y="2261235"/>
            <a:ext cx="1239774"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$1.1bn → $770m</a:t>
            </a:r>
          </a:p>
        </p:txBody>
      </p:sp>
      <p:sp>
        <p:nvSpPr>
          <p:cNvPr id="36" name="Rectangle 36"/>
          <p:cNvSpPr/>
          <p:nvPr/>
        </p:nvSpPr>
        <p:spPr>
          <a:xfrm>
            <a:off x="6477000" y="2981325"/>
            <a:ext cx="5029200" cy="1000125"/>
          </a:xfrm>
          <a:prstGeom prst="roundRect">
            <a:avLst>
              <a:gd name="adj" fmla="val 1905"/>
            </a:avLst>
          </a:prstGeom>
          <a:solidFill>
            <a:srgbClr val="FFFFFF"/>
          </a:solidFill>
          <a:ln w="9525">
            <a:solidFill>
              <a:srgbClr val="D9DEE3"/>
            </a:solidFill>
          </a:ln>
        </p:spPr>
      </p:sp>
      <p:sp>
        <p:nvSpPr>
          <p:cNvPr id="37" name="Rectangle 37"/>
          <p:cNvSpPr/>
          <p:nvPr/>
        </p:nvSpPr>
        <p:spPr>
          <a:xfrm>
            <a:off x="6477000" y="2981325"/>
            <a:ext cx="47625" cy="1000125"/>
          </a:xfrm>
          <a:prstGeom prst="rect">
            <a:avLst/>
          </a:prstGeom>
          <a:solidFill>
            <a:srgbClr val="E34D59"/>
          </a:solidFill>
          <a:ln>
            <a:noFill/>
          </a:ln>
        </p:spPr>
      </p:sp>
      <p:sp>
        <p:nvSpPr>
          <p:cNvPr id="38" name="Rectangle 38"/>
          <p:cNvSpPr/>
          <p:nvPr/>
        </p:nvSpPr>
        <p:spPr>
          <a:xfrm>
            <a:off x="0" y="0"/>
            <a:ext cx="12192000" cy="6858000"/>
          </a:xfrm>
          <a:prstGeom prst="rect">
            <a:avLst/>
          </a:prstGeom>
          <a:noFill/>
          <a:ln>
            <a:noFill/>
          </a:ln>
        </p:spPr>
      </p:sp>
      <p:sp>
        <p:nvSpPr>
          <p:cNvPr id="39" name="TextBox 39"/>
          <p:cNvSpPr txBox="1"/>
          <p:nvPr/>
        </p:nvSpPr>
        <p:spPr>
          <a:xfrm>
            <a:off x="6674168" y="3171349"/>
            <a:ext cx="1392861" cy="198120"/>
          </a:xfrm>
          <a:prstGeom prst="rect">
            <a:avLst/>
          </a:prstGeom>
          <a:noFill/>
          <a:ln>
            <a:noFill/>
          </a:ln>
        </p:spPr>
        <p:txBody>
          <a:bodyPr wrap="none" lIns="0" tIns="0" rIns="0" bIns="0" anchor="t" anchorCtr="0">
            <a:spAutoFit/>
          </a:bodyPr>
          <a:lstStyle/>
          <a:p>
            <a:pPr algn="l"/>
            <a:r>
              <a:rPr lang="en-US" sz="975" b="1" dirty="0">
                <a:solidFill>
                  <a:srgbClr val="E34D59"/>
                </a:solidFill>
                <a:latin typeface="Arial"/>
                <a:ea typeface="Microsoft YaHei"/>
                <a:cs typeface="Arial"/>
              </a:rPr>
              <a:t>FY2026 CAPITAL USE</a:t>
            </a:r>
          </a:p>
        </p:txBody>
      </p:sp>
      <p:sp>
        <p:nvSpPr>
          <p:cNvPr id="40" name="Rectangle 40"/>
          <p:cNvSpPr/>
          <p:nvPr/>
        </p:nvSpPr>
        <p:spPr>
          <a:xfrm>
            <a:off x="0" y="0"/>
            <a:ext cx="12192000" cy="6858000"/>
          </a:xfrm>
          <a:prstGeom prst="rect">
            <a:avLst/>
          </a:prstGeom>
          <a:noFill/>
          <a:ln>
            <a:noFill/>
          </a:ln>
        </p:spPr>
      </p:sp>
      <p:sp>
        <p:nvSpPr>
          <p:cNvPr id="41" name="TextBox 41"/>
          <p:cNvSpPr txBox="1"/>
          <p:nvPr/>
        </p:nvSpPr>
        <p:spPr>
          <a:xfrm>
            <a:off x="6671310" y="3432810"/>
            <a:ext cx="2370201"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$249m M&amp;A • $200m buyback</a:t>
            </a:r>
          </a:p>
        </p:txBody>
      </p:sp>
      <p:sp>
        <p:nvSpPr>
          <p:cNvPr id="42" name="Rectangle 42"/>
          <p:cNvSpPr/>
          <p:nvPr/>
        </p:nvSpPr>
        <p:spPr>
          <a:xfrm>
            <a:off x="6477000" y="4152900"/>
            <a:ext cx="5029200" cy="1000125"/>
          </a:xfrm>
          <a:prstGeom prst="roundRect">
            <a:avLst>
              <a:gd name="adj" fmla="val 1905"/>
            </a:avLst>
          </a:prstGeom>
          <a:solidFill>
            <a:srgbClr val="FFFFFF"/>
          </a:solidFill>
          <a:ln w="9525">
            <a:solidFill>
              <a:srgbClr val="D9DEE3"/>
            </a:solidFill>
          </a:ln>
        </p:spPr>
      </p:sp>
      <p:sp>
        <p:nvSpPr>
          <p:cNvPr id="43" name="Rectangle 43"/>
          <p:cNvSpPr/>
          <p:nvPr/>
        </p:nvSpPr>
        <p:spPr>
          <a:xfrm>
            <a:off x="6477000" y="4152900"/>
            <a:ext cx="47625" cy="1000125"/>
          </a:xfrm>
          <a:prstGeom prst="rect">
            <a:avLst/>
          </a:prstGeom>
          <a:solidFill>
            <a:srgbClr val="E34D59"/>
          </a:solidFill>
          <a:ln>
            <a:noFill/>
          </a:ln>
        </p:spPr>
      </p:sp>
      <p:sp>
        <p:nvSpPr>
          <p:cNvPr id="44" name="Rectangle 44"/>
          <p:cNvSpPr/>
          <p:nvPr/>
        </p:nvSpPr>
        <p:spPr>
          <a:xfrm>
            <a:off x="0" y="0"/>
            <a:ext cx="12192000" cy="6858000"/>
          </a:xfrm>
          <a:prstGeom prst="rect">
            <a:avLst/>
          </a:prstGeom>
          <a:noFill/>
          <a:ln>
            <a:noFill/>
          </a:ln>
        </p:spPr>
      </p:sp>
      <p:sp>
        <p:nvSpPr>
          <p:cNvPr id="45" name="TextBox 45"/>
          <p:cNvSpPr txBox="1"/>
          <p:nvPr/>
        </p:nvSpPr>
        <p:spPr>
          <a:xfrm>
            <a:off x="6674168" y="4342924"/>
            <a:ext cx="1131203" cy="198120"/>
          </a:xfrm>
          <a:prstGeom prst="rect">
            <a:avLst/>
          </a:prstGeom>
          <a:noFill/>
          <a:ln>
            <a:noFill/>
          </a:ln>
        </p:spPr>
        <p:txBody>
          <a:bodyPr wrap="none" lIns="0" tIns="0" rIns="0" bIns="0" anchor="t" anchorCtr="0">
            <a:spAutoFit/>
          </a:bodyPr>
          <a:lstStyle/>
          <a:p>
            <a:pPr algn="l"/>
            <a:r>
              <a:rPr lang="en-US" sz="975" b="1" dirty="0">
                <a:solidFill>
                  <a:srgbClr val="E34D59"/>
                </a:solidFill>
                <a:latin typeface="Arial"/>
                <a:ea typeface="Microsoft YaHei"/>
                <a:cs typeface="Arial"/>
              </a:rPr>
              <a:t>ITA SETTLEMENT</a:t>
            </a:r>
          </a:p>
        </p:txBody>
      </p:sp>
      <p:sp>
        <p:nvSpPr>
          <p:cNvPr id="46" name="Rectangle 46"/>
          <p:cNvSpPr/>
          <p:nvPr/>
        </p:nvSpPr>
        <p:spPr>
          <a:xfrm>
            <a:off x="0" y="0"/>
            <a:ext cx="12192000" cy="6858000"/>
          </a:xfrm>
          <a:prstGeom prst="rect">
            <a:avLst/>
          </a:prstGeom>
          <a:noFill/>
          <a:ln>
            <a:noFill/>
          </a:ln>
        </p:spPr>
      </p:sp>
      <p:sp>
        <p:nvSpPr>
          <p:cNvPr id="47" name="TextBox 47"/>
          <p:cNvSpPr txBox="1"/>
          <p:nvPr/>
        </p:nvSpPr>
        <p:spPr>
          <a:xfrm>
            <a:off x="6671310" y="4604385"/>
            <a:ext cx="3176397" cy="243840"/>
          </a:xfrm>
          <a:prstGeom prst="rect">
            <a:avLst/>
          </a:prstGeom>
          <a:noFill/>
          <a:ln>
            <a:noFill/>
          </a:ln>
        </p:spPr>
        <p:txBody>
          <a:bodyPr wrap="none" lIns="0" tIns="0" rIns="0" bIns="0" anchor="t" anchorCtr="0">
            <a:spAutoFit/>
          </a:bodyPr>
          <a:lstStyle/>
          <a:p>
            <a:pPr algn="l"/>
            <a:r>
              <a:rPr lang="en-US" sz="1200" dirty="0">
                <a:solidFill>
                  <a:srgbClr val="10202B"/>
                </a:solidFill>
                <a:latin typeface="Arial"/>
                <a:ea typeface="Microsoft YaHei"/>
                <a:cs typeface="Arial"/>
              </a:rPr>
              <a:t>Payments through 2030 • 7% interest</a:t>
            </a:r>
          </a:p>
        </p:txBody>
      </p:sp>
      <p:sp>
        <p:nvSpPr>
          <p:cNvPr id="48" name="Line 48"/>
          <p:cNvSpPr/>
          <p:nvPr/>
        </p:nvSpPr>
        <p:spPr>
          <a:xfrm>
            <a:off x="457200" y="64008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49" name="Rectangle 49"/>
          <p:cNvSpPr/>
          <p:nvPr/>
        </p:nvSpPr>
        <p:spPr>
          <a:xfrm>
            <a:off x="0" y="0"/>
            <a:ext cx="12192000" cy="6858000"/>
          </a:xfrm>
          <a:prstGeom prst="rect">
            <a:avLst/>
          </a:prstGeom>
          <a:noFill/>
          <a:ln>
            <a:noFill/>
          </a:ln>
        </p:spPr>
      </p:sp>
      <p:sp>
        <p:nvSpPr>
          <p:cNvPr id="50" name="TextBox 50"/>
          <p:cNvSpPr txBox="1"/>
          <p:nvPr/>
        </p:nvSpPr>
        <p:spPr>
          <a:xfrm>
            <a:off x="448628" y="6537484"/>
            <a:ext cx="1919811" cy="137160"/>
          </a:xfrm>
          <a:prstGeom prst="rect">
            <a:avLst/>
          </a:prstGeom>
          <a:noFill/>
          <a:ln>
            <a:noFill/>
          </a:ln>
        </p:spPr>
        <p:txBody>
          <a:bodyPr wrap="none" lIns="0" tIns="0" rIns="0" bIns="0" anchor="t" anchorCtr="0">
            <a:spAutoFit/>
          </a:bodyPr>
          <a:lstStyle/>
          <a:p>
            <a:pPr algn="l"/>
            <a:r>
              <a:rPr lang="en-US" sz="675" dirty="0">
                <a:solidFill>
                  <a:srgbClr val="63717E"/>
                </a:solidFill>
                <a:latin typeface="Arial"/>
                <a:ea typeface="Microsoft YaHei"/>
                <a:cs typeface="Arial"/>
              </a:rPr>
              <a:t>FY2026 FORM 10-K, PDF PP.71, 76–80, 88</a:t>
            </a:r>
          </a:p>
        </p:txBody>
      </p:sp>
      <p:sp>
        <p:nvSpPr>
          <p:cNvPr id="51" name="Rectangle 51"/>
          <p:cNvSpPr/>
          <p:nvPr/>
        </p:nvSpPr>
        <p:spPr>
          <a:xfrm>
            <a:off x="0" y="0"/>
            <a:ext cx="12192000" cy="6858000"/>
          </a:xfrm>
          <a:prstGeom prst="rect">
            <a:avLst/>
          </a:prstGeom>
          <a:noFill/>
          <a:ln>
            <a:noFill/>
          </a:ln>
        </p:spPr>
      </p:sp>
      <p:sp>
        <p:nvSpPr>
          <p:cNvPr id="52" name="TextBox 52"/>
          <p:cNvSpPr txBox="1"/>
          <p:nvPr/>
        </p:nvSpPr>
        <p:spPr>
          <a:xfrm>
            <a:off x="11585155" y="6521291"/>
            <a:ext cx="160122" cy="167640"/>
          </a:xfrm>
          <a:prstGeom prst="rect">
            <a:avLst/>
          </a:prstGeom>
          <a:noFill/>
          <a:ln>
            <a:noFill/>
          </a:ln>
        </p:spPr>
        <p:txBody>
          <a:bodyPr wrap="none" lIns="0" tIns="0" rIns="0" bIns="0" anchor="t" anchorCtr="0">
            <a:spAutoFit/>
          </a:bodyPr>
          <a:lstStyle/>
          <a:p>
            <a:pPr algn="r"/>
            <a:r>
              <a:rPr lang="en-US" sz="825" b="1" dirty="0">
                <a:solidFill>
                  <a:srgbClr val="63717E"/>
                </a:solidFill>
                <a:latin typeface="Arial"/>
                <a:ea typeface="Microsoft YaHei"/>
                <a:cs typeface="Arial"/>
              </a:rPr>
              <a:t>09</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6858000"/>
          </a:xfrm>
          <a:prstGeom prst="rect">
            <a:avLst/>
          </a:prstGeom>
          <a:noFill/>
          <a:ln>
            <a:noFill/>
          </a:ln>
        </p:spPr>
      </p:sp>
      <p:sp>
        <p:nvSpPr>
          <p:cNvPr id="4" name="TextBox 4"/>
          <p:cNvSpPr txBox="1"/>
          <p:nvPr/>
        </p:nvSpPr>
        <p:spPr>
          <a:xfrm>
            <a:off x="447675" y="319088"/>
            <a:ext cx="1519988" cy="152400"/>
          </a:xfrm>
          <a:prstGeom prst="rect">
            <a:avLst/>
          </a:prstGeom>
          <a:noFill/>
          <a:ln>
            <a:noFill/>
          </a:ln>
        </p:spPr>
        <p:txBody>
          <a:bodyPr wrap="none" lIns="0" tIns="0" rIns="0" bIns="0" anchor="t" anchorCtr="0">
            <a:spAutoFit/>
          </a:bodyPr>
          <a:lstStyle/>
          <a:p>
            <a:pPr algn="l"/>
            <a:r>
              <a:rPr lang="en-US" sz="750" b="1" dirty="0">
                <a:solidFill>
                  <a:srgbClr val="2554FF"/>
                </a:solidFill>
                <a:latin typeface="Arial"/>
                <a:ea typeface="Microsoft YaHei"/>
                <a:cs typeface="Arial"/>
              </a:rPr>
              <a:t>10 / INVESTMENT COMMITTEE</a:t>
            </a:r>
          </a:p>
        </p:txBody>
      </p:sp>
      <p:sp>
        <p:nvSpPr>
          <p:cNvPr id="5" name="Rectangle 5"/>
          <p:cNvSpPr/>
          <p:nvPr/>
        </p:nvSpPr>
        <p:spPr>
          <a:xfrm>
            <a:off x="0" y="0"/>
            <a:ext cx="12192000" cy="6858000"/>
          </a:xfrm>
          <a:prstGeom prst="rect">
            <a:avLst/>
          </a:prstGeom>
          <a:noFill/>
          <a:ln>
            <a:noFill/>
          </a:ln>
        </p:spPr>
      </p:sp>
      <p:sp>
        <p:nvSpPr>
          <p:cNvPr id="6" name="TextBox 6"/>
          <p:cNvSpPr txBox="1"/>
          <p:nvPr/>
        </p:nvSpPr>
        <p:spPr>
          <a:xfrm>
            <a:off x="10361533" y="319088"/>
            <a:ext cx="138279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SENTINELONE • 14 SEP 2026</a:t>
            </a:r>
          </a:p>
        </p:txBody>
      </p:sp>
      <p:sp>
        <p:nvSpPr>
          <p:cNvPr id="7" name="Line 7"/>
          <p:cNvSpPr/>
          <p:nvPr/>
        </p:nvSpPr>
        <p:spPr>
          <a:xfrm>
            <a:off x="457200" y="5334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8" name="Rectangle 8"/>
          <p:cNvSpPr/>
          <p:nvPr/>
        </p:nvSpPr>
        <p:spPr>
          <a:xfrm>
            <a:off x="0" y="0"/>
            <a:ext cx="12192000" cy="6858000"/>
          </a:xfrm>
          <a:prstGeom prst="rect">
            <a:avLst/>
          </a:prstGeom>
          <a:noFill/>
          <a:ln>
            <a:noFill/>
          </a:ln>
        </p:spPr>
      </p:sp>
      <p:sp>
        <p:nvSpPr>
          <p:cNvPr id="9" name="TextBox 9"/>
          <p:cNvSpPr txBox="1"/>
          <p:nvPr/>
        </p:nvSpPr>
        <p:spPr>
          <a:xfrm>
            <a:off x="427672" y="663416"/>
            <a:ext cx="9418350"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Sales leverage improved, yet incremental revenue per</a:t>
            </a:r>
          </a:p>
        </p:txBody>
      </p:sp>
      <p:sp>
        <p:nvSpPr>
          <p:cNvPr id="10" name="Rectangle 10"/>
          <p:cNvSpPr/>
          <p:nvPr/>
        </p:nvSpPr>
        <p:spPr>
          <a:xfrm>
            <a:off x="0" y="0"/>
            <a:ext cx="12192000" cy="6858000"/>
          </a:xfrm>
          <a:prstGeom prst="rect">
            <a:avLst/>
          </a:prstGeom>
          <a:noFill/>
          <a:ln>
            <a:noFill/>
          </a:ln>
        </p:spPr>
      </p:sp>
      <p:sp>
        <p:nvSpPr>
          <p:cNvPr id="11" name="TextBox 11"/>
          <p:cNvSpPr txBox="1"/>
          <p:nvPr/>
        </p:nvSpPr>
        <p:spPr>
          <a:xfrm>
            <a:off x="427672" y="976408"/>
            <a:ext cx="6583820"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prior-year sales spend deteriorated.</a:t>
            </a:r>
          </a:p>
        </p:txBody>
      </p:sp>
      <p:sp>
        <p:nvSpPr>
          <p:cNvPr id="12" name="Rectangle 12"/>
          <p:cNvSpPr/>
          <p:nvPr/>
        </p:nvSpPr>
        <p:spPr>
          <a:xfrm>
            <a:off x="0" y="0"/>
            <a:ext cx="12192000" cy="6858000"/>
          </a:xfrm>
          <a:prstGeom prst="rect">
            <a:avLst/>
          </a:prstGeom>
          <a:noFill/>
          <a:ln>
            <a:noFill/>
          </a:ln>
        </p:spPr>
      </p:sp>
      <p:sp>
        <p:nvSpPr>
          <p:cNvPr id="13" name="TextBox 13"/>
          <p:cNvSpPr txBox="1"/>
          <p:nvPr/>
        </p:nvSpPr>
        <p:spPr>
          <a:xfrm>
            <a:off x="446722" y="2006441"/>
            <a:ext cx="887588"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S&amp;M / REVENUE</a:t>
            </a:r>
          </a:p>
        </p:txBody>
      </p:sp>
      <p:sp>
        <p:nvSpPr>
          <p:cNvPr id="14" name="Rectangle 14"/>
          <p:cNvSpPr/>
          <p:nvPr/>
        </p:nvSpPr>
        <p:spPr>
          <a:xfrm>
            <a:off x="3333750" y="1809750"/>
            <a:ext cx="2095500" cy="1095375"/>
          </a:xfrm>
          <a:prstGeom prst="roundRect">
            <a:avLst>
              <a:gd name="adj" fmla="val 1739"/>
            </a:avLst>
          </a:prstGeom>
          <a:solidFill>
            <a:srgbClr val="F3F5F7"/>
          </a:solidFill>
          <a:ln w="9525">
            <a:solidFill>
              <a:srgbClr val="D9DEE3"/>
            </a:solidFill>
          </a:ln>
        </p:spPr>
      </p:sp>
      <p:sp>
        <p:nvSpPr>
          <p:cNvPr id="15" name="Rectangle 15"/>
          <p:cNvSpPr/>
          <p:nvPr/>
        </p:nvSpPr>
        <p:spPr>
          <a:xfrm>
            <a:off x="0" y="0"/>
            <a:ext cx="12192000" cy="6858000"/>
          </a:xfrm>
          <a:prstGeom prst="rect">
            <a:avLst/>
          </a:prstGeom>
          <a:noFill/>
          <a:ln>
            <a:noFill/>
          </a:ln>
        </p:spPr>
      </p:sp>
      <p:sp>
        <p:nvSpPr>
          <p:cNvPr id="16" name="TextBox 16"/>
          <p:cNvSpPr txBox="1"/>
          <p:nvPr/>
        </p:nvSpPr>
        <p:spPr>
          <a:xfrm>
            <a:off x="3513772" y="1996916"/>
            <a:ext cx="299290"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FY24</a:t>
            </a:r>
          </a:p>
        </p:txBody>
      </p:sp>
      <p:sp>
        <p:nvSpPr>
          <p:cNvPr id="17" name="Rectangle 17"/>
          <p:cNvSpPr/>
          <p:nvPr/>
        </p:nvSpPr>
        <p:spPr>
          <a:xfrm>
            <a:off x="0" y="0"/>
            <a:ext cx="12192000" cy="6858000"/>
          </a:xfrm>
          <a:prstGeom prst="rect">
            <a:avLst/>
          </a:prstGeom>
          <a:noFill/>
          <a:ln>
            <a:noFill/>
          </a:ln>
        </p:spPr>
      </p:sp>
      <p:sp>
        <p:nvSpPr>
          <p:cNvPr id="18" name="TextBox 18"/>
          <p:cNvSpPr txBox="1"/>
          <p:nvPr/>
        </p:nvSpPr>
        <p:spPr>
          <a:xfrm>
            <a:off x="3495675" y="2328862"/>
            <a:ext cx="1006019" cy="457200"/>
          </a:xfrm>
          <a:prstGeom prst="rect">
            <a:avLst/>
          </a:prstGeom>
          <a:noFill/>
          <a:ln>
            <a:noFill/>
          </a:ln>
        </p:spPr>
        <p:txBody>
          <a:bodyPr wrap="none" lIns="0" tIns="0" rIns="0" bIns="0" anchor="t" anchorCtr="0">
            <a:spAutoFit/>
          </a:bodyPr>
          <a:lstStyle/>
          <a:p>
            <a:pPr algn="l"/>
            <a:r>
              <a:rPr lang="en-US" sz="2250" b="1" dirty="0">
                <a:solidFill>
                  <a:srgbClr val="10202B"/>
                </a:solidFill>
                <a:latin typeface="Georgia"/>
                <a:ea typeface="SimSun"/>
                <a:cs typeface="Georgia"/>
              </a:rPr>
              <a:t>63.9%</a:t>
            </a:r>
          </a:p>
        </p:txBody>
      </p:sp>
      <p:sp>
        <p:nvSpPr>
          <p:cNvPr id="19" name="Rectangle 19"/>
          <p:cNvSpPr/>
          <p:nvPr/>
        </p:nvSpPr>
        <p:spPr>
          <a:xfrm>
            <a:off x="5810250" y="1809750"/>
            <a:ext cx="2095500" cy="1095375"/>
          </a:xfrm>
          <a:prstGeom prst="roundRect">
            <a:avLst>
              <a:gd name="adj" fmla="val 1739"/>
            </a:avLst>
          </a:prstGeom>
          <a:solidFill>
            <a:srgbClr val="F3F5F7"/>
          </a:solidFill>
          <a:ln w="9525">
            <a:solidFill>
              <a:srgbClr val="D9DEE3"/>
            </a:solidFill>
          </a:ln>
        </p:spPr>
      </p:sp>
      <p:sp>
        <p:nvSpPr>
          <p:cNvPr id="20" name="Rectangle 20"/>
          <p:cNvSpPr/>
          <p:nvPr/>
        </p:nvSpPr>
        <p:spPr>
          <a:xfrm>
            <a:off x="0" y="0"/>
            <a:ext cx="12192000" cy="6858000"/>
          </a:xfrm>
          <a:prstGeom prst="rect">
            <a:avLst/>
          </a:prstGeom>
          <a:noFill/>
          <a:ln>
            <a:noFill/>
          </a:ln>
        </p:spPr>
      </p:sp>
      <p:sp>
        <p:nvSpPr>
          <p:cNvPr id="21" name="TextBox 21"/>
          <p:cNvSpPr txBox="1"/>
          <p:nvPr/>
        </p:nvSpPr>
        <p:spPr>
          <a:xfrm>
            <a:off x="5990272" y="1996916"/>
            <a:ext cx="299290"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FY25</a:t>
            </a:r>
          </a:p>
        </p:txBody>
      </p:sp>
      <p:sp>
        <p:nvSpPr>
          <p:cNvPr id="22" name="Rectangle 22"/>
          <p:cNvSpPr/>
          <p:nvPr/>
        </p:nvSpPr>
        <p:spPr>
          <a:xfrm>
            <a:off x="0" y="0"/>
            <a:ext cx="12192000" cy="6858000"/>
          </a:xfrm>
          <a:prstGeom prst="rect">
            <a:avLst/>
          </a:prstGeom>
          <a:noFill/>
          <a:ln>
            <a:noFill/>
          </a:ln>
        </p:spPr>
      </p:sp>
      <p:sp>
        <p:nvSpPr>
          <p:cNvPr id="23" name="TextBox 23"/>
          <p:cNvSpPr txBox="1"/>
          <p:nvPr/>
        </p:nvSpPr>
        <p:spPr>
          <a:xfrm>
            <a:off x="5972175" y="2328862"/>
            <a:ext cx="1006019" cy="457200"/>
          </a:xfrm>
          <a:prstGeom prst="rect">
            <a:avLst/>
          </a:prstGeom>
          <a:noFill/>
          <a:ln>
            <a:noFill/>
          </a:ln>
        </p:spPr>
        <p:txBody>
          <a:bodyPr wrap="none" lIns="0" tIns="0" rIns="0" bIns="0" anchor="t" anchorCtr="0">
            <a:spAutoFit/>
          </a:bodyPr>
          <a:lstStyle/>
          <a:p>
            <a:pPr algn="l"/>
            <a:r>
              <a:rPr lang="en-US" sz="2250" b="1" dirty="0">
                <a:solidFill>
                  <a:srgbClr val="10202B"/>
                </a:solidFill>
                <a:latin typeface="Georgia"/>
                <a:ea typeface="SimSun"/>
                <a:cs typeface="Georgia"/>
              </a:rPr>
              <a:t>59.3%</a:t>
            </a:r>
          </a:p>
        </p:txBody>
      </p:sp>
      <p:sp>
        <p:nvSpPr>
          <p:cNvPr id="24" name="Rectangle 24"/>
          <p:cNvSpPr/>
          <p:nvPr/>
        </p:nvSpPr>
        <p:spPr>
          <a:xfrm>
            <a:off x="8286750" y="1809750"/>
            <a:ext cx="2095500" cy="1095375"/>
          </a:xfrm>
          <a:prstGeom prst="roundRect">
            <a:avLst>
              <a:gd name="adj" fmla="val 1739"/>
            </a:avLst>
          </a:prstGeom>
          <a:solidFill>
            <a:srgbClr val="F3F5F7"/>
          </a:solidFill>
          <a:ln w="9525">
            <a:solidFill>
              <a:srgbClr val="D9DEE3"/>
            </a:solidFill>
          </a:ln>
        </p:spPr>
      </p:sp>
      <p:sp>
        <p:nvSpPr>
          <p:cNvPr id="25" name="Rectangle 25"/>
          <p:cNvSpPr/>
          <p:nvPr/>
        </p:nvSpPr>
        <p:spPr>
          <a:xfrm>
            <a:off x="0" y="0"/>
            <a:ext cx="12192000" cy="6858000"/>
          </a:xfrm>
          <a:prstGeom prst="rect">
            <a:avLst/>
          </a:prstGeom>
          <a:noFill/>
          <a:ln>
            <a:noFill/>
          </a:ln>
        </p:spPr>
      </p:sp>
      <p:sp>
        <p:nvSpPr>
          <p:cNvPr id="26" name="TextBox 26"/>
          <p:cNvSpPr txBox="1"/>
          <p:nvPr/>
        </p:nvSpPr>
        <p:spPr>
          <a:xfrm>
            <a:off x="8466772" y="1996916"/>
            <a:ext cx="299290"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FY26</a:t>
            </a:r>
          </a:p>
        </p:txBody>
      </p:sp>
      <p:sp>
        <p:nvSpPr>
          <p:cNvPr id="27" name="Rectangle 27"/>
          <p:cNvSpPr/>
          <p:nvPr/>
        </p:nvSpPr>
        <p:spPr>
          <a:xfrm>
            <a:off x="0" y="0"/>
            <a:ext cx="12192000" cy="6858000"/>
          </a:xfrm>
          <a:prstGeom prst="rect">
            <a:avLst/>
          </a:prstGeom>
          <a:noFill/>
          <a:ln>
            <a:noFill/>
          </a:ln>
        </p:spPr>
      </p:sp>
      <p:sp>
        <p:nvSpPr>
          <p:cNvPr id="28" name="TextBox 28"/>
          <p:cNvSpPr txBox="1"/>
          <p:nvPr/>
        </p:nvSpPr>
        <p:spPr>
          <a:xfrm>
            <a:off x="8448675" y="2328862"/>
            <a:ext cx="1006019" cy="457200"/>
          </a:xfrm>
          <a:prstGeom prst="rect">
            <a:avLst/>
          </a:prstGeom>
          <a:noFill/>
          <a:ln>
            <a:noFill/>
          </a:ln>
        </p:spPr>
        <p:txBody>
          <a:bodyPr wrap="none" lIns="0" tIns="0" rIns="0" bIns="0" anchor="t" anchorCtr="0">
            <a:spAutoFit/>
          </a:bodyPr>
          <a:lstStyle/>
          <a:p>
            <a:pPr algn="l"/>
            <a:r>
              <a:rPr lang="en-US" sz="2250" b="1" dirty="0">
                <a:solidFill>
                  <a:srgbClr val="23B26D"/>
                </a:solidFill>
                <a:latin typeface="Georgia"/>
                <a:ea typeface="SimSun"/>
                <a:cs typeface="Georgia"/>
              </a:rPr>
              <a:t>52.4%</a:t>
            </a:r>
          </a:p>
        </p:txBody>
      </p:sp>
      <p:sp>
        <p:nvSpPr>
          <p:cNvPr id="29" name="Rectangle 29"/>
          <p:cNvSpPr/>
          <p:nvPr/>
        </p:nvSpPr>
        <p:spPr>
          <a:xfrm>
            <a:off x="0" y="0"/>
            <a:ext cx="12192000" cy="6858000"/>
          </a:xfrm>
          <a:prstGeom prst="rect">
            <a:avLst/>
          </a:prstGeom>
          <a:noFill/>
          <a:ln>
            <a:noFill/>
          </a:ln>
        </p:spPr>
      </p:sp>
      <p:sp>
        <p:nvSpPr>
          <p:cNvPr id="30" name="TextBox 30"/>
          <p:cNvSpPr txBox="1"/>
          <p:nvPr/>
        </p:nvSpPr>
        <p:spPr>
          <a:xfrm>
            <a:off x="446722" y="3625691"/>
            <a:ext cx="2064185"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INCREMENTAL REVENUE / PRIOR S&amp;M</a:t>
            </a:r>
          </a:p>
        </p:txBody>
      </p:sp>
      <p:sp>
        <p:nvSpPr>
          <p:cNvPr id="31" name="Rectangle 31"/>
          <p:cNvSpPr/>
          <p:nvPr/>
        </p:nvSpPr>
        <p:spPr>
          <a:xfrm>
            <a:off x="3333750" y="3429000"/>
            <a:ext cx="2095500" cy="1095375"/>
          </a:xfrm>
          <a:prstGeom prst="roundRect">
            <a:avLst>
              <a:gd name="adj" fmla="val 1739"/>
            </a:avLst>
          </a:prstGeom>
          <a:solidFill>
            <a:srgbClr val="F3F5F7"/>
          </a:solidFill>
          <a:ln w="9525">
            <a:solidFill>
              <a:srgbClr val="D9DEE3"/>
            </a:solidFill>
          </a:ln>
        </p:spPr>
      </p:sp>
      <p:sp>
        <p:nvSpPr>
          <p:cNvPr id="32" name="Rectangle 32"/>
          <p:cNvSpPr/>
          <p:nvPr/>
        </p:nvSpPr>
        <p:spPr>
          <a:xfrm>
            <a:off x="0" y="0"/>
            <a:ext cx="12192000" cy="6858000"/>
          </a:xfrm>
          <a:prstGeom prst="rect">
            <a:avLst/>
          </a:prstGeom>
          <a:noFill/>
          <a:ln>
            <a:noFill/>
          </a:ln>
        </p:spPr>
      </p:sp>
      <p:sp>
        <p:nvSpPr>
          <p:cNvPr id="33" name="TextBox 33"/>
          <p:cNvSpPr txBox="1"/>
          <p:nvPr/>
        </p:nvSpPr>
        <p:spPr>
          <a:xfrm>
            <a:off x="3513772" y="3616166"/>
            <a:ext cx="299290"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FY24</a:t>
            </a:r>
          </a:p>
        </p:txBody>
      </p:sp>
      <p:sp>
        <p:nvSpPr>
          <p:cNvPr id="34" name="Rectangle 34"/>
          <p:cNvSpPr/>
          <p:nvPr/>
        </p:nvSpPr>
        <p:spPr>
          <a:xfrm>
            <a:off x="0" y="0"/>
            <a:ext cx="12192000" cy="6858000"/>
          </a:xfrm>
          <a:prstGeom prst="rect">
            <a:avLst/>
          </a:prstGeom>
          <a:noFill/>
          <a:ln>
            <a:noFill/>
          </a:ln>
        </p:spPr>
      </p:sp>
      <p:sp>
        <p:nvSpPr>
          <p:cNvPr id="35" name="TextBox 35"/>
          <p:cNvSpPr txBox="1"/>
          <p:nvPr/>
        </p:nvSpPr>
        <p:spPr>
          <a:xfrm>
            <a:off x="3495675" y="3948112"/>
            <a:ext cx="246924" cy="457200"/>
          </a:xfrm>
          <a:prstGeom prst="rect">
            <a:avLst/>
          </a:prstGeom>
          <a:noFill/>
          <a:ln>
            <a:noFill/>
          </a:ln>
        </p:spPr>
        <p:txBody>
          <a:bodyPr wrap="none" lIns="0" tIns="0" rIns="0" bIns="0" anchor="t" anchorCtr="0">
            <a:spAutoFit/>
          </a:bodyPr>
          <a:lstStyle/>
          <a:p>
            <a:pPr algn="l"/>
            <a:r>
              <a:rPr lang="en-US" sz="2250" b="1" dirty="0">
                <a:solidFill>
                  <a:srgbClr val="10202B"/>
                </a:solidFill>
                <a:latin typeface="Georgia"/>
                <a:ea typeface="SimSun"/>
                <a:cs typeface="Georgia"/>
              </a:rPr>
              <a:t>—</a:t>
            </a:r>
          </a:p>
        </p:txBody>
      </p:sp>
      <p:sp>
        <p:nvSpPr>
          <p:cNvPr id="36" name="Rectangle 36"/>
          <p:cNvSpPr/>
          <p:nvPr/>
        </p:nvSpPr>
        <p:spPr>
          <a:xfrm>
            <a:off x="5810250" y="3429000"/>
            <a:ext cx="2095500" cy="1095375"/>
          </a:xfrm>
          <a:prstGeom prst="roundRect">
            <a:avLst>
              <a:gd name="adj" fmla="val 1739"/>
            </a:avLst>
          </a:prstGeom>
          <a:solidFill>
            <a:srgbClr val="F3F5F7"/>
          </a:solidFill>
          <a:ln w="9525">
            <a:solidFill>
              <a:srgbClr val="D9DEE3"/>
            </a:solidFill>
          </a:ln>
        </p:spPr>
      </p:sp>
      <p:sp>
        <p:nvSpPr>
          <p:cNvPr id="37" name="Rectangle 37"/>
          <p:cNvSpPr/>
          <p:nvPr/>
        </p:nvSpPr>
        <p:spPr>
          <a:xfrm>
            <a:off x="0" y="0"/>
            <a:ext cx="12192000" cy="6858000"/>
          </a:xfrm>
          <a:prstGeom prst="rect">
            <a:avLst/>
          </a:prstGeom>
          <a:noFill/>
          <a:ln>
            <a:noFill/>
          </a:ln>
        </p:spPr>
      </p:sp>
      <p:sp>
        <p:nvSpPr>
          <p:cNvPr id="38" name="TextBox 38"/>
          <p:cNvSpPr txBox="1"/>
          <p:nvPr/>
        </p:nvSpPr>
        <p:spPr>
          <a:xfrm>
            <a:off x="5990272" y="3616166"/>
            <a:ext cx="299290"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FY25</a:t>
            </a:r>
          </a:p>
        </p:txBody>
      </p:sp>
      <p:sp>
        <p:nvSpPr>
          <p:cNvPr id="39" name="Rectangle 39"/>
          <p:cNvSpPr/>
          <p:nvPr/>
        </p:nvSpPr>
        <p:spPr>
          <a:xfrm>
            <a:off x="0" y="0"/>
            <a:ext cx="12192000" cy="6858000"/>
          </a:xfrm>
          <a:prstGeom prst="rect">
            <a:avLst/>
          </a:prstGeom>
          <a:noFill/>
          <a:ln>
            <a:noFill/>
          </a:ln>
        </p:spPr>
      </p:sp>
      <p:sp>
        <p:nvSpPr>
          <p:cNvPr id="40" name="TextBox 40"/>
          <p:cNvSpPr txBox="1"/>
          <p:nvPr/>
        </p:nvSpPr>
        <p:spPr>
          <a:xfrm>
            <a:off x="5972175" y="3948112"/>
            <a:ext cx="1006019" cy="457200"/>
          </a:xfrm>
          <a:prstGeom prst="rect">
            <a:avLst/>
          </a:prstGeom>
          <a:noFill/>
          <a:ln>
            <a:noFill/>
          </a:ln>
        </p:spPr>
        <p:txBody>
          <a:bodyPr wrap="none" lIns="0" tIns="0" rIns="0" bIns="0" anchor="t" anchorCtr="0">
            <a:spAutoFit/>
          </a:bodyPr>
          <a:lstStyle/>
          <a:p>
            <a:pPr algn="l"/>
            <a:r>
              <a:rPr lang="en-US" sz="2250" b="1" dirty="0">
                <a:solidFill>
                  <a:srgbClr val="10202B"/>
                </a:solidFill>
                <a:latin typeface="Georgia"/>
                <a:ea typeface="SimSun"/>
                <a:cs typeface="Georgia"/>
              </a:rPr>
              <a:t>0.50x</a:t>
            </a:r>
          </a:p>
        </p:txBody>
      </p:sp>
      <p:sp>
        <p:nvSpPr>
          <p:cNvPr id="41" name="Rectangle 41"/>
          <p:cNvSpPr/>
          <p:nvPr/>
        </p:nvSpPr>
        <p:spPr>
          <a:xfrm>
            <a:off x="8286750" y="3429000"/>
            <a:ext cx="2095500" cy="1095375"/>
          </a:xfrm>
          <a:prstGeom prst="roundRect">
            <a:avLst>
              <a:gd name="adj" fmla="val 1739"/>
            </a:avLst>
          </a:prstGeom>
          <a:solidFill>
            <a:srgbClr val="F3F5F7"/>
          </a:solidFill>
          <a:ln w="9525">
            <a:solidFill>
              <a:srgbClr val="D9DEE3"/>
            </a:solidFill>
          </a:ln>
        </p:spPr>
      </p:sp>
      <p:sp>
        <p:nvSpPr>
          <p:cNvPr id="42" name="Rectangle 42"/>
          <p:cNvSpPr/>
          <p:nvPr/>
        </p:nvSpPr>
        <p:spPr>
          <a:xfrm>
            <a:off x="0" y="0"/>
            <a:ext cx="12192000" cy="6858000"/>
          </a:xfrm>
          <a:prstGeom prst="rect">
            <a:avLst/>
          </a:prstGeom>
          <a:noFill/>
          <a:ln>
            <a:noFill/>
          </a:ln>
        </p:spPr>
      </p:sp>
      <p:sp>
        <p:nvSpPr>
          <p:cNvPr id="43" name="TextBox 43"/>
          <p:cNvSpPr txBox="1"/>
          <p:nvPr/>
        </p:nvSpPr>
        <p:spPr>
          <a:xfrm>
            <a:off x="8466772" y="3616166"/>
            <a:ext cx="299290" cy="167640"/>
          </a:xfrm>
          <a:prstGeom prst="rect">
            <a:avLst/>
          </a:prstGeom>
          <a:noFill/>
          <a:ln>
            <a:noFill/>
          </a:ln>
        </p:spPr>
        <p:txBody>
          <a:bodyPr wrap="none" lIns="0" tIns="0" rIns="0" bIns="0" anchor="t" anchorCtr="0">
            <a:spAutoFit/>
          </a:bodyPr>
          <a:lstStyle/>
          <a:p>
            <a:pPr algn="l"/>
            <a:r>
              <a:rPr lang="en-US" sz="825" b="1" dirty="0">
                <a:solidFill>
                  <a:srgbClr val="63717E"/>
                </a:solidFill>
                <a:latin typeface="Arial"/>
                <a:ea typeface="Microsoft YaHei"/>
                <a:cs typeface="Arial"/>
              </a:rPr>
              <a:t>FY26</a:t>
            </a:r>
          </a:p>
        </p:txBody>
      </p:sp>
      <p:sp>
        <p:nvSpPr>
          <p:cNvPr id="44" name="Rectangle 44"/>
          <p:cNvSpPr/>
          <p:nvPr/>
        </p:nvSpPr>
        <p:spPr>
          <a:xfrm>
            <a:off x="0" y="0"/>
            <a:ext cx="12192000" cy="6858000"/>
          </a:xfrm>
          <a:prstGeom prst="rect">
            <a:avLst/>
          </a:prstGeom>
          <a:noFill/>
          <a:ln>
            <a:noFill/>
          </a:ln>
        </p:spPr>
      </p:sp>
      <p:sp>
        <p:nvSpPr>
          <p:cNvPr id="45" name="TextBox 45"/>
          <p:cNvSpPr txBox="1"/>
          <p:nvPr/>
        </p:nvSpPr>
        <p:spPr>
          <a:xfrm>
            <a:off x="8448675" y="3948112"/>
            <a:ext cx="1006019" cy="457200"/>
          </a:xfrm>
          <a:prstGeom prst="rect">
            <a:avLst/>
          </a:prstGeom>
          <a:noFill/>
          <a:ln>
            <a:noFill/>
          </a:ln>
        </p:spPr>
        <p:txBody>
          <a:bodyPr wrap="none" lIns="0" tIns="0" rIns="0" bIns="0" anchor="t" anchorCtr="0">
            <a:spAutoFit/>
          </a:bodyPr>
          <a:lstStyle/>
          <a:p>
            <a:pPr algn="l"/>
            <a:r>
              <a:rPr lang="en-US" sz="2250" b="1" dirty="0">
                <a:solidFill>
                  <a:srgbClr val="E34D59"/>
                </a:solidFill>
                <a:latin typeface="Georgia"/>
                <a:ea typeface="SimSun"/>
                <a:cs typeface="Georgia"/>
              </a:rPr>
              <a:t>0.37x</a:t>
            </a:r>
          </a:p>
        </p:txBody>
      </p:sp>
      <p:sp>
        <p:nvSpPr>
          <p:cNvPr id="46" name="Rectangle 46"/>
          <p:cNvSpPr/>
          <p:nvPr/>
        </p:nvSpPr>
        <p:spPr>
          <a:xfrm>
            <a:off x="457200" y="5219700"/>
            <a:ext cx="11049000" cy="666750"/>
          </a:xfrm>
          <a:prstGeom prst="rect">
            <a:avLst/>
          </a:prstGeom>
          <a:solidFill>
            <a:srgbClr val="071D2B"/>
          </a:solidFill>
          <a:ln>
            <a:noFill/>
          </a:ln>
        </p:spPr>
      </p:sp>
      <p:sp>
        <p:nvSpPr>
          <p:cNvPr id="47" name="Rectangle 47"/>
          <p:cNvSpPr/>
          <p:nvPr/>
        </p:nvSpPr>
        <p:spPr>
          <a:xfrm>
            <a:off x="0" y="0"/>
            <a:ext cx="12192000" cy="6858000"/>
          </a:xfrm>
          <a:prstGeom prst="rect">
            <a:avLst/>
          </a:prstGeom>
          <a:noFill/>
          <a:ln>
            <a:noFill/>
          </a:ln>
        </p:spPr>
      </p:sp>
      <p:sp>
        <p:nvSpPr>
          <p:cNvPr id="48" name="TextBox 48"/>
          <p:cNvSpPr txBox="1"/>
          <p:nvPr/>
        </p:nvSpPr>
        <p:spPr>
          <a:xfrm>
            <a:off x="656272" y="5416391"/>
            <a:ext cx="881263" cy="167640"/>
          </a:xfrm>
          <a:prstGeom prst="rect">
            <a:avLst/>
          </a:prstGeom>
          <a:noFill/>
          <a:ln>
            <a:noFill/>
          </a:ln>
        </p:spPr>
        <p:txBody>
          <a:bodyPr wrap="none" lIns="0" tIns="0" rIns="0" bIns="0" anchor="t" anchorCtr="0">
            <a:spAutoFit/>
          </a:bodyPr>
          <a:lstStyle/>
          <a:p>
            <a:pPr algn="l"/>
            <a:r>
              <a:rPr lang="en-US" sz="825" b="1" dirty="0">
                <a:solidFill>
                  <a:srgbClr val="2554FF"/>
                </a:solidFill>
                <a:latin typeface="Arial"/>
                <a:ea typeface="Microsoft YaHei"/>
                <a:cs typeface="Arial"/>
              </a:rPr>
              <a:t>READ-THROUGH</a:t>
            </a:r>
          </a:p>
        </p:txBody>
      </p:sp>
      <p:sp>
        <p:nvSpPr>
          <p:cNvPr id="49" name="Rectangle 49"/>
          <p:cNvSpPr/>
          <p:nvPr/>
        </p:nvSpPr>
        <p:spPr>
          <a:xfrm>
            <a:off x="0" y="0"/>
            <a:ext cx="12192000" cy="6858000"/>
          </a:xfrm>
          <a:prstGeom prst="rect">
            <a:avLst/>
          </a:prstGeom>
          <a:noFill/>
          <a:ln>
            <a:noFill/>
          </a:ln>
        </p:spPr>
      </p:sp>
      <p:sp>
        <p:nvSpPr>
          <p:cNvPr id="50" name="TextBox 50"/>
          <p:cNvSpPr txBox="1"/>
          <p:nvPr/>
        </p:nvSpPr>
        <p:spPr>
          <a:xfrm>
            <a:off x="1888808" y="5377339"/>
            <a:ext cx="6250062" cy="259080"/>
          </a:xfrm>
          <a:prstGeom prst="rect">
            <a:avLst/>
          </a:prstGeom>
          <a:noFill/>
          <a:ln>
            <a:noFill/>
          </a:ln>
        </p:spPr>
        <p:txBody>
          <a:bodyPr wrap="none" lIns="0" tIns="0" rIns="0" bIns="0" anchor="t" anchorCtr="0">
            <a:spAutoFit/>
          </a:bodyPr>
          <a:lstStyle/>
          <a:p>
            <a:pPr algn="l"/>
            <a:r>
              <a:rPr lang="en-US" sz="1275" b="1" dirty="0">
                <a:solidFill>
                  <a:srgbClr val="FFFFFF"/>
                </a:solidFill>
                <a:latin typeface="Arial"/>
                <a:ea typeface="Microsoft YaHei"/>
                <a:cs typeface="Arial"/>
              </a:rPr>
              <a:t>Cost discipline improved faster than go-to-market productivity.</a:t>
            </a:r>
          </a:p>
        </p:txBody>
      </p:sp>
      <p:sp>
        <p:nvSpPr>
          <p:cNvPr id="51" name="Line 51"/>
          <p:cNvSpPr/>
          <p:nvPr/>
        </p:nvSpPr>
        <p:spPr>
          <a:xfrm>
            <a:off x="457200" y="64008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52" name="Rectangle 52"/>
          <p:cNvSpPr/>
          <p:nvPr/>
        </p:nvSpPr>
        <p:spPr>
          <a:xfrm>
            <a:off x="0" y="0"/>
            <a:ext cx="12192000" cy="6858000"/>
          </a:xfrm>
          <a:prstGeom prst="rect">
            <a:avLst/>
          </a:prstGeom>
          <a:noFill/>
          <a:ln>
            <a:noFill/>
          </a:ln>
        </p:spPr>
      </p:sp>
      <p:sp>
        <p:nvSpPr>
          <p:cNvPr id="53" name="TextBox 53"/>
          <p:cNvSpPr txBox="1"/>
          <p:nvPr/>
        </p:nvSpPr>
        <p:spPr>
          <a:xfrm>
            <a:off x="448628" y="6537484"/>
            <a:ext cx="3990070" cy="137160"/>
          </a:xfrm>
          <a:prstGeom prst="rect">
            <a:avLst/>
          </a:prstGeom>
          <a:noFill/>
          <a:ln>
            <a:noFill/>
          </a:ln>
        </p:spPr>
        <p:txBody>
          <a:bodyPr wrap="none" lIns="0" tIns="0" rIns="0" bIns="0" anchor="t" anchorCtr="0">
            <a:spAutoFit/>
          </a:bodyPr>
          <a:lstStyle/>
          <a:p>
            <a:pPr algn="l"/>
            <a:r>
              <a:rPr lang="en-US" sz="675" dirty="0">
                <a:solidFill>
                  <a:srgbClr val="63717E"/>
                </a:solidFill>
                <a:latin typeface="Arial"/>
                <a:ea typeface="Microsoft YaHei"/>
                <a:cs typeface="Arial"/>
              </a:rPr>
              <a:t>DERIVED FROM FY2026 FORM 10-K, PDF P.72 • INCREMENTAL REVENUE / PRIOR-YEAR S&amp;M</a:t>
            </a:r>
          </a:p>
        </p:txBody>
      </p:sp>
      <p:sp>
        <p:nvSpPr>
          <p:cNvPr id="54" name="Rectangle 54"/>
          <p:cNvSpPr/>
          <p:nvPr/>
        </p:nvSpPr>
        <p:spPr>
          <a:xfrm>
            <a:off x="0" y="0"/>
            <a:ext cx="12192000" cy="6858000"/>
          </a:xfrm>
          <a:prstGeom prst="rect">
            <a:avLst/>
          </a:prstGeom>
          <a:noFill/>
          <a:ln>
            <a:noFill/>
          </a:ln>
        </p:spPr>
      </p:sp>
      <p:sp>
        <p:nvSpPr>
          <p:cNvPr id="55" name="TextBox 55"/>
          <p:cNvSpPr txBox="1"/>
          <p:nvPr/>
        </p:nvSpPr>
        <p:spPr>
          <a:xfrm>
            <a:off x="11616784" y="6521291"/>
            <a:ext cx="128493" cy="167640"/>
          </a:xfrm>
          <a:prstGeom prst="rect">
            <a:avLst/>
          </a:prstGeom>
          <a:noFill/>
          <a:ln>
            <a:noFill/>
          </a:ln>
        </p:spPr>
        <p:txBody>
          <a:bodyPr wrap="none" lIns="0" tIns="0" rIns="0" bIns="0" anchor="t" anchorCtr="0">
            <a:spAutoFit/>
          </a:bodyPr>
          <a:lstStyle/>
          <a:p>
            <a:pPr algn="r"/>
            <a:r>
              <a:rPr lang="en-US" sz="825" b="1" dirty="0">
                <a:solidFill>
                  <a:srgbClr val="63717E"/>
                </a:solidFill>
                <a:latin typeface="Arial"/>
                <a:ea typeface="Microsoft YaHei"/>
                <a:cs typeface="Arial"/>
              </a:rPr>
              <a:t>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6858000"/>
          </a:xfrm>
          <a:prstGeom prst="rect">
            <a:avLst/>
          </a:prstGeom>
          <a:noFill/>
          <a:ln>
            <a:noFill/>
          </a:ln>
        </p:spPr>
      </p:sp>
      <p:sp>
        <p:nvSpPr>
          <p:cNvPr id="4" name="TextBox 4"/>
          <p:cNvSpPr txBox="1"/>
          <p:nvPr/>
        </p:nvSpPr>
        <p:spPr>
          <a:xfrm>
            <a:off x="447675" y="319088"/>
            <a:ext cx="1491234" cy="152400"/>
          </a:xfrm>
          <a:prstGeom prst="rect">
            <a:avLst/>
          </a:prstGeom>
          <a:noFill/>
          <a:ln>
            <a:noFill/>
          </a:ln>
        </p:spPr>
        <p:txBody>
          <a:bodyPr wrap="none" lIns="0" tIns="0" rIns="0" bIns="0" anchor="t" anchorCtr="0">
            <a:spAutoFit/>
          </a:bodyPr>
          <a:lstStyle/>
          <a:p>
            <a:pPr algn="l"/>
            <a:r>
              <a:rPr lang="en-US" sz="750" b="1" dirty="0">
                <a:solidFill>
                  <a:srgbClr val="2554FF"/>
                </a:solidFill>
                <a:latin typeface="Arial"/>
                <a:ea typeface="Microsoft YaHei"/>
                <a:cs typeface="Arial"/>
              </a:rPr>
              <a:t>11 / INVESTMENT COMMITTEE</a:t>
            </a:r>
          </a:p>
        </p:txBody>
      </p:sp>
      <p:sp>
        <p:nvSpPr>
          <p:cNvPr id="5" name="Rectangle 5"/>
          <p:cNvSpPr/>
          <p:nvPr/>
        </p:nvSpPr>
        <p:spPr>
          <a:xfrm>
            <a:off x="0" y="0"/>
            <a:ext cx="12192000" cy="6858000"/>
          </a:xfrm>
          <a:prstGeom prst="rect">
            <a:avLst/>
          </a:prstGeom>
          <a:noFill/>
          <a:ln>
            <a:noFill/>
          </a:ln>
        </p:spPr>
      </p:sp>
      <p:sp>
        <p:nvSpPr>
          <p:cNvPr id="6" name="TextBox 6"/>
          <p:cNvSpPr txBox="1"/>
          <p:nvPr/>
        </p:nvSpPr>
        <p:spPr>
          <a:xfrm>
            <a:off x="10361533" y="319088"/>
            <a:ext cx="138279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SENTINELONE • 14 SEP 2026</a:t>
            </a:r>
          </a:p>
        </p:txBody>
      </p:sp>
      <p:sp>
        <p:nvSpPr>
          <p:cNvPr id="7" name="Line 7"/>
          <p:cNvSpPr/>
          <p:nvPr/>
        </p:nvSpPr>
        <p:spPr>
          <a:xfrm>
            <a:off x="457200" y="5334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8" name="Rectangle 8"/>
          <p:cNvSpPr/>
          <p:nvPr/>
        </p:nvSpPr>
        <p:spPr>
          <a:xfrm>
            <a:off x="0" y="0"/>
            <a:ext cx="12192000" cy="6858000"/>
          </a:xfrm>
          <a:prstGeom prst="rect">
            <a:avLst/>
          </a:prstGeom>
          <a:noFill/>
          <a:ln>
            <a:noFill/>
          </a:ln>
        </p:spPr>
      </p:sp>
      <p:sp>
        <p:nvSpPr>
          <p:cNvPr id="9" name="TextBox 9"/>
          <p:cNvSpPr txBox="1"/>
          <p:nvPr/>
        </p:nvSpPr>
        <p:spPr>
          <a:xfrm>
            <a:off x="427672" y="663416"/>
            <a:ext cx="9685758"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New logos and cross-sell are verified qualitatively; the</a:t>
            </a:r>
          </a:p>
        </p:txBody>
      </p:sp>
      <p:sp>
        <p:nvSpPr>
          <p:cNvPr id="10" name="Rectangle 10"/>
          <p:cNvSpPr/>
          <p:nvPr/>
        </p:nvSpPr>
        <p:spPr>
          <a:xfrm>
            <a:off x="0" y="0"/>
            <a:ext cx="12192000" cy="6858000"/>
          </a:xfrm>
          <a:prstGeom prst="rect">
            <a:avLst/>
          </a:prstGeom>
          <a:noFill/>
          <a:ln>
            <a:noFill/>
          </a:ln>
        </p:spPr>
      </p:sp>
      <p:sp>
        <p:nvSpPr>
          <p:cNvPr id="11" name="TextBox 11"/>
          <p:cNvSpPr txBox="1"/>
          <p:nvPr/>
        </p:nvSpPr>
        <p:spPr>
          <a:xfrm>
            <a:off x="427672" y="976408"/>
            <a:ext cx="9329214"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organic, price and acquisition split is not quantified.</a:t>
            </a:r>
          </a:p>
        </p:txBody>
      </p:sp>
      <p:sp>
        <p:nvSpPr>
          <p:cNvPr id="12" name="Rectangle 12"/>
          <p:cNvSpPr/>
          <p:nvPr/>
        </p:nvSpPr>
        <p:spPr>
          <a:xfrm>
            <a:off x="457200" y="1885950"/>
            <a:ext cx="1981200" cy="1428750"/>
          </a:xfrm>
          <a:prstGeom prst="roundRect">
            <a:avLst>
              <a:gd name="adj" fmla="val 1333"/>
            </a:avLst>
          </a:prstGeom>
          <a:solidFill>
            <a:srgbClr val="FFFFFF"/>
          </a:solidFill>
          <a:ln w="9525">
            <a:solidFill>
              <a:srgbClr val="D9DEE3"/>
            </a:solidFill>
          </a:ln>
        </p:spPr>
      </p:sp>
      <p:sp>
        <p:nvSpPr>
          <p:cNvPr id="13" name="Rectangle 13"/>
          <p:cNvSpPr/>
          <p:nvPr/>
        </p:nvSpPr>
        <p:spPr>
          <a:xfrm>
            <a:off x="457200" y="1885950"/>
            <a:ext cx="1981200" cy="57150"/>
          </a:xfrm>
          <a:prstGeom prst="rect">
            <a:avLst/>
          </a:prstGeom>
          <a:solidFill>
            <a:srgbClr val="23B26D"/>
          </a:solidFill>
          <a:ln>
            <a:noFill/>
          </a:ln>
        </p:spPr>
      </p:sp>
      <p:sp>
        <p:nvSpPr>
          <p:cNvPr id="14" name="Rectangle 14"/>
          <p:cNvSpPr/>
          <p:nvPr/>
        </p:nvSpPr>
        <p:spPr>
          <a:xfrm>
            <a:off x="0" y="0"/>
            <a:ext cx="12192000" cy="6858000"/>
          </a:xfrm>
          <a:prstGeom prst="rect">
            <a:avLst/>
          </a:prstGeom>
          <a:noFill/>
          <a:ln>
            <a:noFill/>
          </a:ln>
        </p:spPr>
      </p:sp>
      <p:sp>
        <p:nvSpPr>
          <p:cNvPr id="15" name="TextBox 15"/>
          <p:cNvSpPr txBox="1"/>
          <p:nvPr/>
        </p:nvSpPr>
        <p:spPr>
          <a:xfrm>
            <a:off x="599122" y="2130266"/>
            <a:ext cx="691489" cy="167640"/>
          </a:xfrm>
          <a:prstGeom prst="rect">
            <a:avLst/>
          </a:prstGeom>
          <a:noFill/>
          <a:ln>
            <a:noFill/>
          </a:ln>
        </p:spPr>
        <p:txBody>
          <a:bodyPr wrap="none" lIns="0" tIns="0" rIns="0" bIns="0" anchor="t" anchorCtr="0">
            <a:spAutoFit/>
          </a:bodyPr>
          <a:lstStyle/>
          <a:p>
            <a:pPr algn="l"/>
            <a:r>
              <a:rPr lang="en-US" sz="825" b="1" dirty="0">
                <a:solidFill>
                  <a:srgbClr val="23B26D"/>
                </a:solidFill>
                <a:latin typeface="Arial"/>
                <a:ea typeface="Microsoft YaHei"/>
                <a:cs typeface="Arial"/>
              </a:rPr>
              <a:t>NEW LOGOS</a:t>
            </a:r>
          </a:p>
        </p:txBody>
      </p:sp>
      <p:sp>
        <p:nvSpPr>
          <p:cNvPr id="16" name="Rectangle 16"/>
          <p:cNvSpPr/>
          <p:nvPr/>
        </p:nvSpPr>
        <p:spPr>
          <a:xfrm>
            <a:off x="0" y="0"/>
            <a:ext cx="12192000" cy="6858000"/>
          </a:xfrm>
          <a:prstGeom prst="rect">
            <a:avLst/>
          </a:prstGeom>
          <a:noFill/>
          <a:ln>
            <a:noFill/>
          </a:ln>
        </p:spPr>
      </p:sp>
      <p:sp>
        <p:nvSpPr>
          <p:cNvPr id="17" name="TextBox 17"/>
          <p:cNvSpPr txBox="1"/>
          <p:nvPr/>
        </p:nvSpPr>
        <p:spPr>
          <a:xfrm>
            <a:off x="594360" y="2499360"/>
            <a:ext cx="1364647" cy="243840"/>
          </a:xfrm>
          <a:prstGeom prst="rect">
            <a:avLst/>
          </a:prstGeom>
          <a:noFill/>
          <a:ln>
            <a:noFill/>
          </a:ln>
        </p:spPr>
        <p:txBody>
          <a:bodyPr wrap="none" lIns="0" tIns="0" rIns="0" bIns="0" anchor="t" anchorCtr="0">
            <a:spAutoFit/>
          </a:bodyPr>
          <a:lstStyle/>
          <a:p>
            <a:pPr algn="l"/>
            <a:r>
              <a:rPr lang="en-US" sz="1200" b="1" dirty="0">
                <a:solidFill>
                  <a:srgbClr val="10202B"/>
                </a:solidFill>
                <a:latin typeface="Georgia"/>
                <a:ea typeface="SimSun"/>
                <a:cs typeface="Georgia"/>
              </a:rPr>
              <a:t>Verified driver</a:t>
            </a:r>
          </a:p>
        </p:txBody>
      </p:sp>
      <p:sp>
        <p:nvSpPr>
          <p:cNvPr id="18" name="Rectangle 18"/>
          <p:cNvSpPr/>
          <p:nvPr/>
        </p:nvSpPr>
        <p:spPr>
          <a:xfrm>
            <a:off x="2667000" y="1885950"/>
            <a:ext cx="1981200" cy="1428750"/>
          </a:xfrm>
          <a:prstGeom prst="roundRect">
            <a:avLst>
              <a:gd name="adj" fmla="val 1333"/>
            </a:avLst>
          </a:prstGeom>
          <a:solidFill>
            <a:srgbClr val="FFFFFF"/>
          </a:solidFill>
          <a:ln w="9525">
            <a:solidFill>
              <a:srgbClr val="D9DEE3"/>
            </a:solidFill>
          </a:ln>
        </p:spPr>
      </p:sp>
      <p:sp>
        <p:nvSpPr>
          <p:cNvPr id="19" name="Rectangle 19"/>
          <p:cNvSpPr/>
          <p:nvPr/>
        </p:nvSpPr>
        <p:spPr>
          <a:xfrm>
            <a:off x="2667000" y="1885950"/>
            <a:ext cx="1981200" cy="57150"/>
          </a:xfrm>
          <a:prstGeom prst="rect">
            <a:avLst/>
          </a:prstGeom>
          <a:solidFill>
            <a:srgbClr val="23B26D"/>
          </a:solidFill>
          <a:ln>
            <a:noFill/>
          </a:ln>
        </p:spPr>
      </p:sp>
      <p:sp>
        <p:nvSpPr>
          <p:cNvPr id="20" name="Rectangle 20"/>
          <p:cNvSpPr/>
          <p:nvPr/>
        </p:nvSpPr>
        <p:spPr>
          <a:xfrm>
            <a:off x="0" y="0"/>
            <a:ext cx="12192000" cy="6858000"/>
          </a:xfrm>
          <a:prstGeom prst="rect">
            <a:avLst/>
          </a:prstGeom>
          <a:noFill/>
          <a:ln>
            <a:noFill/>
          </a:ln>
        </p:spPr>
      </p:sp>
      <p:sp>
        <p:nvSpPr>
          <p:cNvPr id="21" name="TextBox 21"/>
          <p:cNvSpPr txBox="1"/>
          <p:nvPr/>
        </p:nvSpPr>
        <p:spPr>
          <a:xfrm>
            <a:off x="2808922" y="2130266"/>
            <a:ext cx="1134294" cy="167640"/>
          </a:xfrm>
          <a:prstGeom prst="rect">
            <a:avLst/>
          </a:prstGeom>
          <a:noFill/>
          <a:ln>
            <a:noFill/>
          </a:ln>
        </p:spPr>
        <p:txBody>
          <a:bodyPr wrap="none" lIns="0" tIns="0" rIns="0" bIns="0" anchor="t" anchorCtr="0">
            <a:spAutoFit/>
          </a:bodyPr>
          <a:lstStyle/>
          <a:p>
            <a:pPr algn="l"/>
            <a:r>
              <a:rPr lang="en-US" sz="825" b="1" dirty="0">
                <a:solidFill>
                  <a:srgbClr val="23B26D"/>
                </a:solidFill>
                <a:latin typeface="Arial"/>
                <a:ea typeface="Microsoft YaHei"/>
                <a:cs typeface="Arial"/>
              </a:rPr>
              <a:t>LICENSE EXPANSION</a:t>
            </a:r>
          </a:p>
        </p:txBody>
      </p:sp>
      <p:sp>
        <p:nvSpPr>
          <p:cNvPr id="22" name="Rectangle 22"/>
          <p:cNvSpPr/>
          <p:nvPr/>
        </p:nvSpPr>
        <p:spPr>
          <a:xfrm>
            <a:off x="0" y="0"/>
            <a:ext cx="12192000" cy="6858000"/>
          </a:xfrm>
          <a:prstGeom prst="rect">
            <a:avLst/>
          </a:prstGeom>
          <a:noFill/>
          <a:ln>
            <a:noFill/>
          </a:ln>
        </p:spPr>
      </p:sp>
      <p:sp>
        <p:nvSpPr>
          <p:cNvPr id="23" name="TextBox 23"/>
          <p:cNvSpPr txBox="1"/>
          <p:nvPr/>
        </p:nvSpPr>
        <p:spPr>
          <a:xfrm>
            <a:off x="2804160" y="2499360"/>
            <a:ext cx="1364647" cy="243840"/>
          </a:xfrm>
          <a:prstGeom prst="rect">
            <a:avLst/>
          </a:prstGeom>
          <a:noFill/>
          <a:ln>
            <a:noFill/>
          </a:ln>
        </p:spPr>
        <p:txBody>
          <a:bodyPr wrap="none" lIns="0" tIns="0" rIns="0" bIns="0" anchor="t" anchorCtr="0">
            <a:spAutoFit/>
          </a:bodyPr>
          <a:lstStyle/>
          <a:p>
            <a:pPr algn="l"/>
            <a:r>
              <a:rPr lang="en-US" sz="1200" b="1" dirty="0">
                <a:solidFill>
                  <a:srgbClr val="10202B"/>
                </a:solidFill>
                <a:latin typeface="Georgia"/>
                <a:ea typeface="SimSun"/>
                <a:cs typeface="Georgia"/>
              </a:rPr>
              <a:t>Verified driver</a:t>
            </a:r>
          </a:p>
        </p:txBody>
      </p:sp>
      <p:sp>
        <p:nvSpPr>
          <p:cNvPr id="24" name="Rectangle 24"/>
          <p:cNvSpPr/>
          <p:nvPr/>
        </p:nvSpPr>
        <p:spPr>
          <a:xfrm>
            <a:off x="4876800" y="1885950"/>
            <a:ext cx="1981200" cy="1428750"/>
          </a:xfrm>
          <a:prstGeom prst="roundRect">
            <a:avLst>
              <a:gd name="adj" fmla="val 1333"/>
            </a:avLst>
          </a:prstGeom>
          <a:solidFill>
            <a:srgbClr val="FFFFFF"/>
          </a:solidFill>
          <a:ln w="9525">
            <a:solidFill>
              <a:srgbClr val="D9DEE3"/>
            </a:solidFill>
          </a:ln>
        </p:spPr>
      </p:sp>
      <p:sp>
        <p:nvSpPr>
          <p:cNvPr id="25" name="Rectangle 25"/>
          <p:cNvSpPr/>
          <p:nvPr/>
        </p:nvSpPr>
        <p:spPr>
          <a:xfrm>
            <a:off x="4876800" y="1885950"/>
            <a:ext cx="1981200" cy="57150"/>
          </a:xfrm>
          <a:prstGeom prst="rect">
            <a:avLst/>
          </a:prstGeom>
          <a:solidFill>
            <a:srgbClr val="23B26D"/>
          </a:solidFill>
          <a:ln>
            <a:noFill/>
          </a:ln>
        </p:spPr>
      </p:sp>
      <p:sp>
        <p:nvSpPr>
          <p:cNvPr id="26" name="Rectangle 26"/>
          <p:cNvSpPr/>
          <p:nvPr/>
        </p:nvSpPr>
        <p:spPr>
          <a:xfrm>
            <a:off x="0" y="0"/>
            <a:ext cx="12192000" cy="6858000"/>
          </a:xfrm>
          <a:prstGeom prst="rect">
            <a:avLst/>
          </a:prstGeom>
          <a:noFill/>
          <a:ln>
            <a:noFill/>
          </a:ln>
        </p:spPr>
      </p:sp>
      <p:sp>
        <p:nvSpPr>
          <p:cNvPr id="27" name="TextBox 27"/>
          <p:cNvSpPr txBox="1"/>
          <p:nvPr/>
        </p:nvSpPr>
        <p:spPr>
          <a:xfrm>
            <a:off x="5018722" y="2130266"/>
            <a:ext cx="1153272" cy="167640"/>
          </a:xfrm>
          <a:prstGeom prst="rect">
            <a:avLst/>
          </a:prstGeom>
          <a:noFill/>
          <a:ln>
            <a:noFill/>
          </a:ln>
        </p:spPr>
        <p:txBody>
          <a:bodyPr wrap="none" lIns="0" tIns="0" rIns="0" bIns="0" anchor="t" anchorCtr="0">
            <a:spAutoFit/>
          </a:bodyPr>
          <a:lstStyle/>
          <a:p>
            <a:pPr algn="l"/>
            <a:r>
              <a:rPr lang="en-US" sz="825" b="1" dirty="0">
                <a:solidFill>
                  <a:srgbClr val="23B26D"/>
                </a:solidFill>
                <a:latin typeface="Arial"/>
                <a:ea typeface="Microsoft YaHei"/>
                <a:cs typeface="Arial"/>
              </a:rPr>
              <a:t>ADJACENT MODULES</a:t>
            </a:r>
          </a:p>
        </p:txBody>
      </p:sp>
      <p:sp>
        <p:nvSpPr>
          <p:cNvPr id="28" name="Rectangle 28"/>
          <p:cNvSpPr/>
          <p:nvPr/>
        </p:nvSpPr>
        <p:spPr>
          <a:xfrm>
            <a:off x="0" y="0"/>
            <a:ext cx="12192000" cy="6858000"/>
          </a:xfrm>
          <a:prstGeom prst="rect">
            <a:avLst/>
          </a:prstGeom>
          <a:noFill/>
          <a:ln>
            <a:noFill/>
          </a:ln>
        </p:spPr>
      </p:sp>
      <p:sp>
        <p:nvSpPr>
          <p:cNvPr id="29" name="TextBox 29"/>
          <p:cNvSpPr txBox="1"/>
          <p:nvPr/>
        </p:nvSpPr>
        <p:spPr>
          <a:xfrm>
            <a:off x="5013960" y="2499360"/>
            <a:ext cx="1364647" cy="243840"/>
          </a:xfrm>
          <a:prstGeom prst="rect">
            <a:avLst/>
          </a:prstGeom>
          <a:noFill/>
          <a:ln>
            <a:noFill/>
          </a:ln>
        </p:spPr>
        <p:txBody>
          <a:bodyPr wrap="none" lIns="0" tIns="0" rIns="0" bIns="0" anchor="t" anchorCtr="0">
            <a:spAutoFit/>
          </a:bodyPr>
          <a:lstStyle/>
          <a:p>
            <a:pPr algn="l"/>
            <a:r>
              <a:rPr lang="en-US" sz="1200" b="1" dirty="0">
                <a:solidFill>
                  <a:srgbClr val="10202B"/>
                </a:solidFill>
                <a:latin typeface="Georgia"/>
                <a:ea typeface="SimSun"/>
                <a:cs typeface="Georgia"/>
              </a:rPr>
              <a:t>Verified driver</a:t>
            </a:r>
          </a:p>
        </p:txBody>
      </p:sp>
      <p:sp>
        <p:nvSpPr>
          <p:cNvPr id="30" name="Rectangle 30"/>
          <p:cNvSpPr/>
          <p:nvPr/>
        </p:nvSpPr>
        <p:spPr>
          <a:xfrm>
            <a:off x="7086600" y="1885950"/>
            <a:ext cx="1981200" cy="1428750"/>
          </a:xfrm>
          <a:prstGeom prst="roundRect">
            <a:avLst>
              <a:gd name="adj" fmla="val 1333"/>
            </a:avLst>
          </a:prstGeom>
          <a:solidFill>
            <a:srgbClr val="FFFFFF"/>
          </a:solidFill>
          <a:ln w="9525">
            <a:solidFill>
              <a:srgbClr val="D9DEE3"/>
            </a:solidFill>
          </a:ln>
        </p:spPr>
      </p:sp>
      <p:sp>
        <p:nvSpPr>
          <p:cNvPr id="31" name="Rectangle 31"/>
          <p:cNvSpPr/>
          <p:nvPr/>
        </p:nvSpPr>
        <p:spPr>
          <a:xfrm>
            <a:off x="7086600" y="1885950"/>
            <a:ext cx="1981200" cy="57150"/>
          </a:xfrm>
          <a:prstGeom prst="rect">
            <a:avLst/>
          </a:prstGeom>
          <a:solidFill>
            <a:srgbClr val="E9A23B"/>
          </a:solidFill>
          <a:ln>
            <a:noFill/>
          </a:ln>
        </p:spPr>
      </p:sp>
      <p:sp>
        <p:nvSpPr>
          <p:cNvPr id="32" name="Rectangle 32"/>
          <p:cNvSpPr/>
          <p:nvPr/>
        </p:nvSpPr>
        <p:spPr>
          <a:xfrm>
            <a:off x="0" y="0"/>
            <a:ext cx="12192000" cy="6858000"/>
          </a:xfrm>
          <a:prstGeom prst="rect">
            <a:avLst/>
          </a:prstGeom>
          <a:noFill/>
          <a:ln>
            <a:noFill/>
          </a:ln>
        </p:spPr>
      </p:sp>
      <p:sp>
        <p:nvSpPr>
          <p:cNvPr id="33" name="TextBox 33"/>
          <p:cNvSpPr txBox="1"/>
          <p:nvPr/>
        </p:nvSpPr>
        <p:spPr>
          <a:xfrm>
            <a:off x="7228522" y="2130266"/>
            <a:ext cx="685163" cy="167640"/>
          </a:xfrm>
          <a:prstGeom prst="rect">
            <a:avLst/>
          </a:prstGeom>
          <a:noFill/>
          <a:ln>
            <a:noFill/>
          </a:ln>
        </p:spPr>
        <p:txBody>
          <a:bodyPr wrap="none" lIns="0" tIns="0" rIns="0" bIns="0" anchor="t" anchorCtr="0">
            <a:spAutoFit/>
          </a:bodyPr>
          <a:lstStyle/>
          <a:p>
            <a:pPr algn="l"/>
            <a:r>
              <a:rPr lang="en-US" sz="825" b="1" dirty="0">
                <a:solidFill>
                  <a:srgbClr val="E9A23B"/>
                </a:solidFill>
                <a:latin typeface="Arial"/>
                <a:ea typeface="Microsoft YaHei"/>
                <a:cs typeface="Arial"/>
              </a:rPr>
              <a:t>PRICE / MIX</a:t>
            </a:r>
          </a:p>
        </p:txBody>
      </p:sp>
      <p:sp>
        <p:nvSpPr>
          <p:cNvPr id="34" name="Rectangle 34"/>
          <p:cNvSpPr/>
          <p:nvPr/>
        </p:nvSpPr>
        <p:spPr>
          <a:xfrm>
            <a:off x="0" y="0"/>
            <a:ext cx="12192000" cy="6858000"/>
          </a:xfrm>
          <a:prstGeom prst="rect">
            <a:avLst/>
          </a:prstGeom>
          <a:noFill/>
          <a:ln>
            <a:noFill/>
          </a:ln>
        </p:spPr>
      </p:sp>
      <p:sp>
        <p:nvSpPr>
          <p:cNvPr id="35" name="TextBox 35"/>
          <p:cNvSpPr txBox="1"/>
          <p:nvPr/>
        </p:nvSpPr>
        <p:spPr>
          <a:xfrm>
            <a:off x="7223760" y="2499360"/>
            <a:ext cx="1309440" cy="243840"/>
          </a:xfrm>
          <a:prstGeom prst="rect">
            <a:avLst/>
          </a:prstGeom>
          <a:noFill/>
          <a:ln>
            <a:noFill/>
          </a:ln>
        </p:spPr>
        <p:txBody>
          <a:bodyPr wrap="none" lIns="0" tIns="0" rIns="0" bIns="0" anchor="t" anchorCtr="0">
            <a:spAutoFit/>
          </a:bodyPr>
          <a:lstStyle/>
          <a:p>
            <a:pPr algn="l"/>
            <a:r>
              <a:rPr lang="en-US" sz="1200" b="1" dirty="0">
                <a:solidFill>
                  <a:srgbClr val="10202B"/>
                </a:solidFill>
                <a:latin typeface="Georgia"/>
                <a:ea typeface="SimSun"/>
                <a:cs typeface="Georgia"/>
              </a:rPr>
              <a:t>Not quantified</a:t>
            </a:r>
          </a:p>
        </p:txBody>
      </p:sp>
      <p:sp>
        <p:nvSpPr>
          <p:cNvPr id="36" name="Rectangle 36"/>
          <p:cNvSpPr/>
          <p:nvPr/>
        </p:nvSpPr>
        <p:spPr>
          <a:xfrm>
            <a:off x="9296400" y="1885950"/>
            <a:ext cx="1981200" cy="1428750"/>
          </a:xfrm>
          <a:prstGeom prst="roundRect">
            <a:avLst>
              <a:gd name="adj" fmla="val 1333"/>
            </a:avLst>
          </a:prstGeom>
          <a:solidFill>
            <a:srgbClr val="FFFFFF"/>
          </a:solidFill>
          <a:ln w="9525">
            <a:solidFill>
              <a:srgbClr val="D9DEE3"/>
            </a:solidFill>
          </a:ln>
        </p:spPr>
      </p:sp>
      <p:sp>
        <p:nvSpPr>
          <p:cNvPr id="37" name="Rectangle 37"/>
          <p:cNvSpPr/>
          <p:nvPr/>
        </p:nvSpPr>
        <p:spPr>
          <a:xfrm>
            <a:off x="9296400" y="1885950"/>
            <a:ext cx="1981200" cy="57150"/>
          </a:xfrm>
          <a:prstGeom prst="rect">
            <a:avLst/>
          </a:prstGeom>
          <a:solidFill>
            <a:srgbClr val="E9A23B"/>
          </a:solidFill>
          <a:ln>
            <a:noFill/>
          </a:ln>
        </p:spPr>
      </p:sp>
      <p:sp>
        <p:nvSpPr>
          <p:cNvPr id="38" name="Rectangle 38"/>
          <p:cNvSpPr/>
          <p:nvPr/>
        </p:nvSpPr>
        <p:spPr>
          <a:xfrm>
            <a:off x="0" y="0"/>
            <a:ext cx="12192000" cy="6858000"/>
          </a:xfrm>
          <a:prstGeom prst="rect">
            <a:avLst/>
          </a:prstGeom>
          <a:noFill/>
          <a:ln>
            <a:noFill/>
          </a:ln>
        </p:spPr>
      </p:sp>
      <p:sp>
        <p:nvSpPr>
          <p:cNvPr id="39" name="TextBox 39"/>
          <p:cNvSpPr txBox="1"/>
          <p:nvPr/>
        </p:nvSpPr>
        <p:spPr>
          <a:xfrm>
            <a:off x="9438322" y="2130266"/>
            <a:ext cx="811679" cy="167640"/>
          </a:xfrm>
          <a:prstGeom prst="rect">
            <a:avLst/>
          </a:prstGeom>
          <a:noFill/>
          <a:ln>
            <a:noFill/>
          </a:ln>
        </p:spPr>
        <p:txBody>
          <a:bodyPr wrap="none" lIns="0" tIns="0" rIns="0" bIns="0" anchor="t" anchorCtr="0">
            <a:spAutoFit/>
          </a:bodyPr>
          <a:lstStyle/>
          <a:p>
            <a:pPr algn="l"/>
            <a:r>
              <a:rPr lang="en-US" sz="825" b="1" dirty="0">
                <a:solidFill>
                  <a:srgbClr val="E9A23B"/>
                </a:solidFill>
                <a:latin typeface="Arial"/>
                <a:ea typeface="Microsoft YaHei"/>
                <a:cs typeface="Arial"/>
              </a:rPr>
              <a:t>ACQUISITIONS</a:t>
            </a:r>
          </a:p>
        </p:txBody>
      </p:sp>
      <p:sp>
        <p:nvSpPr>
          <p:cNvPr id="40" name="Rectangle 40"/>
          <p:cNvSpPr/>
          <p:nvPr/>
        </p:nvSpPr>
        <p:spPr>
          <a:xfrm>
            <a:off x="0" y="0"/>
            <a:ext cx="12192000" cy="6858000"/>
          </a:xfrm>
          <a:prstGeom prst="rect">
            <a:avLst/>
          </a:prstGeom>
          <a:noFill/>
          <a:ln>
            <a:noFill/>
          </a:ln>
        </p:spPr>
      </p:sp>
      <p:sp>
        <p:nvSpPr>
          <p:cNvPr id="41" name="TextBox 41"/>
          <p:cNvSpPr txBox="1"/>
          <p:nvPr/>
        </p:nvSpPr>
        <p:spPr>
          <a:xfrm>
            <a:off x="9433560" y="2499360"/>
            <a:ext cx="1309440" cy="243840"/>
          </a:xfrm>
          <a:prstGeom prst="rect">
            <a:avLst/>
          </a:prstGeom>
          <a:noFill/>
          <a:ln>
            <a:noFill/>
          </a:ln>
        </p:spPr>
        <p:txBody>
          <a:bodyPr wrap="none" lIns="0" tIns="0" rIns="0" bIns="0" anchor="t" anchorCtr="0">
            <a:spAutoFit/>
          </a:bodyPr>
          <a:lstStyle/>
          <a:p>
            <a:pPr algn="l"/>
            <a:r>
              <a:rPr lang="en-US" sz="1200" b="1" dirty="0">
                <a:solidFill>
                  <a:srgbClr val="10202B"/>
                </a:solidFill>
                <a:latin typeface="Georgia"/>
                <a:ea typeface="SimSun"/>
                <a:cs typeface="Georgia"/>
              </a:rPr>
              <a:t>Not quantified</a:t>
            </a:r>
          </a:p>
        </p:txBody>
      </p:sp>
      <p:sp>
        <p:nvSpPr>
          <p:cNvPr id="42" name="Rectangle 42"/>
          <p:cNvSpPr/>
          <p:nvPr/>
        </p:nvSpPr>
        <p:spPr>
          <a:xfrm>
            <a:off x="457200" y="3781425"/>
            <a:ext cx="11049000" cy="1438275"/>
          </a:xfrm>
          <a:prstGeom prst="roundRect">
            <a:avLst>
              <a:gd name="adj" fmla="val 1325"/>
            </a:avLst>
          </a:prstGeom>
          <a:solidFill>
            <a:srgbClr val="F3F5F7"/>
          </a:solidFill>
          <a:ln w="9525">
            <a:solidFill>
              <a:srgbClr val="D9DEE3"/>
            </a:solidFill>
          </a:ln>
        </p:spPr>
      </p:sp>
      <p:sp>
        <p:nvSpPr>
          <p:cNvPr id="43" name="Rectangle 43"/>
          <p:cNvSpPr/>
          <p:nvPr/>
        </p:nvSpPr>
        <p:spPr>
          <a:xfrm>
            <a:off x="0" y="0"/>
            <a:ext cx="12192000" cy="6858000"/>
          </a:xfrm>
          <a:prstGeom prst="rect">
            <a:avLst/>
          </a:prstGeom>
          <a:noFill/>
          <a:ln>
            <a:noFill/>
          </a:ln>
        </p:spPr>
      </p:sp>
      <p:sp>
        <p:nvSpPr>
          <p:cNvPr id="44" name="TextBox 44"/>
          <p:cNvSpPr txBox="1"/>
          <p:nvPr/>
        </p:nvSpPr>
        <p:spPr>
          <a:xfrm>
            <a:off x="656272" y="4006691"/>
            <a:ext cx="1494864" cy="167640"/>
          </a:xfrm>
          <a:prstGeom prst="rect">
            <a:avLst/>
          </a:prstGeom>
          <a:noFill/>
          <a:ln>
            <a:noFill/>
          </a:ln>
        </p:spPr>
        <p:txBody>
          <a:bodyPr wrap="none" lIns="0" tIns="0" rIns="0" bIns="0" anchor="t" anchorCtr="0">
            <a:spAutoFit/>
          </a:bodyPr>
          <a:lstStyle/>
          <a:p>
            <a:pPr algn="l"/>
            <a:r>
              <a:rPr lang="en-US" sz="825" b="1" dirty="0">
                <a:solidFill>
                  <a:srgbClr val="2554FF"/>
                </a:solidFill>
                <a:latin typeface="Arial"/>
                <a:ea typeface="Microsoft YaHei"/>
                <a:cs typeface="Arial"/>
              </a:rPr>
              <a:t>MANAGEMENT DISCLOSURE</a:t>
            </a:r>
          </a:p>
        </p:txBody>
      </p:sp>
      <p:sp>
        <p:nvSpPr>
          <p:cNvPr id="45" name="Rectangle 45"/>
          <p:cNvSpPr/>
          <p:nvPr/>
        </p:nvSpPr>
        <p:spPr>
          <a:xfrm>
            <a:off x="0" y="0"/>
            <a:ext cx="12192000" cy="6858000"/>
          </a:xfrm>
          <a:prstGeom prst="rect">
            <a:avLst/>
          </a:prstGeom>
          <a:noFill/>
          <a:ln>
            <a:noFill/>
          </a:ln>
        </p:spPr>
      </p:sp>
      <p:sp>
        <p:nvSpPr>
          <p:cNvPr id="46" name="TextBox 46"/>
          <p:cNvSpPr txBox="1"/>
          <p:nvPr/>
        </p:nvSpPr>
        <p:spPr>
          <a:xfrm>
            <a:off x="650558" y="4310539"/>
            <a:ext cx="9529286" cy="259080"/>
          </a:xfrm>
          <a:prstGeom prst="rect">
            <a:avLst/>
          </a:prstGeom>
          <a:noFill/>
          <a:ln>
            <a:noFill/>
          </a:ln>
        </p:spPr>
        <p:txBody>
          <a:bodyPr wrap="none" lIns="0" tIns="0" rIns="0" bIns="0" anchor="t" anchorCtr="0">
            <a:spAutoFit/>
          </a:bodyPr>
          <a:lstStyle/>
          <a:p>
            <a:pPr algn="l"/>
            <a:r>
              <a:rPr lang="en-US" sz="1275" dirty="0">
                <a:solidFill>
                  <a:srgbClr val="10202B"/>
                </a:solidFill>
                <a:latin typeface="Arial"/>
                <a:ea typeface="Microsoft YaHei"/>
                <a:cs typeface="Arial"/>
              </a:rPr>
              <a:t>Revenue and ARR growth were attributed to new customers and adoption of adjacent platform solutions.</a:t>
            </a:r>
          </a:p>
        </p:txBody>
      </p:sp>
      <p:sp>
        <p:nvSpPr>
          <p:cNvPr id="47" name="Rectangle 47"/>
          <p:cNvSpPr/>
          <p:nvPr/>
        </p:nvSpPr>
        <p:spPr>
          <a:xfrm>
            <a:off x="0" y="0"/>
            <a:ext cx="12192000" cy="6858000"/>
          </a:xfrm>
          <a:prstGeom prst="rect">
            <a:avLst/>
          </a:prstGeom>
          <a:noFill/>
          <a:ln>
            <a:noFill/>
          </a:ln>
        </p:spPr>
      </p:sp>
      <p:sp>
        <p:nvSpPr>
          <p:cNvPr id="48" name="TextBox 48"/>
          <p:cNvSpPr txBox="1"/>
          <p:nvPr/>
        </p:nvSpPr>
        <p:spPr>
          <a:xfrm>
            <a:off x="650558" y="4540472"/>
            <a:ext cx="10758297" cy="259080"/>
          </a:xfrm>
          <a:prstGeom prst="rect">
            <a:avLst/>
          </a:prstGeom>
          <a:noFill/>
          <a:ln>
            <a:noFill/>
          </a:ln>
        </p:spPr>
        <p:txBody>
          <a:bodyPr wrap="none" lIns="0" tIns="0" rIns="0" bIns="0" anchor="t" anchorCtr="0">
            <a:spAutoFit/>
          </a:bodyPr>
          <a:lstStyle/>
          <a:p>
            <a:pPr algn="l"/>
            <a:r>
              <a:rPr lang="en-US" sz="1275" dirty="0">
                <a:solidFill>
                  <a:srgbClr val="10202B"/>
                </a:solidFill>
                <a:latin typeface="Arial"/>
                <a:ea typeface="Microsoft YaHei"/>
                <a:cs typeface="Arial"/>
              </a:rPr>
              <a:t>Acquired businesses were said not to be material to consolidated results, but no organic growth bridge was provided.</a:t>
            </a:r>
          </a:p>
        </p:txBody>
      </p:sp>
      <p:sp>
        <p:nvSpPr>
          <p:cNvPr id="49" name="Line 49"/>
          <p:cNvSpPr/>
          <p:nvPr/>
        </p:nvSpPr>
        <p:spPr>
          <a:xfrm>
            <a:off x="457200" y="64008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50" name="Rectangle 50"/>
          <p:cNvSpPr/>
          <p:nvPr/>
        </p:nvSpPr>
        <p:spPr>
          <a:xfrm>
            <a:off x="0" y="0"/>
            <a:ext cx="12192000" cy="6858000"/>
          </a:xfrm>
          <a:prstGeom prst="rect">
            <a:avLst/>
          </a:prstGeom>
          <a:noFill/>
          <a:ln>
            <a:noFill/>
          </a:ln>
        </p:spPr>
      </p:sp>
      <p:sp>
        <p:nvSpPr>
          <p:cNvPr id="51" name="TextBox 51"/>
          <p:cNvSpPr txBox="1"/>
          <p:nvPr/>
        </p:nvSpPr>
        <p:spPr>
          <a:xfrm>
            <a:off x="448628" y="6537484"/>
            <a:ext cx="3694319" cy="137160"/>
          </a:xfrm>
          <a:prstGeom prst="rect">
            <a:avLst/>
          </a:prstGeom>
          <a:noFill/>
          <a:ln>
            <a:noFill/>
          </a:ln>
        </p:spPr>
        <p:txBody>
          <a:bodyPr wrap="none" lIns="0" tIns="0" rIns="0" bIns="0" anchor="t" anchorCtr="0">
            <a:spAutoFit/>
          </a:bodyPr>
          <a:lstStyle/>
          <a:p>
            <a:pPr algn="l"/>
            <a:r>
              <a:rPr lang="en-US" sz="675" dirty="0">
                <a:solidFill>
                  <a:srgbClr val="63717E"/>
                </a:solidFill>
                <a:latin typeface="Arial"/>
                <a:ea typeface="Microsoft YaHei"/>
                <a:cs typeface="Arial"/>
              </a:rPr>
              <a:t>FY2025 FORM 10-K, PDF PP.69, 76, 101 • FY2026 FORM 10-K, PDF PP.69, 73, 103</a:t>
            </a:r>
          </a:p>
        </p:txBody>
      </p:sp>
      <p:sp>
        <p:nvSpPr>
          <p:cNvPr id="52" name="Rectangle 52"/>
          <p:cNvSpPr/>
          <p:nvPr/>
        </p:nvSpPr>
        <p:spPr>
          <a:xfrm>
            <a:off x="0" y="0"/>
            <a:ext cx="12192000" cy="6858000"/>
          </a:xfrm>
          <a:prstGeom prst="rect">
            <a:avLst/>
          </a:prstGeom>
          <a:noFill/>
          <a:ln>
            <a:noFill/>
          </a:ln>
        </p:spPr>
      </p:sp>
      <p:sp>
        <p:nvSpPr>
          <p:cNvPr id="53" name="TextBox 53"/>
          <p:cNvSpPr txBox="1"/>
          <p:nvPr/>
        </p:nvSpPr>
        <p:spPr>
          <a:xfrm>
            <a:off x="11648413" y="6521291"/>
            <a:ext cx="96864" cy="167640"/>
          </a:xfrm>
          <a:prstGeom prst="rect">
            <a:avLst/>
          </a:prstGeom>
          <a:noFill/>
          <a:ln>
            <a:noFill/>
          </a:ln>
        </p:spPr>
        <p:txBody>
          <a:bodyPr wrap="none" lIns="0" tIns="0" rIns="0" bIns="0" anchor="t" anchorCtr="0">
            <a:spAutoFit/>
          </a:bodyPr>
          <a:lstStyle/>
          <a:p>
            <a:pPr algn="r"/>
            <a:r>
              <a:rPr lang="en-US" sz="825" b="1" dirty="0">
                <a:solidFill>
                  <a:srgbClr val="63717E"/>
                </a:solidFill>
                <a:latin typeface="Arial"/>
                <a:ea typeface="Microsoft YaHei"/>
                <a:cs typeface="Arial"/>
              </a:rPr>
              <a:t>11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6858000"/>
          </a:xfrm>
          <a:prstGeom prst="rect">
            <a:avLst/>
          </a:prstGeom>
          <a:noFill/>
          <a:ln>
            <a:noFill/>
          </a:ln>
        </p:spPr>
      </p:sp>
      <p:sp>
        <p:nvSpPr>
          <p:cNvPr id="4" name="TextBox 4"/>
          <p:cNvSpPr txBox="1"/>
          <p:nvPr/>
        </p:nvSpPr>
        <p:spPr>
          <a:xfrm>
            <a:off x="447675" y="319088"/>
            <a:ext cx="1519988" cy="152400"/>
          </a:xfrm>
          <a:prstGeom prst="rect">
            <a:avLst/>
          </a:prstGeom>
          <a:noFill/>
          <a:ln>
            <a:noFill/>
          </a:ln>
        </p:spPr>
        <p:txBody>
          <a:bodyPr wrap="none" lIns="0" tIns="0" rIns="0" bIns="0" anchor="t" anchorCtr="0">
            <a:spAutoFit/>
          </a:bodyPr>
          <a:lstStyle/>
          <a:p>
            <a:pPr algn="l"/>
            <a:r>
              <a:rPr lang="en-US" sz="750" b="1" dirty="0">
                <a:solidFill>
                  <a:srgbClr val="2554FF"/>
                </a:solidFill>
                <a:latin typeface="Arial"/>
                <a:ea typeface="Microsoft YaHei"/>
                <a:cs typeface="Arial"/>
              </a:rPr>
              <a:t>12 / INVESTMENT COMMITTEE</a:t>
            </a:r>
          </a:p>
        </p:txBody>
      </p:sp>
      <p:sp>
        <p:nvSpPr>
          <p:cNvPr id="5" name="Rectangle 5"/>
          <p:cNvSpPr/>
          <p:nvPr/>
        </p:nvSpPr>
        <p:spPr>
          <a:xfrm>
            <a:off x="0" y="0"/>
            <a:ext cx="12192000" cy="6858000"/>
          </a:xfrm>
          <a:prstGeom prst="rect">
            <a:avLst/>
          </a:prstGeom>
          <a:noFill/>
          <a:ln>
            <a:noFill/>
          </a:ln>
        </p:spPr>
      </p:sp>
      <p:sp>
        <p:nvSpPr>
          <p:cNvPr id="6" name="TextBox 6"/>
          <p:cNvSpPr txBox="1"/>
          <p:nvPr/>
        </p:nvSpPr>
        <p:spPr>
          <a:xfrm>
            <a:off x="10361533" y="319088"/>
            <a:ext cx="138279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SENTINELONE • 14 SEP 2026</a:t>
            </a:r>
          </a:p>
        </p:txBody>
      </p:sp>
      <p:sp>
        <p:nvSpPr>
          <p:cNvPr id="7" name="Line 7"/>
          <p:cNvSpPr/>
          <p:nvPr/>
        </p:nvSpPr>
        <p:spPr>
          <a:xfrm>
            <a:off x="457200" y="5334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8" name="Rectangle 8"/>
          <p:cNvSpPr/>
          <p:nvPr/>
        </p:nvSpPr>
        <p:spPr>
          <a:xfrm>
            <a:off x="0" y="0"/>
            <a:ext cx="12192000" cy="6858000"/>
          </a:xfrm>
          <a:prstGeom prst="rect">
            <a:avLst/>
          </a:prstGeom>
          <a:noFill/>
          <a:ln>
            <a:noFill/>
          </a:ln>
        </p:spPr>
      </p:sp>
      <p:sp>
        <p:nvSpPr>
          <p:cNvPr id="9" name="TextBox 9"/>
          <p:cNvSpPr txBox="1"/>
          <p:nvPr/>
        </p:nvSpPr>
        <p:spPr>
          <a:xfrm>
            <a:off x="427672" y="663416"/>
            <a:ext cx="10363193"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SentinelOne has credible AI-native positioning, but broader</a:t>
            </a:r>
          </a:p>
        </p:txBody>
      </p:sp>
      <p:sp>
        <p:nvSpPr>
          <p:cNvPr id="10" name="Rectangle 10"/>
          <p:cNvSpPr/>
          <p:nvPr/>
        </p:nvSpPr>
        <p:spPr>
          <a:xfrm>
            <a:off x="0" y="0"/>
            <a:ext cx="12192000" cy="6858000"/>
          </a:xfrm>
          <a:prstGeom prst="rect">
            <a:avLst/>
          </a:prstGeom>
          <a:noFill/>
          <a:ln>
            <a:noFill/>
          </a:ln>
        </p:spPr>
      </p:sp>
      <p:sp>
        <p:nvSpPr>
          <p:cNvPr id="11" name="TextBox 11"/>
          <p:cNvSpPr txBox="1"/>
          <p:nvPr/>
        </p:nvSpPr>
        <p:spPr>
          <a:xfrm>
            <a:off x="427672" y="976408"/>
            <a:ext cx="8740915"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platforms can bundle across the security estate.</a:t>
            </a:r>
          </a:p>
        </p:txBody>
      </p:sp>
      <p:sp>
        <p:nvSpPr>
          <p:cNvPr id="12" name="Rectangle 12"/>
          <p:cNvSpPr/>
          <p:nvPr/>
        </p:nvSpPr>
        <p:spPr>
          <a:xfrm>
            <a:off x="457200" y="1762125"/>
            <a:ext cx="2476500" cy="2143125"/>
          </a:xfrm>
          <a:prstGeom prst="roundRect">
            <a:avLst>
              <a:gd name="adj" fmla="val 889"/>
            </a:avLst>
          </a:prstGeom>
          <a:solidFill>
            <a:srgbClr val="FFFFFF"/>
          </a:solidFill>
          <a:ln w="9525">
            <a:solidFill>
              <a:srgbClr val="D9DEE3"/>
            </a:solidFill>
          </a:ln>
        </p:spPr>
      </p:sp>
      <p:sp>
        <p:nvSpPr>
          <p:cNvPr id="13" name="Rectangle 13"/>
          <p:cNvSpPr/>
          <p:nvPr/>
        </p:nvSpPr>
        <p:spPr>
          <a:xfrm>
            <a:off x="457200" y="1762125"/>
            <a:ext cx="2476500" cy="66675"/>
          </a:xfrm>
          <a:prstGeom prst="rect">
            <a:avLst/>
          </a:prstGeom>
          <a:solidFill>
            <a:srgbClr val="2554FF"/>
          </a:solidFill>
          <a:ln>
            <a:noFill/>
          </a:ln>
        </p:spPr>
      </p:sp>
      <p:sp>
        <p:nvSpPr>
          <p:cNvPr id="14" name="Rectangle 14"/>
          <p:cNvSpPr/>
          <p:nvPr/>
        </p:nvSpPr>
        <p:spPr>
          <a:xfrm>
            <a:off x="0" y="0"/>
            <a:ext cx="12192000" cy="6858000"/>
          </a:xfrm>
          <a:prstGeom prst="rect">
            <a:avLst/>
          </a:prstGeom>
          <a:noFill/>
          <a:ln>
            <a:noFill/>
          </a:ln>
        </p:spPr>
      </p:sp>
      <p:sp>
        <p:nvSpPr>
          <p:cNvPr id="15" name="TextBox 15"/>
          <p:cNvSpPr txBox="1"/>
          <p:nvPr/>
        </p:nvSpPr>
        <p:spPr>
          <a:xfrm>
            <a:off x="617220" y="2036445"/>
            <a:ext cx="850964" cy="182880"/>
          </a:xfrm>
          <a:prstGeom prst="rect">
            <a:avLst/>
          </a:prstGeom>
          <a:noFill/>
          <a:ln>
            <a:noFill/>
          </a:ln>
        </p:spPr>
        <p:txBody>
          <a:bodyPr wrap="none" lIns="0" tIns="0" rIns="0" bIns="0" anchor="t" anchorCtr="0">
            <a:spAutoFit/>
          </a:bodyPr>
          <a:lstStyle/>
          <a:p>
            <a:pPr algn="l"/>
            <a:r>
              <a:rPr lang="en-US" sz="900" b="1" dirty="0">
                <a:solidFill>
                  <a:srgbClr val="2554FF"/>
                </a:solidFill>
                <a:latin typeface="Arial"/>
                <a:ea typeface="Microsoft YaHei"/>
                <a:cs typeface="Arial"/>
              </a:rPr>
              <a:t>SENTINELONE</a:t>
            </a:r>
          </a:p>
        </p:txBody>
      </p:sp>
      <p:sp>
        <p:nvSpPr>
          <p:cNvPr id="16" name="Rectangle 16"/>
          <p:cNvSpPr/>
          <p:nvPr/>
        </p:nvSpPr>
        <p:spPr>
          <a:xfrm>
            <a:off x="0" y="0"/>
            <a:ext cx="12192000" cy="6858000"/>
          </a:xfrm>
          <a:prstGeom prst="rect">
            <a:avLst/>
          </a:prstGeom>
          <a:noFill/>
          <a:ln>
            <a:noFill/>
          </a:ln>
        </p:spPr>
      </p:sp>
      <p:sp>
        <p:nvSpPr>
          <p:cNvPr id="17" name="TextBox 17"/>
          <p:cNvSpPr txBox="1"/>
          <p:nvPr/>
        </p:nvSpPr>
        <p:spPr>
          <a:xfrm>
            <a:off x="611505" y="2492692"/>
            <a:ext cx="1969982" cy="274320"/>
          </a:xfrm>
          <a:prstGeom prst="rect">
            <a:avLst/>
          </a:prstGeom>
          <a:noFill/>
          <a:ln>
            <a:noFill/>
          </a:ln>
        </p:spPr>
        <p:txBody>
          <a:bodyPr wrap="none" lIns="0" tIns="0" rIns="0" bIns="0" anchor="t" anchorCtr="0">
            <a:spAutoFit/>
          </a:bodyPr>
          <a:lstStyle/>
          <a:p>
            <a:pPr algn="l"/>
            <a:r>
              <a:rPr lang="en-US" sz="1350" b="1" dirty="0">
                <a:solidFill>
                  <a:srgbClr val="10202B"/>
                </a:solidFill>
                <a:latin typeface="Georgia"/>
                <a:ea typeface="SimSun"/>
                <a:cs typeface="Georgia"/>
              </a:rPr>
              <a:t>AI-native autonomy</a:t>
            </a:r>
          </a:p>
        </p:txBody>
      </p:sp>
      <p:sp>
        <p:nvSpPr>
          <p:cNvPr id="18" name="Rectangle 18"/>
          <p:cNvSpPr/>
          <p:nvPr/>
        </p:nvSpPr>
        <p:spPr>
          <a:xfrm>
            <a:off x="0" y="0"/>
            <a:ext cx="12192000" cy="6858000"/>
          </a:xfrm>
          <a:prstGeom prst="rect">
            <a:avLst/>
          </a:prstGeom>
          <a:noFill/>
          <a:ln>
            <a:noFill/>
          </a:ln>
        </p:spPr>
      </p:sp>
      <p:sp>
        <p:nvSpPr>
          <p:cNvPr id="19" name="TextBox 19"/>
          <p:cNvSpPr txBox="1"/>
          <p:nvPr/>
        </p:nvSpPr>
        <p:spPr>
          <a:xfrm>
            <a:off x="615315" y="2887028"/>
            <a:ext cx="1330166" cy="213360"/>
          </a:xfrm>
          <a:prstGeom prst="rect">
            <a:avLst/>
          </a:prstGeom>
          <a:noFill/>
          <a:ln>
            <a:noFill/>
          </a:ln>
        </p:spPr>
        <p:txBody>
          <a:bodyPr wrap="none" lIns="0" tIns="0" rIns="0" bIns="0" anchor="t" anchorCtr="0">
            <a:spAutoFit/>
          </a:bodyPr>
          <a:lstStyle/>
          <a:p>
            <a:pPr algn="l"/>
            <a:r>
              <a:rPr lang="en-US" sz="1050" dirty="0">
                <a:solidFill>
                  <a:srgbClr val="63717E"/>
                </a:solidFill>
                <a:latin typeface="Arial"/>
                <a:ea typeface="Microsoft YaHei"/>
                <a:cs typeface="Arial"/>
              </a:rPr>
              <a:t>Focused platform</a:t>
            </a:r>
          </a:p>
        </p:txBody>
      </p:sp>
      <p:sp>
        <p:nvSpPr>
          <p:cNvPr id="20" name="Rectangle 20"/>
          <p:cNvSpPr/>
          <p:nvPr/>
        </p:nvSpPr>
        <p:spPr>
          <a:xfrm>
            <a:off x="3238500" y="1762125"/>
            <a:ext cx="2476500" cy="2143125"/>
          </a:xfrm>
          <a:prstGeom prst="roundRect">
            <a:avLst>
              <a:gd name="adj" fmla="val 889"/>
            </a:avLst>
          </a:prstGeom>
          <a:solidFill>
            <a:srgbClr val="FFFFFF"/>
          </a:solidFill>
          <a:ln w="9525">
            <a:solidFill>
              <a:srgbClr val="D9DEE3"/>
            </a:solidFill>
          </a:ln>
        </p:spPr>
      </p:sp>
      <p:sp>
        <p:nvSpPr>
          <p:cNvPr id="21" name="Rectangle 21"/>
          <p:cNvSpPr/>
          <p:nvPr/>
        </p:nvSpPr>
        <p:spPr>
          <a:xfrm>
            <a:off x="3238500" y="1762125"/>
            <a:ext cx="2476500" cy="66675"/>
          </a:xfrm>
          <a:prstGeom prst="rect">
            <a:avLst/>
          </a:prstGeom>
          <a:solidFill>
            <a:srgbClr val="2BA9C9"/>
          </a:solidFill>
          <a:ln>
            <a:noFill/>
          </a:ln>
        </p:spPr>
      </p:sp>
      <p:sp>
        <p:nvSpPr>
          <p:cNvPr id="22" name="Rectangle 22"/>
          <p:cNvSpPr/>
          <p:nvPr/>
        </p:nvSpPr>
        <p:spPr>
          <a:xfrm>
            <a:off x="0" y="0"/>
            <a:ext cx="12192000" cy="6858000"/>
          </a:xfrm>
          <a:prstGeom prst="rect">
            <a:avLst/>
          </a:prstGeom>
          <a:noFill/>
          <a:ln>
            <a:noFill/>
          </a:ln>
        </p:spPr>
      </p:sp>
      <p:sp>
        <p:nvSpPr>
          <p:cNvPr id="23" name="TextBox 23"/>
          <p:cNvSpPr txBox="1"/>
          <p:nvPr/>
        </p:nvSpPr>
        <p:spPr>
          <a:xfrm>
            <a:off x="3398520" y="2036445"/>
            <a:ext cx="878567" cy="182880"/>
          </a:xfrm>
          <a:prstGeom prst="rect">
            <a:avLst/>
          </a:prstGeom>
          <a:noFill/>
          <a:ln>
            <a:noFill/>
          </a:ln>
        </p:spPr>
        <p:txBody>
          <a:bodyPr wrap="none" lIns="0" tIns="0" rIns="0" bIns="0" anchor="t" anchorCtr="0">
            <a:spAutoFit/>
          </a:bodyPr>
          <a:lstStyle/>
          <a:p>
            <a:pPr algn="l"/>
            <a:r>
              <a:rPr lang="en-US" sz="900" b="1" dirty="0">
                <a:solidFill>
                  <a:srgbClr val="2BA9C9"/>
                </a:solidFill>
                <a:latin typeface="Arial"/>
                <a:ea typeface="Microsoft YaHei"/>
                <a:cs typeface="Arial"/>
              </a:rPr>
              <a:t>CROWDSTRIKE</a:t>
            </a:r>
          </a:p>
        </p:txBody>
      </p:sp>
      <p:sp>
        <p:nvSpPr>
          <p:cNvPr id="24" name="Rectangle 24"/>
          <p:cNvSpPr/>
          <p:nvPr/>
        </p:nvSpPr>
        <p:spPr>
          <a:xfrm>
            <a:off x="0" y="0"/>
            <a:ext cx="12192000" cy="6858000"/>
          </a:xfrm>
          <a:prstGeom prst="rect">
            <a:avLst/>
          </a:prstGeom>
          <a:noFill/>
          <a:ln>
            <a:noFill/>
          </a:ln>
        </p:spPr>
      </p:sp>
      <p:sp>
        <p:nvSpPr>
          <p:cNvPr id="25" name="TextBox 25"/>
          <p:cNvSpPr txBox="1"/>
          <p:nvPr/>
        </p:nvSpPr>
        <p:spPr>
          <a:xfrm>
            <a:off x="3392805" y="2492692"/>
            <a:ext cx="1918225" cy="274320"/>
          </a:xfrm>
          <a:prstGeom prst="rect">
            <a:avLst/>
          </a:prstGeom>
          <a:noFill/>
          <a:ln>
            <a:noFill/>
          </a:ln>
        </p:spPr>
        <p:txBody>
          <a:bodyPr wrap="none" lIns="0" tIns="0" rIns="0" bIns="0" anchor="t" anchorCtr="0">
            <a:spAutoFit/>
          </a:bodyPr>
          <a:lstStyle/>
          <a:p>
            <a:pPr algn="l"/>
            <a:r>
              <a:rPr lang="en-US" sz="1350" b="1" dirty="0">
                <a:solidFill>
                  <a:srgbClr val="10202B"/>
                </a:solidFill>
                <a:latin typeface="Georgia"/>
                <a:ea typeface="SimSun"/>
                <a:cs typeface="Georgia"/>
              </a:rPr>
              <a:t>Endpoint + modules</a:t>
            </a:r>
          </a:p>
        </p:txBody>
      </p:sp>
      <p:sp>
        <p:nvSpPr>
          <p:cNvPr id="26" name="Rectangle 26"/>
          <p:cNvSpPr/>
          <p:nvPr/>
        </p:nvSpPr>
        <p:spPr>
          <a:xfrm>
            <a:off x="0" y="0"/>
            <a:ext cx="12192000" cy="6858000"/>
          </a:xfrm>
          <a:prstGeom prst="rect">
            <a:avLst/>
          </a:prstGeom>
          <a:noFill/>
          <a:ln>
            <a:noFill/>
          </a:ln>
        </p:spPr>
      </p:sp>
      <p:sp>
        <p:nvSpPr>
          <p:cNvPr id="27" name="TextBox 27"/>
          <p:cNvSpPr txBox="1"/>
          <p:nvPr/>
        </p:nvSpPr>
        <p:spPr>
          <a:xfrm>
            <a:off x="3396615" y="2887028"/>
            <a:ext cx="1268825" cy="213360"/>
          </a:xfrm>
          <a:prstGeom prst="rect">
            <a:avLst/>
          </a:prstGeom>
          <a:noFill/>
          <a:ln>
            <a:noFill/>
          </a:ln>
        </p:spPr>
        <p:txBody>
          <a:bodyPr wrap="none" lIns="0" tIns="0" rIns="0" bIns="0" anchor="t" anchorCtr="0">
            <a:spAutoFit/>
          </a:bodyPr>
          <a:lstStyle/>
          <a:p>
            <a:pPr algn="l"/>
            <a:r>
              <a:rPr lang="en-US" sz="1050" dirty="0">
                <a:solidFill>
                  <a:srgbClr val="63717E"/>
                </a:solidFill>
                <a:latin typeface="Arial"/>
                <a:ea typeface="Microsoft YaHei"/>
                <a:cs typeface="Arial"/>
              </a:rPr>
              <a:t>Scaled specialist</a:t>
            </a:r>
          </a:p>
        </p:txBody>
      </p:sp>
      <p:sp>
        <p:nvSpPr>
          <p:cNvPr id="28" name="Rectangle 28"/>
          <p:cNvSpPr/>
          <p:nvPr/>
        </p:nvSpPr>
        <p:spPr>
          <a:xfrm>
            <a:off x="6019800" y="1762125"/>
            <a:ext cx="2476500" cy="2143125"/>
          </a:xfrm>
          <a:prstGeom prst="roundRect">
            <a:avLst>
              <a:gd name="adj" fmla="val 889"/>
            </a:avLst>
          </a:prstGeom>
          <a:solidFill>
            <a:srgbClr val="FFFFFF"/>
          </a:solidFill>
          <a:ln w="9525">
            <a:solidFill>
              <a:srgbClr val="D9DEE3"/>
            </a:solidFill>
          </a:ln>
        </p:spPr>
      </p:sp>
      <p:sp>
        <p:nvSpPr>
          <p:cNvPr id="29" name="Rectangle 29"/>
          <p:cNvSpPr/>
          <p:nvPr/>
        </p:nvSpPr>
        <p:spPr>
          <a:xfrm>
            <a:off x="6019800" y="1762125"/>
            <a:ext cx="2476500" cy="66675"/>
          </a:xfrm>
          <a:prstGeom prst="rect">
            <a:avLst/>
          </a:prstGeom>
          <a:solidFill>
            <a:srgbClr val="23B26D"/>
          </a:solidFill>
          <a:ln>
            <a:noFill/>
          </a:ln>
        </p:spPr>
      </p:sp>
      <p:sp>
        <p:nvSpPr>
          <p:cNvPr id="30" name="Rectangle 30"/>
          <p:cNvSpPr/>
          <p:nvPr/>
        </p:nvSpPr>
        <p:spPr>
          <a:xfrm>
            <a:off x="0" y="0"/>
            <a:ext cx="12192000" cy="6858000"/>
          </a:xfrm>
          <a:prstGeom prst="rect">
            <a:avLst/>
          </a:prstGeom>
          <a:noFill/>
          <a:ln>
            <a:noFill/>
          </a:ln>
        </p:spPr>
      </p:sp>
      <p:sp>
        <p:nvSpPr>
          <p:cNvPr id="31" name="TextBox 31"/>
          <p:cNvSpPr txBox="1"/>
          <p:nvPr/>
        </p:nvSpPr>
        <p:spPr>
          <a:xfrm>
            <a:off x="6179820" y="2036445"/>
            <a:ext cx="754351" cy="182880"/>
          </a:xfrm>
          <a:prstGeom prst="rect">
            <a:avLst/>
          </a:prstGeom>
          <a:noFill/>
          <a:ln>
            <a:noFill/>
          </a:ln>
        </p:spPr>
        <p:txBody>
          <a:bodyPr wrap="none" lIns="0" tIns="0" rIns="0" bIns="0" anchor="t" anchorCtr="0">
            <a:spAutoFit/>
          </a:bodyPr>
          <a:lstStyle/>
          <a:p>
            <a:pPr algn="l"/>
            <a:r>
              <a:rPr lang="en-US" sz="900" b="1" dirty="0">
                <a:solidFill>
                  <a:srgbClr val="23B26D"/>
                </a:solidFill>
                <a:latin typeface="Arial"/>
                <a:ea typeface="Microsoft YaHei"/>
                <a:cs typeface="Arial"/>
              </a:rPr>
              <a:t>MICROSOFT</a:t>
            </a:r>
          </a:p>
        </p:txBody>
      </p:sp>
      <p:sp>
        <p:nvSpPr>
          <p:cNvPr id="32" name="Rectangle 32"/>
          <p:cNvSpPr/>
          <p:nvPr/>
        </p:nvSpPr>
        <p:spPr>
          <a:xfrm>
            <a:off x="0" y="0"/>
            <a:ext cx="12192000" cy="6858000"/>
          </a:xfrm>
          <a:prstGeom prst="rect">
            <a:avLst/>
          </a:prstGeom>
          <a:noFill/>
          <a:ln>
            <a:noFill/>
          </a:ln>
        </p:spPr>
      </p:sp>
      <p:sp>
        <p:nvSpPr>
          <p:cNvPr id="33" name="TextBox 33"/>
          <p:cNvSpPr txBox="1"/>
          <p:nvPr/>
        </p:nvSpPr>
        <p:spPr>
          <a:xfrm>
            <a:off x="6174105" y="2492692"/>
            <a:ext cx="2342629" cy="274320"/>
          </a:xfrm>
          <a:prstGeom prst="rect">
            <a:avLst/>
          </a:prstGeom>
          <a:noFill/>
          <a:ln>
            <a:noFill/>
          </a:ln>
        </p:spPr>
        <p:txBody>
          <a:bodyPr wrap="none" lIns="0" tIns="0" rIns="0" bIns="0" anchor="t" anchorCtr="0">
            <a:spAutoFit/>
          </a:bodyPr>
          <a:lstStyle/>
          <a:p>
            <a:pPr algn="l"/>
            <a:r>
              <a:rPr lang="en-US" sz="1350" b="1" dirty="0">
                <a:solidFill>
                  <a:srgbClr val="10202B"/>
                </a:solidFill>
                <a:latin typeface="Georgia"/>
                <a:ea typeface="SimSun"/>
                <a:cs typeface="Georgia"/>
              </a:rPr>
              <a:t>Identity + productivity</a:t>
            </a:r>
          </a:p>
        </p:txBody>
      </p:sp>
      <p:sp>
        <p:nvSpPr>
          <p:cNvPr id="34" name="Rectangle 34"/>
          <p:cNvSpPr/>
          <p:nvPr/>
        </p:nvSpPr>
        <p:spPr>
          <a:xfrm>
            <a:off x="0" y="0"/>
            <a:ext cx="12192000" cy="6858000"/>
          </a:xfrm>
          <a:prstGeom prst="rect">
            <a:avLst/>
          </a:prstGeom>
          <a:noFill/>
          <a:ln>
            <a:noFill/>
          </a:ln>
        </p:spPr>
      </p:sp>
      <p:sp>
        <p:nvSpPr>
          <p:cNvPr id="35" name="TextBox 35"/>
          <p:cNvSpPr txBox="1"/>
          <p:nvPr/>
        </p:nvSpPr>
        <p:spPr>
          <a:xfrm>
            <a:off x="6177915" y="2887028"/>
            <a:ext cx="1414510" cy="213360"/>
          </a:xfrm>
          <a:prstGeom prst="rect">
            <a:avLst/>
          </a:prstGeom>
          <a:noFill/>
          <a:ln>
            <a:noFill/>
          </a:ln>
        </p:spPr>
        <p:txBody>
          <a:bodyPr wrap="none" lIns="0" tIns="0" rIns="0" bIns="0" anchor="t" anchorCtr="0">
            <a:spAutoFit/>
          </a:bodyPr>
          <a:lstStyle/>
          <a:p>
            <a:pPr algn="l"/>
            <a:r>
              <a:rPr lang="en-US" sz="1050" dirty="0">
                <a:solidFill>
                  <a:srgbClr val="63717E"/>
                </a:solidFill>
                <a:latin typeface="Arial"/>
                <a:ea typeface="Microsoft YaHei"/>
                <a:cs typeface="Arial"/>
              </a:rPr>
              <a:t>Bundled ecosystem</a:t>
            </a:r>
          </a:p>
        </p:txBody>
      </p:sp>
      <p:sp>
        <p:nvSpPr>
          <p:cNvPr id="36" name="Rectangle 36"/>
          <p:cNvSpPr/>
          <p:nvPr/>
        </p:nvSpPr>
        <p:spPr>
          <a:xfrm>
            <a:off x="8801100" y="1762125"/>
            <a:ext cx="2476500" cy="2143125"/>
          </a:xfrm>
          <a:prstGeom prst="roundRect">
            <a:avLst>
              <a:gd name="adj" fmla="val 889"/>
            </a:avLst>
          </a:prstGeom>
          <a:solidFill>
            <a:srgbClr val="FFFFFF"/>
          </a:solidFill>
          <a:ln w="9525">
            <a:solidFill>
              <a:srgbClr val="D9DEE3"/>
            </a:solidFill>
          </a:ln>
        </p:spPr>
      </p:sp>
      <p:sp>
        <p:nvSpPr>
          <p:cNvPr id="37" name="Rectangle 37"/>
          <p:cNvSpPr/>
          <p:nvPr/>
        </p:nvSpPr>
        <p:spPr>
          <a:xfrm>
            <a:off x="8801100" y="1762125"/>
            <a:ext cx="2476500" cy="66675"/>
          </a:xfrm>
          <a:prstGeom prst="rect">
            <a:avLst/>
          </a:prstGeom>
          <a:solidFill>
            <a:srgbClr val="E9A23B"/>
          </a:solidFill>
          <a:ln>
            <a:noFill/>
          </a:ln>
        </p:spPr>
      </p:sp>
      <p:sp>
        <p:nvSpPr>
          <p:cNvPr id="38" name="Rectangle 38"/>
          <p:cNvSpPr/>
          <p:nvPr/>
        </p:nvSpPr>
        <p:spPr>
          <a:xfrm>
            <a:off x="0" y="0"/>
            <a:ext cx="12192000" cy="6858000"/>
          </a:xfrm>
          <a:prstGeom prst="rect">
            <a:avLst/>
          </a:prstGeom>
          <a:noFill/>
          <a:ln>
            <a:noFill/>
          </a:ln>
        </p:spPr>
      </p:sp>
      <p:sp>
        <p:nvSpPr>
          <p:cNvPr id="39" name="TextBox 39"/>
          <p:cNvSpPr txBox="1"/>
          <p:nvPr/>
        </p:nvSpPr>
        <p:spPr>
          <a:xfrm>
            <a:off x="8961120" y="2036445"/>
            <a:ext cx="726748" cy="182880"/>
          </a:xfrm>
          <a:prstGeom prst="rect">
            <a:avLst/>
          </a:prstGeom>
          <a:noFill/>
          <a:ln>
            <a:noFill/>
          </a:ln>
        </p:spPr>
        <p:txBody>
          <a:bodyPr wrap="none" lIns="0" tIns="0" rIns="0" bIns="0" anchor="t" anchorCtr="0">
            <a:spAutoFit/>
          </a:bodyPr>
          <a:lstStyle/>
          <a:p>
            <a:pPr algn="l"/>
            <a:r>
              <a:rPr lang="en-US" sz="900" b="1" dirty="0">
                <a:solidFill>
                  <a:srgbClr val="E9A23B"/>
                </a:solidFill>
                <a:latin typeface="Arial"/>
                <a:ea typeface="Microsoft YaHei"/>
                <a:cs typeface="Arial"/>
              </a:rPr>
              <a:t>PALO ALTO</a:t>
            </a:r>
          </a:p>
        </p:txBody>
      </p:sp>
      <p:sp>
        <p:nvSpPr>
          <p:cNvPr id="40" name="Rectangle 40"/>
          <p:cNvSpPr/>
          <p:nvPr/>
        </p:nvSpPr>
        <p:spPr>
          <a:xfrm>
            <a:off x="0" y="0"/>
            <a:ext cx="12192000" cy="6858000"/>
          </a:xfrm>
          <a:prstGeom prst="rect">
            <a:avLst/>
          </a:prstGeom>
          <a:noFill/>
          <a:ln>
            <a:noFill/>
          </a:ln>
        </p:spPr>
      </p:sp>
      <p:sp>
        <p:nvSpPr>
          <p:cNvPr id="41" name="TextBox 41"/>
          <p:cNvSpPr txBox="1"/>
          <p:nvPr/>
        </p:nvSpPr>
        <p:spPr>
          <a:xfrm>
            <a:off x="8955405" y="2492692"/>
            <a:ext cx="2249467" cy="274320"/>
          </a:xfrm>
          <a:prstGeom prst="rect">
            <a:avLst/>
          </a:prstGeom>
          <a:noFill/>
          <a:ln>
            <a:noFill/>
          </a:ln>
        </p:spPr>
        <p:txBody>
          <a:bodyPr wrap="none" lIns="0" tIns="0" rIns="0" bIns="0" anchor="t" anchorCtr="0">
            <a:spAutoFit/>
          </a:bodyPr>
          <a:lstStyle/>
          <a:p>
            <a:pPr algn="l"/>
            <a:r>
              <a:rPr lang="en-US" sz="1350" b="1" dirty="0">
                <a:solidFill>
                  <a:srgbClr val="10202B"/>
                </a:solidFill>
                <a:latin typeface="Georgia"/>
                <a:ea typeface="SimSun"/>
                <a:cs typeface="Georgia"/>
              </a:rPr>
              <a:t>Network + cloud + SOC</a:t>
            </a:r>
          </a:p>
        </p:txBody>
      </p:sp>
      <p:sp>
        <p:nvSpPr>
          <p:cNvPr id="42" name="Rectangle 42"/>
          <p:cNvSpPr/>
          <p:nvPr/>
        </p:nvSpPr>
        <p:spPr>
          <a:xfrm>
            <a:off x="0" y="0"/>
            <a:ext cx="12192000" cy="6858000"/>
          </a:xfrm>
          <a:prstGeom prst="rect">
            <a:avLst/>
          </a:prstGeom>
          <a:noFill/>
          <a:ln>
            <a:noFill/>
          </a:ln>
        </p:spPr>
      </p:sp>
      <p:sp>
        <p:nvSpPr>
          <p:cNvPr id="43" name="TextBox 43"/>
          <p:cNvSpPr txBox="1"/>
          <p:nvPr/>
        </p:nvSpPr>
        <p:spPr>
          <a:xfrm>
            <a:off x="8959215" y="2887028"/>
            <a:ext cx="1161478" cy="213360"/>
          </a:xfrm>
          <a:prstGeom prst="rect">
            <a:avLst/>
          </a:prstGeom>
          <a:noFill/>
          <a:ln>
            <a:noFill/>
          </a:ln>
        </p:spPr>
        <p:txBody>
          <a:bodyPr wrap="none" lIns="0" tIns="0" rIns="0" bIns="0" anchor="t" anchorCtr="0">
            <a:spAutoFit/>
          </a:bodyPr>
          <a:lstStyle/>
          <a:p>
            <a:pPr algn="l"/>
            <a:r>
              <a:rPr lang="en-US" sz="1050" dirty="0">
                <a:solidFill>
                  <a:srgbClr val="63717E"/>
                </a:solidFill>
                <a:latin typeface="Arial"/>
                <a:ea typeface="Microsoft YaHei"/>
                <a:cs typeface="Arial"/>
              </a:rPr>
              <a:t>Broad platform</a:t>
            </a:r>
          </a:p>
        </p:txBody>
      </p:sp>
      <p:sp>
        <p:nvSpPr>
          <p:cNvPr id="44" name="Rectangle 44"/>
          <p:cNvSpPr/>
          <p:nvPr/>
        </p:nvSpPr>
        <p:spPr>
          <a:xfrm>
            <a:off x="457200" y="4362450"/>
            <a:ext cx="11049000" cy="952500"/>
          </a:xfrm>
          <a:prstGeom prst="rect">
            <a:avLst/>
          </a:prstGeom>
          <a:solidFill>
            <a:srgbClr val="071D2B"/>
          </a:solidFill>
          <a:ln>
            <a:noFill/>
          </a:ln>
        </p:spPr>
      </p:sp>
      <p:sp>
        <p:nvSpPr>
          <p:cNvPr id="45" name="Rectangle 45"/>
          <p:cNvSpPr/>
          <p:nvPr/>
        </p:nvSpPr>
        <p:spPr>
          <a:xfrm>
            <a:off x="0" y="0"/>
            <a:ext cx="12192000" cy="6858000"/>
          </a:xfrm>
          <a:prstGeom prst="rect">
            <a:avLst/>
          </a:prstGeom>
          <a:noFill/>
          <a:ln>
            <a:noFill/>
          </a:ln>
        </p:spPr>
      </p:sp>
      <p:sp>
        <p:nvSpPr>
          <p:cNvPr id="46" name="TextBox 46"/>
          <p:cNvSpPr txBox="1"/>
          <p:nvPr/>
        </p:nvSpPr>
        <p:spPr>
          <a:xfrm>
            <a:off x="656272" y="4568666"/>
            <a:ext cx="900240" cy="167640"/>
          </a:xfrm>
          <a:prstGeom prst="rect">
            <a:avLst/>
          </a:prstGeom>
          <a:noFill/>
          <a:ln>
            <a:noFill/>
          </a:ln>
        </p:spPr>
        <p:txBody>
          <a:bodyPr wrap="none" lIns="0" tIns="0" rIns="0" bIns="0" anchor="t" anchorCtr="0">
            <a:spAutoFit/>
          </a:bodyPr>
          <a:lstStyle/>
          <a:p>
            <a:pPr algn="l"/>
            <a:r>
              <a:rPr lang="en-US" sz="825" b="1" dirty="0">
                <a:solidFill>
                  <a:srgbClr val="2554FF"/>
                </a:solidFill>
                <a:latin typeface="Arial"/>
                <a:ea typeface="Microsoft YaHei"/>
                <a:cs typeface="Arial"/>
              </a:rPr>
              <a:t>DILIGENCE TEST</a:t>
            </a:r>
          </a:p>
        </p:txBody>
      </p:sp>
      <p:sp>
        <p:nvSpPr>
          <p:cNvPr id="47" name="Rectangle 47"/>
          <p:cNvSpPr/>
          <p:nvPr/>
        </p:nvSpPr>
        <p:spPr>
          <a:xfrm>
            <a:off x="0" y="0"/>
            <a:ext cx="12192000" cy="6858000"/>
          </a:xfrm>
          <a:prstGeom prst="rect">
            <a:avLst/>
          </a:prstGeom>
          <a:noFill/>
          <a:ln>
            <a:noFill/>
          </a:ln>
        </p:spPr>
      </p:sp>
      <p:sp>
        <p:nvSpPr>
          <p:cNvPr id="48" name="TextBox 48"/>
          <p:cNvSpPr txBox="1"/>
          <p:nvPr/>
        </p:nvSpPr>
        <p:spPr>
          <a:xfrm>
            <a:off x="650558" y="4853464"/>
            <a:ext cx="8938523" cy="259080"/>
          </a:xfrm>
          <a:prstGeom prst="rect">
            <a:avLst/>
          </a:prstGeom>
          <a:noFill/>
          <a:ln>
            <a:noFill/>
          </a:ln>
        </p:spPr>
        <p:txBody>
          <a:bodyPr wrap="none" lIns="0" tIns="0" rIns="0" bIns="0" anchor="t" anchorCtr="0">
            <a:spAutoFit/>
          </a:bodyPr>
          <a:lstStyle/>
          <a:p>
            <a:pPr algn="l"/>
            <a:r>
              <a:rPr lang="en-US" sz="1275" b="1" dirty="0">
                <a:solidFill>
                  <a:srgbClr val="FFFFFF"/>
                </a:solidFill>
                <a:latin typeface="Georgia"/>
                <a:ea typeface="SimSun"/>
                <a:cs typeface="Georgia"/>
              </a:rPr>
              <a:t>Win/loss by segment • displacement source • discounting • module attach • channel economics</a:t>
            </a:r>
          </a:p>
        </p:txBody>
      </p:sp>
      <p:sp>
        <p:nvSpPr>
          <p:cNvPr id="49" name="Line 49"/>
          <p:cNvSpPr/>
          <p:nvPr/>
        </p:nvSpPr>
        <p:spPr>
          <a:xfrm>
            <a:off x="457200" y="64008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50" name="Rectangle 50"/>
          <p:cNvSpPr/>
          <p:nvPr/>
        </p:nvSpPr>
        <p:spPr>
          <a:xfrm>
            <a:off x="0" y="0"/>
            <a:ext cx="12192000" cy="6858000"/>
          </a:xfrm>
          <a:prstGeom prst="rect">
            <a:avLst/>
          </a:prstGeom>
          <a:noFill/>
          <a:ln>
            <a:noFill/>
          </a:ln>
        </p:spPr>
      </p:sp>
      <p:sp>
        <p:nvSpPr>
          <p:cNvPr id="51" name="TextBox 51"/>
          <p:cNvSpPr txBox="1"/>
          <p:nvPr/>
        </p:nvSpPr>
        <p:spPr>
          <a:xfrm>
            <a:off x="448628" y="6537484"/>
            <a:ext cx="4399193" cy="137160"/>
          </a:xfrm>
          <a:prstGeom prst="rect">
            <a:avLst/>
          </a:prstGeom>
          <a:noFill/>
          <a:ln>
            <a:noFill/>
          </a:ln>
        </p:spPr>
        <p:txBody>
          <a:bodyPr wrap="none" lIns="0" tIns="0" rIns="0" bIns="0" anchor="t" anchorCtr="0">
            <a:spAutoFit/>
          </a:bodyPr>
          <a:lstStyle/>
          <a:p>
            <a:pPr algn="l"/>
            <a:r>
              <a:rPr lang="en-US" sz="675" dirty="0">
                <a:solidFill>
                  <a:srgbClr val="63717E"/>
                </a:solidFill>
                <a:latin typeface="Arial"/>
                <a:ea typeface="Microsoft YaHei"/>
                <a:cs typeface="Arial"/>
              </a:rPr>
              <a:t>SENTINELONE FY2026 10-K, PDF PP.66–70 • REUTERS, 13 MAR &amp; 29 MAY 2026 (THIRD-PARTY VIEW)</a:t>
            </a:r>
          </a:p>
        </p:txBody>
      </p:sp>
      <p:sp>
        <p:nvSpPr>
          <p:cNvPr id="52" name="Rectangle 52"/>
          <p:cNvSpPr/>
          <p:nvPr/>
        </p:nvSpPr>
        <p:spPr>
          <a:xfrm>
            <a:off x="0" y="0"/>
            <a:ext cx="12192000" cy="6858000"/>
          </a:xfrm>
          <a:prstGeom prst="rect">
            <a:avLst/>
          </a:prstGeom>
          <a:noFill/>
          <a:ln>
            <a:noFill/>
          </a:ln>
        </p:spPr>
      </p:sp>
      <p:sp>
        <p:nvSpPr>
          <p:cNvPr id="53" name="TextBox 53"/>
          <p:cNvSpPr txBox="1"/>
          <p:nvPr/>
        </p:nvSpPr>
        <p:spPr>
          <a:xfrm>
            <a:off x="11616784" y="6521291"/>
            <a:ext cx="128493" cy="167640"/>
          </a:xfrm>
          <a:prstGeom prst="rect">
            <a:avLst/>
          </a:prstGeom>
          <a:noFill/>
          <a:ln>
            <a:noFill/>
          </a:ln>
        </p:spPr>
        <p:txBody>
          <a:bodyPr wrap="none" lIns="0" tIns="0" rIns="0" bIns="0" anchor="t" anchorCtr="0">
            <a:spAutoFit/>
          </a:bodyPr>
          <a:lstStyle/>
          <a:p>
            <a:pPr algn="r"/>
            <a:r>
              <a:rPr lang="en-US" sz="825" b="1" dirty="0">
                <a:solidFill>
                  <a:srgbClr val="63717E"/>
                </a:solidFill>
                <a:latin typeface="Arial"/>
                <a:ea typeface="Microsoft YaHei"/>
                <a:cs typeface="Arial"/>
              </a:rPr>
              <a:t>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6858000"/>
          </a:xfrm>
          <a:prstGeom prst="rect">
            <a:avLst/>
          </a:prstGeom>
          <a:noFill/>
          <a:ln>
            <a:noFill/>
          </a:ln>
        </p:spPr>
      </p:sp>
      <p:sp>
        <p:nvSpPr>
          <p:cNvPr id="4" name="TextBox 4"/>
          <p:cNvSpPr txBox="1"/>
          <p:nvPr/>
        </p:nvSpPr>
        <p:spPr>
          <a:xfrm>
            <a:off x="447675" y="319088"/>
            <a:ext cx="1519988" cy="152400"/>
          </a:xfrm>
          <a:prstGeom prst="rect">
            <a:avLst/>
          </a:prstGeom>
          <a:noFill/>
          <a:ln>
            <a:noFill/>
          </a:ln>
        </p:spPr>
        <p:txBody>
          <a:bodyPr wrap="none" lIns="0" tIns="0" rIns="0" bIns="0" anchor="t" anchorCtr="0">
            <a:spAutoFit/>
          </a:bodyPr>
          <a:lstStyle/>
          <a:p>
            <a:pPr algn="l"/>
            <a:r>
              <a:rPr lang="en-US" sz="750" b="1" dirty="0">
                <a:solidFill>
                  <a:srgbClr val="2554FF"/>
                </a:solidFill>
                <a:latin typeface="Arial"/>
                <a:ea typeface="Microsoft YaHei"/>
                <a:cs typeface="Arial"/>
              </a:rPr>
              <a:t>13 / INVESTMENT COMMITTEE</a:t>
            </a:r>
          </a:p>
        </p:txBody>
      </p:sp>
      <p:sp>
        <p:nvSpPr>
          <p:cNvPr id="5" name="Rectangle 5"/>
          <p:cNvSpPr/>
          <p:nvPr/>
        </p:nvSpPr>
        <p:spPr>
          <a:xfrm>
            <a:off x="0" y="0"/>
            <a:ext cx="12192000" cy="6858000"/>
          </a:xfrm>
          <a:prstGeom prst="rect">
            <a:avLst/>
          </a:prstGeom>
          <a:noFill/>
          <a:ln>
            <a:noFill/>
          </a:ln>
        </p:spPr>
      </p:sp>
      <p:sp>
        <p:nvSpPr>
          <p:cNvPr id="6" name="TextBox 6"/>
          <p:cNvSpPr txBox="1"/>
          <p:nvPr/>
        </p:nvSpPr>
        <p:spPr>
          <a:xfrm>
            <a:off x="10361533" y="319088"/>
            <a:ext cx="138279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SENTINELONE • 14 SEP 2026</a:t>
            </a:r>
          </a:p>
        </p:txBody>
      </p:sp>
      <p:sp>
        <p:nvSpPr>
          <p:cNvPr id="7" name="Line 7"/>
          <p:cNvSpPr/>
          <p:nvPr/>
        </p:nvSpPr>
        <p:spPr>
          <a:xfrm>
            <a:off x="457200" y="5334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8" name="Rectangle 8"/>
          <p:cNvSpPr/>
          <p:nvPr/>
        </p:nvSpPr>
        <p:spPr>
          <a:xfrm>
            <a:off x="0" y="0"/>
            <a:ext cx="12192000" cy="6858000"/>
          </a:xfrm>
          <a:prstGeom prst="rect">
            <a:avLst/>
          </a:prstGeom>
          <a:noFill/>
          <a:ln>
            <a:noFill/>
          </a:ln>
        </p:spPr>
      </p:sp>
      <p:sp>
        <p:nvSpPr>
          <p:cNvPr id="9" name="TextBox 9"/>
          <p:cNvSpPr txBox="1"/>
          <p:nvPr/>
        </p:nvSpPr>
        <p:spPr>
          <a:xfrm>
            <a:off x="427672" y="663416"/>
            <a:ext cx="10131439"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Retention opacity and GAAP quality are the two risks most</a:t>
            </a:r>
          </a:p>
        </p:txBody>
      </p:sp>
      <p:sp>
        <p:nvSpPr>
          <p:cNvPr id="10" name="Rectangle 10"/>
          <p:cNvSpPr/>
          <p:nvPr/>
        </p:nvSpPr>
        <p:spPr>
          <a:xfrm>
            <a:off x="0" y="0"/>
            <a:ext cx="12192000" cy="6858000"/>
          </a:xfrm>
          <a:prstGeom prst="rect">
            <a:avLst/>
          </a:prstGeom>
          <a:noFill/>
          <a:ln>
            <a:noFill/>
          </a:ln>
        </p:spPr>
      </p:sp>
      <p:sp>
        <p:nvSpPr>
          <p:cNvPr id="11" name="TextBox 11"/>
          <p:cNvSpPr txBox="1"/>
          <p:nvPr/>
        </p:nvSpPr>
        <p:spPr>
          <a:xfrm>
            <a:off x="427672" y="976408"/>
            <a:ext cx="6744266"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likely to reverse the recommendation.</a:t>
            </a:r>
          </a:p>
        </p:txBody>
      </p:sp>
      <p:sp>
        <p:nvSpPr>
          <p:cNvPr id="12" name="Rectangle 12"/>
          <p:cNvSpPr/>
          <p:nvPr/>
        </p:nvSpPr>
        <p:spPr>
          <a:xfrm>
            <a:off x="0" y="0"/>
            <a:ext cx="12192000" cy="6858000"/>
          </a:xfrm>
          <a:prstGeom prst="rect">
            <a:avLst/>
          </a:prstGeom>
          <a:noFill/>
          <a:ln>
            <a:noFill/>
          </a:ln>
        </p:spPr>
      </p:sp>
      <p:sp>
        <p:nvSpPr>
          <p:cNvPr id="13" name="TextBox 13"/>
          <p:cNvSpPr txBox="1"/>
          <p:nvPr/>
        </p:nvSpPr>
        <p:spPr>
          <a:xfrm>
            <a:off x="5801635" y="5713095"/>
            <a:ext cx="588731" cy="182880"/>
          </a:xfrm>
          <a:prstGeom prst="rect">
            <a:avLst/>
          </a:prstGeom>
          <a:noFill/>
          <a:ln>
            <a:noFill/>
          </a:ln>
        </p:spPr>
        <p:txBody>
          <a:bodyPr wrap="none" lIns="0" tIns="0" rIns="0" bIns="0" anchor="t" anchorCtr="0">
            <a:spAutoFit/>
          </a:bodyPr>
          <a:lstStyle/>
          <a:p>
            <a:pPr algn="ctr"/>
            <a:r>
              <a:rPr lang="en-US" sz="900" b="1" dirty="0">
                <a:solidFill>
                  <a:srgbClr val="63717E"/>
                </a:solidFill>
                <a:latin typeface="Arial"/>
                <a:ea typeface="Microsoft YaHei"/>
                <a:cs typeface="Arial"/>
              </a:rPr>
              <a:t>IMPACT →</a:t>
            </a:r>
          </a:p>
        </p:txBody>
      </p:sp>
      <p:sp>
        <p:nvSpPr>
          <p:cNvPr id="14" name="Rectangle 14"/>
          <p:cNvSpPr/>
          <p:nvPr/>
        </p:nvSpPr>
        <p:spPr>
          <a:xfrm>
            <a:off x="0" y="0"/>
            <a:ext cx="12192000" cy="6858000"/>
          </a:xfrm>
          <a:prstGeom prst="rect">
            <a:avLst/>
          </a:prstGeom>
          <a:noFill/>
          <a:ln>
            <a:noFill/>
          </a:ln>
        </p:spPr>
      </p:sp>
      <p:sp>
        <p:nvSpPr>
          <p:cNvPr id="15" name="TextBox 15"/>
          <p:cNvSpPr txBox="1"/>
          <p:nvPr/>
        </p:nvSpPr>
        <p:spPr>
          <a:xfrm>
            <a:off x="1533363" y="3617595"/>
            <a:ext cx="933774" cy="182880"/>
          </a:xfrm>
          <a:prstGeom prst="rect">
            <a:avLst/>
          </a:prstGeom>
          <a:noFill/>
          <a:ln>
            <a:noFill/>
          </a:ln>
        </p:spPr>
        <p:txBody>
          <a:bodyPr wrap="none" lIns="0" tIns="0" rIns="0" bIns="0" anchor="t" anchorCtr="0">
            <a:spAutoFit/>
          </a:bodyPr>
          <a:lstStyle/>
          <a:p>
            <a:pPr algn="ctr"/>
            <a:r>
              <a:rPr lang="en-US" sz="900" b="1" dirty="0">
                <a:solidFill>
                  <a:srgbClr val="63717E"/>
                </a:solidFill>
                <a:latin typeface="Arial"/>
                <a:ea typeface="Microsoft YaHei"/>
                <a:cs typeface="Arial"/>
              </a:rPr>
              <a:t>PROBABILITY →</a:t>
            </a:r>
          </a:p>
        </p:txBody>
      </p:sp>
      <p:sp>
        <p:nvSpPr>
          <p:cNvPr id="16" name="Rectangle 16"/>
          <p:cNvSpPr/>
          <p:nvPr/>
        </p:nvSpPr>
        <p:spPr>
          <a:xfrm>
            <a:off x="2762250" y="4686300"/>
            <a:ext cx="1333500" cy="742950"/>
          </a:xfrm>
          <a:prstGeom prst="rect">
            <a:avLst/>
          </a:prstGeom>
          <a:solidFill>
            <a:srgbClr val="EDF6F1"/>
          </a:solidFill>
          <a:ln w="9525">
            <a:solidFill>
              <a:srgbClr val="FFFFFF"/>
            </a:solidFill>
          </a:ln>
        </p:spPr>
      </p:sp>
      <p:sp>
        <p:nvSpPr>
          <p:cNvPr id="17" name="Rectangle 17"/>
          <p:cNvSpPr/>
          <p:nvPr/>
        </p:nvSpPr>
        <p:spPr>
          <a:xfrm>
            <a:off x="2762250" y="3943350"/>
            <a:ext cx="1333500" cy="742950"/>
          </a:xfrm>
          <a:prstGeom prst="rect">
            <a:avLst/>
          </a:prstGeom>
          <a:solidFill>
            <a:srgbClr val="F5F1D8"/>
          </a:solidFill>
          <a:ln w="9525">
            <a:solidFill>
              <a:srgbClr val="FFFFFF"/>
            </a:solidFill>
          </a:ln>
        </p:spPr>
      </p:sp>
      <p:sp>
        <p:nvSpPr>
          <p:cNvPr id="18" name="Rectangle 18"/>
          <p:cNvSpPr/>
          <p:nvPr/>
        </p:nvSpPr>
        <p:spPr>
          <a:xfrm>
            <a:off x="2762250" y="3200400"/>
            <a:ext cx="1333500" cy="742950"/>
          </a:xfrm>
          <a:prstGeom prst="rect">
            <a:avLst/>
          </a:prstGeom>
          <a:solidFill>
            <a:srgbClr val="FAE5CC"/>
          </a:solidFill>
          <a:ln w="9525">
            <a:solidFill>
              <a:srgbClr val="FFFFFF"/>
            </a:solidFill>
          </a:ln>
        </p:spPr>
      </p:sp>
      <p:sp>
        <p:nvSpPr>
          <p:cNvPr id="19" name="Rectangle 19"/>
          <p:cNvSpPr/>
          <p:nvPr/>
        </p:nvSpPr>
        <p:spPr>
          <a:xfrm>
            <a:off x="2762250" y="2457450"/>
            <a:ext cx="1333500" cy="742950"/>
          </a:xfrm>
          <a:prstGeom prst="rect">
            <a:avLst/>
          </a:prstGeom>
          <a:solidFill>
            <a:srgbClr val="F8D4CF"/>
          </a:solidFill>
          <a:ln w="9525">
            <a:solidFill>
              <a:srgbClr val="FFFFFF"/>
            </a:solidFill>
          </a:ln>
        </p:spPr>
      </p:sp>
      <p:sp>
        <p:nvSpPr>
          <p:cNvPr id="20" name="Rectangle 20"/>
          <p:cNvSpPr/>
          <p:nvPr/>
        </p:nvSpPr>
        <p:spPr>
          <a:xfrm>
            <a:off x="2762250" y="1714500"/>
            <a:ext cx="1333500" cy="742950"/>
          </a:xfrm>
          <a:prstGeom prst="rect">
            <a:avLst/>
          </a:prstGeom>
          <a:solidFill>
            <a:srgbClr val="F4BCC2"/>
          </a:solidFill>
          <a:ln w="9525">
            <a:solidFill>
              <a:srgbClr val="FFFFFF"/>
            </a:solidFill>
          </a:ln>
        </p:spPr>
      </p:sp>
      <p:sp>
        <p:nvSpPr>
          <p:cNvPr id="21" name="Rectangle 21"/>
          <p:cNvSpPr/>
          <p:nvPr/>
        </p:nvSpPr>
        <p:spPr>
          <a:xfrm>
            <a:off x="4095750" y="4686300"/>
            <a:ext cx="1333500" cy="742950"/>
          </a:xfrm>
          <a:prstGeom prst="rect">
            <a:avLst/>
          </a:prstGeom>
          <a:solidFill>
            <a:srgbClr val="F5F1D8"/>
          </a:solidFill>
          <a:ln w="9525">
            <a:solidFill>
              <a:srgbClr val="FFFFFF"/>
            </a:solidFill>
          </a:ln>
        </p:spPr>
      </p:sp>
      <p:sp>
        <p:nvSpPr>
          <p:cNvPr id="22" name="Rectangle 22"/>
          <p:cNvSpPr/>
          <p:nvPr/>
        </p:nvSpPr>
        <p:spPr>
          <a:xfrm>
            <a:off x="4095750" y="3943350"/>
            <a:ext cx="1333500" cy="742950"/>
          </a:xfrm>
          <a:prstGeom prst="rect">
            <a:avLst/>
          </a:prstGeom>
          <a:solidFill>
            <a:srgbClr val="F5F1D8"/>
          </a:solidFill>
          <a:ln w="9525">
            <a:solidFill>
              <a:srgbClr val="FFFFFF"/>
            </a:solidFill>
          </a:ln>
        </p:spPr>
      </p:sp>
      <p:sp>
        <p:nvSpPr>
          <p:cNvPr id="23" name="Rectangle 23"/>
          <p:cNvSpPr/>
          <p:nvPr/>
        </p:nvSpPr>
        <p:spPr>
          <a:xfrm>
            <a:off x="4095750" y="3200400"/>
            <a:ext cx="1333500" cy="742950"/>
          </a:xfrm>
          <a:prstGeom prst="rect">
            <a:avLst/>
          </a:prstGeom>
          <a:solidFill>
            <a:srgbClr val="FAE5CC"/>
          </a:solidFill>
          <a:ln w="9525">
            <a:solidFill>
              <a:srgbClr val="FFFFFF"/>
            </a:solidFill>
          </a:ln>
        </p:spPr>
      </p:sp>
      <p:sp>
        <p:nvSpPr>
          <p:cNvPr id="24" name="Rectangle 24"/>
          <p:cNvSpPr/>
          <p:nvPr/>
        </p:nvSpPr>
        <p:spPr>
          <a:xfrm>
            <a:off x="4095750" y="2457450"/>
            <a:ext cx="1333500" cy="742950"/>
          </a:xfrm>
          <a:prstGeom prst="rect">
            <a:avLst/>
          </a:prstGeom>
          <a:solidFill>
            <a:srgbClr val="F8D4CF"/>
          </a:solidFill>
          <a:ln w="9525">
            <a:solidFill>
              <a:srgbClr val="FFFFFF"/>
            </a:solidFill>
          </a:ln>
        </p:spPr>
      </p:sp>
      <p:sp>
        <p:nvSpPr>
          <p:cNvPr id="25" name="Rectangle 25"/>
          <p:cNvSpPr/>
          <p:nvPr/>
        </p:nvSpPr>
        <p:spPr>
          <a:xfrm>
            <a:off x="4095750" y="1714500"/>
            <a:ext cx="1333500" cy="742950"/>
          </a:xfrm>
          <a:prstGeom prst="rect">
            <a:avLst/>
          </a:prstGeom>
          <a:solidFill>
            <a:srgbClr val="F4BCC2"/>
          </a:solidFill>
          <a:ln w="9525">
            <a:solidFill>
              <a:srgbClr val="FFFFFF"/>
            </a:solidFill>
          </a:ln>
        </p:spPr>
      </p:sp>
      <p:sp>
        <p:nvSpPr>
          <p:cNvPr id="26" name="Rectangle 26"/>
          <p:cNvSpPr/>
          <p:nvPr/>
        </p:nvSpPr>
        <p:spPr>
          <a:xfrm>
            <a:off x="5429250" y="4686300"/>
            <a:ext cx="1333500" cy="742950"/>
          </a:xfrm>
          <a:prstGeom prst="rect">
            <a:avLst/>
          </a:prstGeom>
          <a:solidFill>
            <a:srgbClr val="FAE5CC"/>
          </a:solidFill>
          <a:ln w="9525">
            <a:solidFill>
              <a:srgbClr val="FFFFFF"/>
            </a:solidFill>
          </a:ln>
        </p:spPr>
      </p:sp>
      <p:sp>
        <p:nvSpPr>
          <p:cNvPr id="27" name="Rectangle 27"/>
          <p:cNvSpPr/>
          <p:nvPr/>
        </p:nvSpPr>
        <p:spPr>
          <a:xfrm>
            <a:off x="5429250" y="3943350"/>
            <a:ext cx="1333500" cy="742950"/>
          </a:xfrm>
          <a:prstGeom prst="rect">
            <a:avLst/>
          </a:prstGeom>
          <a:solidFill>
            <a:srgbClr val="FAE5CC"/>
          </a:solidFill>
          <a:ln w="9525">
            <a:solidFill>
              <a:srgbClr val="FFFFFF"/>
            </a:solidFill>
          </a:ln>
        </p:spPr>
      </p:sp>
      <p:sp>
        <p:nvSpPr>
          <p:cNvPr id="28" name="Rectangle 28"/>
          <p:cNvSpPr/>
          <p:nvPr/>
        </p:nvSpPr>
        <p:spPr>
          <a:xfrm>
            <a:off x="5429250" y="3200400"/>
            <a:ext cx="1333500" cy="742950"/>
          </a:xfrm>
          <a:prstGeom prst="rect">
            <a:avLst/>
          </a:prstGeom>
          <a:solidFill>
            <a:srgbClr val="FAE5CC"/>
          </a:solidFill>
          <a:ln w="9525">
            <a:solidFill>
              <a:srgbClr val="FFFFFF"/>
            </a:solidFill>
          </a:ln>
        </p:spPr>
      </p:sp>
      <p:sp>
        <p:nvSpPr>
          <p:cNvPr id="29" name="Rectangle 29"/>
          <p:cNvSpPr/>
          <p:nvPr/>
        </p:nvSpPr>
        <p:spPr>
          <a:xfrm>
            <a:off x="5429250" y="2457450"/>
            <a:ext cx="1333500" cy="742950"/>
          </a:xfrm>
          <a:prstGeom prst="rect">
            <a:avLst/>
          </a:prstGeom>
          <a:solidFill>
            <a:srgbClr val="F8D4CF"/>
          </a:solidFill>
          <a:ln w="9525">
            <a:solidFill>
              <a:srgbClr val="FFFFFF"/>
            </a:solidFill>
          </a:ln>
        </p:spPr>
      </p:sp>
      <p:sp>
        <p:nvSpPr>
          <p:cNvPr id="30" name="Rectangle 30"/>
          <p:cNvSpPr/>
          <p:nvPr/>
        </p:nvSpPr>
        <p:spPr>
          <a:xfrm>
            <a:off x="5429250" y="1714500"/>
            <a:ext cx="1333500" cy="742950"/>
          </a:xfrm>
          <a:prstGeom prst="rect">
            <a:avLst/>
          </a:prstGeom>
          <a:solidFill>
            <a:srgbClr val="F4BCC2"/>
          </a:solidFill>
          <a:ln w="9525">
            <a:solidFill>
              <a:srgbClr val="FFFFFF"/>
            </a:solidFill>
          </a:ln>
        </p:spPr>
      </p:sp>
      <p:sp>
        <p:nvSpPr>
          <p:cNvPr id="31" name="Rectangle 31"/>
          <p:cNvSpPr/>
          <p:nvPr/>
        </p:nvSpPr>
        <p:spPr>
          <a:xfrm>
            <a:off x="6762750" y="4686300"/>
            <a:ext cx="1333500" cy="742950"/>
          </a:xfrm>
          <a:prstGeom prst="rect">
            <a:avLst/>
          </a:prstGeom>
          <a:solidFill>
            <a:srgbClr val="F8D4CF"/>
          </a:solidFill>
          <a:ln w="9525">
            <a:solidFill>
              <a:srgbClr val="FFFFFF"/>
            </a:solidFill>
          </a:ln>
        </p:spPr>
      </p:sp>
      <p:sp>
        <p:nvSpPr>
          <p:cNvPr id="32" name="Rectangle 32"/>
          <p:cNvSpPr/>
          <p:nvPr/>
        </p:nvSpPr>
        <p:spPr>
          <a:xfrm>
            <a:off x="6762750" y="3943350"/>
            <a:ext cx="1333500" cy="742950"/>
          </a:xfrm>
          <a:prstGeom prst="rect">
            <a:avLst/>
          </a:prstGeom>
          <a:solidFill>
            <a:srgbClr val="F8D4CF"/>
          </a:solidFill>
          <a:ln w="9525">
            <a:solidFill>
              <a:srgbClr val="FFFFFF"/>
            </a:solidFill>
          </a:ln>
        </p:spPr>
      </p:sp>
      <p:sp>
        <p:nvSpPr>
          <p:cNvPr id="33" name="Rectangle 33"/>
          <p:cNvSpPr/>
          <p:nvPr/>
        </p:nvSpPr>
        <p:spPr>
          <a:xfrm>
            <a:off x="6762750" y="3200400"/>
            <a:ext cx="1333500" cy="742950"/>
          </a:xfrm>
          <a:prstGeom prst="rect">
            <a:avLst/>
          </a:prstGeom>
          <a:solidFill>
            <a:srgbClr val="F8D4CF"/>
          </a:solidFill>
          <a:ln w="9525">
            <a:solidFill>
              <a:srgbClr val="FFFFFF"/>
            </a:solidFill>
          </a:ln>
        </p:spPr>
      </p:sp>
      <p:sp>
        <p:nvSpPr>
          <p:cNvPr id="34" name="Rectangle 34"/>
          <p:cNvSpPr/>
          <p:nvPr/>
        </p:nvSpPr>
        <p:spPr>
          <a:xfrm>
            <a:off x="6762750" y="2457450"/>
            <a:ext cx="1333500" cy="742950"/>
          </a:xfrm>
          <a:prstGeom prst="rect">
            <a:avLst/>
          </a:prstGeom>
          <a:solidFill>
            <a:srgbClr val="F8D4CF"/>
          </a:solidFill>
          <a:ln w="9525">
            <a:solidFill>
              <a:srgbClr val="FFFFFF"/>
            </a:solidFill>
          </a:ln>
        </p:spPr>
      </p:sp>
      <p:sp>
        <p:nvSpPr>
          <p:cNvPr id="35" name="Rectangle 35"/>
          <p:cNvSpPr/>
          <p:nvPr/>
        </p:nvSpPr>
        <p:spPr>
          <a:xfrm>
            <a:off x="6762750" y="1714500"/>
            <a:ext cx="1333500" cy="742950"/>
          </a:xfrm>
          <a:prstGeom prst="rect">
            <a:avLst/>
          </a:prstGeom>
          <a:solidFill>
            <a:srgbClr val="F4BCC2"/>
          </a:solidFill>
          <a:ln w="9525">
            <a:solidFill>
              <a:srgbClr val="FFFFFF"/>
            </a:solidFill>
          </a:ln>
        </p:spPr>
      </p:sp>
      <p:sp>
        <p:nvSpPr>
          <p:cNvPr id="36" name="Rectangle 36"/>
          <p:cNvSpPr/>
          <p:nvPr/>
        </p:nvSpPr>
        <p:spPr>
          <a:xfrm>
            <a:off x="8096250" y="4686300"/>
            <a:ext cx="1333500" cy="742950"/>
          </a:xfrm>
          <a:prstGeom prst="rect">
            <a:avLst/>
          </a:prstGeom>
          <a:solidFill>
            <a:srgbClr val="F4BCC2"/>
          </a:solidFill>
          <a:ln w="9525">
            <a:solidFill>
              <a:srgbClr val="FFFFFF"/>
            </a:solidFill>
          </a:ln>
        </p:spPr>
      </p:sp>
      <p:sp>
        <p:nvSpPr>
          <p:cNvPr id="37" name="Rectangle 37"/>
          <p:cNvSpPr/>
          <p:nvPr/>
        </p:nvSpPr>
        <p:spPr>
          <a:xfrm>
            <a:off x="8096250" y="3943350"/>
            <a:ext cx="1333500" cy="742950"/>
          </a:xfrm>
          <a:prstGeom prst="rect">
            <a:avLst/>
          </a:prstGeom>
          <a:solidFill>
            <a:srgbClr val="F4BCC2"/>
          </a:solidFill>
          <a:ln w="9525">
            <a:solidFill>
              <a:srgbClr val="FFFFFF"/>
            </a:solidFill>
          </a:ln>
        </p:spPr>
      </p:sp>
      <p:sp>
        <p:nvSpPr>
          <p:cNvPr id="38" name="Rectangle 38"/>
          <p:cNvSpPr/>
          <p:nvPr/>
        </p:nvSpPr>
        <p:spPr>
          <a:xfrm>
            <a:off x="8096250" y="3200400"/>
            <a:ext cx="1333500" cy="742950"/>
          </a:xfrm>
          <a:prstGeom prst="rect">
            <a:avLst/>
          </a:prstGeom>
          <a:solidFill>
            <a:srgbClr val="F4BCC2"/>
          </a:solidFill>
          <a:ln w="9525">
            <a:solidFill>
              <a:srgbClr val="FFFFFF"/>
            </a:solidFill>
          </a:ln>
        </p:spPr>
      </p:sp>
      <p:sp>
        <p:nvSpPr>
          <p:cNvPr id="39" name="Rectangle 39"/>
          <p:cNvSpPr/>
          <p:nvPr/>
        </p:nvSpPr>
        <p:spPr>
          <a:xfrm>
            <a:off x="8096250" y="2457450"/>
            <a:ext cx="1333500" cy="742950"/>
          </a:xfrm>
          <a:prstGeom prst="rect">
            <a:avLst/>
          </a:prstGeom>
          <a:solidFill>
            <a:srgbClr val="F4BCC2"/>
          </a:solidFill>
          <a:ln w="9525">
            <a:solidFill>
              <a:srgbClr val="FFFFFF"/>
            </a:solidFill>
          </a:ln>
        </p:spPr>
      </p:sp>
      <p:sp>
        <p:nvSpPr>
          <p:cNvPr id="40" name="Rectangle 40"/>
          <p:cNvSpPr/>
          <p:nvPr/>
        </p:nvSpPr>
        <p:spPr>
          <a:xfrm>
            <a:off x="8096250" y="1714500"/>
            <a:ext cx="1333500" cy="742950"/>
          </a:xfrm>
          <a:prstGeom prst="rect">
            <a:avLst/>
          </a:prstGeom>
          <a:solidFill>
            <a:srgbClr val="F4BCC2"/>
          </a:solidFill>
          <a:ln w="9525">
            <a:solidFill>
              <a:srgbClr val="FFFFFF"/>
            </a:solidFill>
          </a:ln>
        </p:spPr>
      </p:sp>
      <p:sp>
        <p:nvSpPr>
          <p:cNvPr id="41" name="Rectangle 41"/>
          <p:cNvSpPr/>
          <p:nvPr/>
        </p:nvSpPr>
        <p:spPr>
          <a:xfrm>
            <a:off x="0" y="0"/>
            <a:ext cx="12192000" cy="6858000"/>
          </a:xfrm>
          <a:prstGeom prst="rect">
            <a:avLst/>
          </a:prstGeom>
          <a:noFill/>
          <a:ln>
            <a:noFill/>
          </a:ln>
        </p:spPr>
      </p:sp>
      <p:sp>
        <p:nvSpPr>
          <p:cNvPr id="42" name="TextBox 42"/>
          <p:cNvSpPr txBox="1"/>
          <p:nvPr/>
        </p:nvSpPr>
        <p:spPr>
          <a:xfrm>
            <a:off x="3400449" y="5578316"/>
            <a:ext cx="57102" cy="167640"/>
          </a:xfrm>
          <a:prstGeom prst="rect">
            <a:avLst/>
          </a:prstGeom>
          <a:noFill/>
          <a:ln>
            <a:noFill/>
          </a:ln>
        </p:spPr>
        <p:txBody>
          <a:bodyPr wrap="none" lIns="0" tIns="0" rIns="0" bIns="0" anchor="t" anchorCtr="0">
            <a:spAutoFit/>
          </a:bodyPr>
          <a:lstStyle/>
          <a:p>
            <a:pPr algn="ctr"/>
            <a:r>
              <a:rPr lang="en-US" sz="825" dirty="0">
                <a:solidFill>
                  <a:srgbClr val="63717E"/>
                </a:solidFill>
                <a:latin typeface="Arial"/>
                <a:ea typeface="Microsoft YaHei"/>
                <a:cs typeface="Arial"/>
              </a:rPr>
              <a:t>1</a:t>
            </a:r>
          </a:p>
        </p:txBody>
      </p:sp>
      <p:sp>
        <p:nvSpPr>
          <p:cNvPr id="43" name="Rectangle 43"/>
          <p:cNvSpPr/>
          <p:nvPr/>
        </p:nvSpPr>
        <p:spPr>
          <a:xfrm>
            <a:off x="0" y="0"/>
            <a:ext cx="12192000" cy="6858000"/>
          </a:xfrm>
          <a:prstGeom prst="rect">
            <a:avLst/>
          </a:prstGeom>
          <a:noFill/>
          <a:ln>
            <a:noFill/>
          </a:ln>
        </p:spPr>
      </p:sp>
      <p:sp>
        <p:nvSpPr>
          <p:cNvPr id="44" name="TextBox 44"/>
          <p:cNvSpPr txBox="1"/>
          <p:nvPr/>
        </p:nvSpPr>
        <p:spPr>
          <a:xfrm>
            <a:off x="2543199" y="4968716"/>
            <a:ext cx="57102" cy="167640"/>
          </a:xfrm>
          <a:prstGeom prst="rect">
            <a:avLst/>
          </a:prstGeom>
          <a:noFill/>
          <a:ln>
            <a:noFill/>
          </a:ln>
        </p:spPr>
        <p:txBody>
          <a:bodyPr wrap="none" lIns="0" tIns="0" rIns="0" bIns="0" anchor="t" anchorCtr="0">
            <a:spAutoFit/>
          </a:bodyPr>
          <a:lstStyle/>
          <a:p>
            <a:pPr algn="ctr"/>
            <a:r>
              <a:rPr lang="en-US" sz="825" dirty="0">
                <a:solidFill>
                  <a:srgbClr val="63717E"/>
                </a:solidFill>
                <a:latin typeface="Arial"/>
                <a:ea typeface="Microsoft YaHei"/>
                <a:cs typeface="Arial"/>
              </a:rPr>
              <a:t>1</a:t>
            </a:r>
          </a:p>
        </p:txBody>
      </p:sp>
      <p:sp>
        <p:nvSpPr>
          <p:cNvPr id="45" name="Rectangle 45"/>
          <p:cNvSpPr/>
          <p:nvPr/>
        </p:nvSpPr>
        <p:spPr>
          <a:xfrm>
            <a:off x="0" y="0"/>
            <a:ext cx="12192000" cy="6858000"/>
          </a:xfrm>
          <a:prstGeom prst="rect">
            <a:avLst/>
          </a:prstGeom>
          <a:noFill/>
          <a:ln>
            <a:noFill/>
          </a:ln>
        </p:spPr>
      </p:sp>
      <p:sp>
        <p:nvSpPr>
          <p:cNvPr id="46" name="TextBox 46"/>
          <p:cNvSpPr txBox="1"/>
          <p:nvPr/>
        </p:nvSpPr>
        <p:spPr>
          <a:xfrm>
            <a:off x="4718887" y="5578316"/>
            <a:ext cx="87225" cy="167640"/>
          </a:xfrm>
          <a:prstGeom prst="rect">
            <a:avLst/>
          </a:prstGeom>
          <a:noFill/>
          <a:ln>
            <a:noFill/>
          </a:ln>
        </p:spPr>
        <p:txBody>
          <a:bodyPr wrap="none" lIns="0" tIns="0" rIns="0" bIns="0" anchor="t" anchorCtr="0">
            <a:spAutoFit/>
          </a:bodyPr>
          <a:lstStyle/>
          <a:p>
            <a:pPr algn="ctr"/>
            <a:r>
              <a:rPr lang="en-US" sz="825" dirty="0">
                <a:solidFill>
                  <a:srgbClr val="63717E"/>
                </a:solidFill>
                <a:latin typeface="Arial"/>
                <a:ea typeface="Microsoft YaHei"/>
                <a:cs typeface="Arial"/>
              </a:rPr>
              <a:t>2</a:t>
            </a:r>
          </a:p>
        </p:txBody>
      </p:sp>
      <p:sp>
        <p:nvSpPr>
          <p:cNvPr id="47" name="Rectangle 47"/>
          <p:cNvSpPr/>
          <p:nvPr/>
        </p:nvSpPr>
        <p:spPr>
          <a:xfrm>
            <a:off x="0" y="0"/>
            <a:ext cx="12192000" cy="6858000"/>
          </a:xfrm>
          <a:prstGeom prst="rect">
            <a:avLst/>
          </a:prstGeom>
          <a:noFill/>
          <a:ln>
            <a:noFill/>
          </a:ln>
        </p:spPr>
      </p:sp>
      <p:sp>
        <p:nvSpPr>
          <p:cNvPr id="48" name="TextBox 48"/>
          <p:cNvSpPr txBox="1"/>
          <p:nvPr/>
        </p:nvSpPr>
        <p:spPr>
          <a:xfrm>
            <a:off x="2528137" y="4225766"/>
            <a:ext cx="87225" cy="167640"/>
          </a:xfrm>
          <a:prstGeom prst="rect">
            <a:avLst/>
          </a:prstGeom>
          <a:noFill/>
          <a:ln>
            <a:noFill/>
          </a:ln>
        </p:spPr>
        <p:txBody>
          <a:bodyPr wrap="none" lIns="0" tIns="0" rIns="0" bIns="0" anchor="t" anchorCtr="0">
            <a:spAutoFit/>
          </a:bodyPr>
          <a:lstStyle/>
          <a:p>
            <a:pPr algn="ctr"/>
            <a:r>
              <a:rPr lang="en-US" sz="825" dirty="0">
                <a:solidFill>
                  <a:srgbClr val="63717E"/>
                </a:solidFill>
                <a:latin typeface="Arial"/>
                <a:ea typeface="Microsoft YaHei"/>
                <a:cs typeface="Arial"/>
              </a:rPr>
              <a:t>2</a:t>
            </a:r>
          </a:p>
        </p:txBody>
      </p:sp>
      <p:sp>
        <p:nvSpPr>
          <p:cNvPr id="49" name="Rectangle 49"/>
          <p:cNvSpPr/>
          <p:nvPr/>
        </p:nvSpPr>
        <p:spPr>
          <a:xfrm>
            <a:off x="0" y="0"/>
            <a:ext cx="12192000" cy="6858000"/>
          </a:xfrm>
          <a:prstGeom prst="rect">
            <a:avLst/>
          </a:prstGeom>
          <a:noFill/>
          <a:ln>
            <a:noFill/>
          </a:ln>
        </p:spPr>
      </p:sp>
      <p:sp>
        <p:nvSpPr>
          <p:cNvPr id="50" name="TextBox 50"/>
          <p:cNvSpPr txBox="1"/>
          <p:nvPr/>
        </p:nvSpPr>
        <p:spPr>
          <a:xfrm>
            <a:off x="6052387" y="5578316"/>
            <a:ext cx="87225" cy="167640"/>
          </a:xfrm>
          <a:prstGeom prst="rect">
            <a:avLst/>
          </a:prstGeom>
          <a:noFill/>
          <a:ln>
            <a:noFill/>
          </a:ln>
        </p:spPr>
        <p:txBody>
          <a:bodyPr wrap="none" lIns="0" tIns="0" rIns="0" bIns="0" anchor="t" anchorCtr="0">
            <a:spAutoFit/>
          </a:bodyPr>
          <a:lstStyle/>
          <a:p>
            <a:pPr algn="ctr"/>
            <a:r>
              <a:rPr lang="en-US" sz="825" dirty="0">
                <a:solidFill>
                  <a:srgbClr val="63717E"/>
                </a:solidFill>
                <a:latin typeface="Arial"/>
                <a:ea typeface="Microsoft YaHei"/>
                <a:cs typeface="Arial"/>
              </a:rPr>
              <a:t>3</a:t>
            </a:r>
          </a:p>
        </p:txBody>
      </p:sp>
      <p:sp>
        <p:nvSpPr>
          <p:cNvPr id="51" name="Rectangle 51"/>
          <p:cNvSpPr/>
          <p:nvPr/>
        </p:nvSpPr>
        <p:spPr>
          <a:xfrm>
            <a:off x="0" y="0"/>
            <a:ext cx="12192000" cy="6858000"/>
          </a:xfrm>
          <a:prstGeom prst="rect">
            <a:avLst/>
          </a:prstGeom>
          <a:noFill/>
          <a:ln>
            <a:noFill/>
          </a:ln>
        </p:spPr>
      </p:sp>
      <p:sp>
        <p:nvSpPr>
          <p:cNvPr id="52" name="TextBox 52"/>
          <p:cNvSpPr txBox="1"/>
          <p:nvPr/>
        </p:nvSpPr>
        <p:spPr>
          <a:xfrm>
            <a:off x="2528137" y="3482816"/>
            <a:ext cx="87225" cy="167640"/>
          </a:xfrm>
          <a:prstGeom prst="rect">
            <a:avLst/>
          </a:prstGeom>
          <a:noFill/>
          <a:ln>
            <a:noFill/>
          </a:ln>
        </p:spPr>
        <p:txBody>
          <a:bodyPr wrap="none" lIns="0" tIns="0" rIns="0" bIns="0" anchor="t" anchorCtr="0">
            <a:spAutoFit/>
          </a:bodyPr>
          <a:lstStyle/>
          <a:p>
            <a:pPr algn="ctr"/>
            <a:r>
              <a:rPr lang="en-US" sz="825" dirty="0">
                <a:solidFill>
                  <a:srgbClr val="63717E"/>
                </a:solidFill>
                <a:latin typeface="Arial"/>
                <a:ea typeface="Microsoft YaHei"/>
                <a:cs typeface="Arial"/>
              </a:rPr>
              <a:t>3</a:t>
            </a:r>
          </a:p>
        </p:txBody>
      </p:sp>
      <p:sp>
        <p:nvSpPr>
          <p:cNvPr id="53" name="Rectangle 53"/>
          <p:cNvSpPr/>
          <p:nvPr/>
        </p:nvSpPr>
        <p:spPr>
          <a:xfrm>
            <a:off x="0" y="0"/>
            <a:ext cx="12192000" cy="6858000"/>
          </a:xfrm>
          <a:prstGeom prst="rect">
            <a:avLst/>
          </a:prstGeom>
          <a:noFill/>
          <a:ln>
            <a:noFill/>
          </a:ln>
        </p:spPr>
      </p:sp>
      <p:sp>
        <p:nvSpPr>
          <p:cNvPr id="54" name="TextBox 54"/>
          <p:cNvSpPr txBox="1"/>
          <p:nvPr/>
        </p:nvSpPr>
        <p:spPr>
          <a:xfrm>
            <a:off x="7385887" y="5578316"/>
            <a:ext cx="87225" cy="167640"/>
          </a:xfrm>
          <a:prstGeom prst="rect">
            <a:avLst/>
          </a:prstGeom>
          <a:noFill/>
          <a:ln>
            <a:noFill/>
          </a:ln>
        </p:spPr>
        <p:txBody>
          <a:bodyPr wrap="none" lIns="0" tIns="0" rIns="0" bIns="0" anchor="t" anchorCtr="0">
            <a:spAutoFit/>
          </a:bodyPr>
          <a:lstStyle/>
          <a:p>
            <a:pPr algn="ctr"/>
            <a:r>
              <a:rPr lang="en-US" sz="825" dirty="0">
                <a:solidFill>
                  <a:srgbClr val="63717E"/>
                </a:solidFill>
                <a:latin typeface="Arial"/>
                <a:ea typeface="Microsoft YaHei"/>
                <a:cs typeface="Arial"/>
              </a:rPr>
              <a:t>4</a:t>
            </a:r>
          </a:p>
        </p:txBody>
      </p:sp>
      <p:sp>
        <p:nvSpPr>
          <p:cNvPr id="55" name="Rectangle 55"/>
          <p:cNvSpPr/>
          <p:nvPr/>
        </p:nvSpPr>
        <p:spPr>
          <a:xfrm>
            <a:off x="0" y="0"/>
            <a:ext cx="12192000" cy="6858000"/>
          </a:xfrm>
          <a:prstGeom prst="rect">
            <a:avLst/>
          </a:prstGeom>
          <a:noFill/>
          <a:ln>
            <a:noFill/>
          </a:ln>
        </p:spPr>
      </p:sp>
      <p:sp>
        <p:nvSpPr>
          <p:cNvPr id="56" name="TextBox 56"/>
          <p:cNvSpPr txBox="1"/>
          <p:nvPr/>
        </p:nvSpPr>
        <p:spPr>
          <a:xfrm>
            <a:off x="2528137" y="2739866"/>
            <a:ext cx="87225" cy="167640"/>
          </a:xfrm>
          <a:prstGeom prst="rect">
            <a:avLst/>
          </a:prstGeom>
          <a:noFill/>
          <a:ln>
            <a:noFill/>
          </a:ln>
        </p:spPr>
        <p:txBody>
          <a:bodyPr wrap="none" lIns="0" tIns="0" rIns="0" bIns="0" anchor="t" anchorCtr="0">
            <a:spAutoFit/>
          </a:bodyPr>
          <a:lstStyle/>
          <a:p>
            <a:pPr algn="ctr"/>
            <a:r>
              <a:rPr lang="en-US" sz="825" dirty="0">
                <a:solidFill>
                  <a:srgbClr val="63717E"/>
                </a:solidFill>
                <a:latin typeface="Arial"/>
                <a:ea typeface="Microsoft YaHei"/>
                <a:cs typeface="Arial"/>
              </a:rPr>
              <a:t>4</a:t>
            </a:r>
          </a:p>
        </p:txBody>
      </p:sp>
      <p:sp>
        <p:nvSpPr>
          <p:cNvPr id="57" name="Rectangle 57"/>
          <p:cNvSpPr/>
          <p:nvPr/>
        </p:nvSpPr>
        <p:spPr>
          <a:xfrm>
            <a:off x="0" y="0"/>
            <a:ext cx="12192000" cy="6858000"/>
          </a:xfrm>
          <a:prstGeom prst="rect">
            <a:avLst/>
          </a:prstGeom>
          <a:noFill/>
          <a:ln>
            <a:noFill/>
          </a:ln>
        </p:spPr>
      </p:sp>
      <p:sp>
        <p:nvSpPr>
          <p:cNvPr id="58" name="TextBox 58"/>
          <p:cNvSpPr txBox="1"/>
          <p:nvPr/>
        </p:nvSpPr>
        <p:spPr>
          <a:xfrm>
            <a:off x="8719387" y="5578316"/>
            <a:ext cx="87225" cy="167640"/>
          </a:xfrm>
          <a:prstGeom prst="rect">
            <a:avLst/>
          </a:prstGeom>
          <a:noFill/>
          <a:ln>
            <a:noFill/>
          </a:ln>
        </p:spPr>
        <p:txBody>
          <a:bodyPr wrap="none" lIns="0" tIns="0" rIns="0" bIns="0" anchor="t" anchorCtr="0">
            <a:spAutoFit/>
          </a:bodyPr>
          <a:lstStyle/>
          <a:p>
            <a:pPr algn="ctr"/>
            <a:r>
              <a:rPr lang="en-US" sz="825" dirty="0">
                <a:solidFill>
                  <a:srgbClr val="63717E"/>
                </a:solidFill>
                <a:latin typeface="Arial"/>
                <a:ea typeface="Microsoft YaHei"/>
                <a:cs typeface="Arial"/>
              </a:rPr>
              <a:t>5</a:t>
            </a:r>
          </a:p>
        </p:txBody>
      </p:sp>
      <p:sp>
        <p:nvSpPr>
          <p:cNvPr id="59" name="Rectangle 59"/>
          <p:cNvSpPr/>
          <p:nvPr/>
        </p:nvSpPr>
        <p:spPr>
          <a:xfrm>
            <a:off x="0" y="0"/>
            <a:ext cx="12192000" cy="6858000"/>
          </a:xfrm>
          <a:prstGeom prst="rect">
            <a:avLst/>
          </a:prstGeom>
          <a:noFill/>
          <a:ln>
            <a:noFill/>
          </a:ln>
        </p:spPr>
      </p:sp>
      <p:sp>
        <p:nvSpPr>
          <p:cNvPr id="60" name="TextBox 60"/>
          <p:cNvSpPr txBox="1"/>
          <p:nvPr/>
        </p:nvSpPr>
        <p:spPr>
          <a:xfrm>
            <a:off x="2528137" y="1996916"/>
            <a:ext cx="87225" cy="167640"/>
          </a:xfrm>
          <a:prstGeom prst="rect">
            <a:avLst/>
          </a:prstGeom>
          <a:noFill/>
          <a:ln>
            <a:noFill/>
          </a:ln>
        </p:spPr>
        <p:txBody>
          <a:bodyPr wrap="none" lIns="0" tIns="0" rIns="0" bIns="0" anchor="t" anchorCtr="0">
            <a:spAutoFit/>
          </a:bodyPr>
          <a:lstStyle/>
          <a:p>
            <a:pPr algn="ctr"/>
            <a:r>
              <a:rPr lang="en-US" sz="825" dirty="0">
                <a:solidFill>
                  <a:srgbClr val="63717E"/>
                </a:solidFill>
                <a:latin typeface="Arial"/>
                <a:ea typeface="Microsoft YaHei"/>
                <a:cs typeface="Arial"/>
              </a:rPr>
              <a:t>5</a:t>
            </a:r>
          </a:p>
        </p:txBody>
      </p:sp>
      <p:sp>
        <p:nvSpPr>
          <p:cNvPr id="61" name="Ellipse 61"/>
          <p:cNvSpPr/>
          <p:nvPr/>
        </p:nvSpPr>
        <p:spPr>
          <a:xfrm>
            <a:off x="7915275" y="2202180"/>
            <a:ext cx="361950" cy="361950"/>
          </a:xfrm>
          <a:prstGeom prst="ellipse">
            <a:avLst/>
          </a:prstGeom>
          <a:solidFill>
            <a:srgbClr val="E34D59"/>
          </a:solidFill>
          <a:ln>
            <a:noFill/>
          </a:ln>
        </p:spPr>
      </p:sp>
      <p:sp>
        <p:nvSpPr>
          <p:cNvPr id="62" name="Rectangle 62"/>
          <p:cNvSpPr/>
          <p:nvPr/>
        </p:nvSpPr>
        <p:spPr>
          <a:xfrm>
            <a:off x="0" y="0"/>
            <a:ext cx="12192000" cy="6858000"/>
          </a:xfrm>
          <a:prstGeom prst="rect">
            <a:avLst/>
          </a:prstGeom>
          <a:noFill/>
          <a:ln>
            <a:noFill/>
          </a:ln>
        </p:spPr>
      </p:sp>
      <p:sp>
        <p:nvSpPr>
          <p:cNvPr id="63" name="TextBox 63"/>
          <p:cNvSpPr txBox="1"/>
          <p:nvPr/>
        </p:nvSpPr>
        <p:spPr>
          <a:xfrm>
            <a:off x="8037844" y="2340293"/>
            <a:ext cx="116812" cy="152400"/>
          </a:xfrm>
          <a:prstGeom prst="rect">
            <a:avLst/>
          </a:prstGeom>
          <a:noFill/>
          <a:ln>
            <a:noFill/>
          </a:ln>
        </p:spPr>
        <p:txBody>
          <a:bodyPr wrap="none" lIns="0" tIns="0" rIns="0" bIns="0" anchor="t" anchorCtr="0">
            <a:spAutoFit/>
          </a:bodyPr>
          <a:lstStyle/>
          <a:p>
            <a:pPr algn="ctr"/>
            <a:r>
              <a:rPr lang="en-US" sz="750" b="1" dirty="0">
                <a:solidFill>
                  <a:srgbClr val="FFFFFF"/>
                </a:solidFill>
                <a:latin typeface="Arial"/>
                <a:ea typeface="Microsoft YaHei"/>
                <a:cs typeface="Arial"/>
              </a:rPr>
              <a:t>R1</a:t>
            </a:r>
          </a:p>
        </p:txBody>
      </p:sp>
      <p:sp>
        <p:nvSpPr>
          <p:cNvPr id="64" name="Ellipse 64"/>
          <p:cNvSpPr/>
          <p:nvPr/>
        </p:nvSpPr>
        <p:spPr>
          <a:xfrm>
            <a:off x="7381875" y="2573655"/>
            <a:ext cx="361950" cy="361950"/>
          </a:xfrm>
          <a:prstGeom prst="ellipse">
            <a:avLst/>
          </a:prstGeom>
          <a:solidFill>
            <a:srgbClr val="E34D59"/>
          </a:solidFill>
          <a:ln>
            <a:noFill/>
          </a:ln>
        </p:spPr>
      </p:sp>
      <p:sp>
        <p:nvSpPr>
          <p:cNvPr id="65" name="Rectangle 65"/>
          <p:cNvSpPr/>
          <p:nvPr/>
        </p:nvSpPr>
        <p:spPr>
          <a:xfrm>
            <a:off x="0" y="0"/>
            <a:ext cx="12192000" cy="6858000"/>
          </a:xfrm>
          <a:prstGeom prst="rect">
            <a:avLst/>
          </a:prstGeom>
          <a:noFill/>
          <a:ln>
            <a:noFill/>
          </a:ln>
        </p:spPr>
      </p:sp>
      <p:sp>
        <p:nvSpPr>
          <p:cNvPr id="66" name="TextBox 66"/>
          <p:cNvSpPr txBox="1"/>
          <p:nvPr/>
        </p:nvSpPr>
        <p:spPr>
          <a:xfrm>
            <a:off x="7490067" y="2711768"/>
            <a:ext cx="145566" cy="152400"/>
          </a:xfrm>
          <a:prstGeom prst="rect">
            <a:avLst/>
          </a:prstGeom>
          <a:noFill/>
          <a:ln>
            <a:noFill/>
          </a:ln>
        </p:spPr>
        <p:txBody>
          <a:bodyPr wrap="none" lIns="0" tIns="0" rIns="0" bIns="0" anchor="t" anchorCtr="0">
            <a:spAutoFit/>
          </a:bodyPr>
          <a:lstStyle/>
          <a:p>
            <a:pPr algn="ctr"/>
            <a:r>
              <a:rPr lang="en-US" sz="750" b="1" dirty="0">
                <a:solidFill>
                  <a:srgbClr val="FFFFFF"/>
                </a:solidFill>
                <a:latin typeface="Arial"/>
                <a:ea typeface="Microsoft YaHei"/>
                <a:cs typeface="Arial"/>
              </a:rPr>
              <a:t>R2</a:t>
            </a:r>
          </a:p>
        </p:txBody>
      </p:sp>
      <p:sp>
        <p:nvSpPr>
          <p:cNvPr id="67" name="Ellipse 67"/>
          <p:cNvSpPr/>
          <p:nvPr/>
        </p:nvSpPr>
        <p:spPr>
          <a:xfrm>
            <a:off x="7248525" y="3242310"/>
            <a:ext cx="361950" cy="361950"/>
          </a:xfrm>
          <a:prstGeom prst="ellipse">
            <a:avLst/>
          </a:prstGeom>
          <a:solidFill>
            <a:srgbClr val="E9A23B"/>
          </a:solidFill>
          <a:ln>
            <a:noFill/>
          </a:ln>
        </p:spPr>
      </p:sp>
      <p:sp>
        <p:nvSpPr>
          <p:cNvPr id="68" name="Rectangle 68"/>
          <p:cNvSpPr/>
          <p:nvPr/>
        </p:nvSpPr>
        <p:spPr>
          <a:xfrm>
            <a:off x="0" y="0"/>
            <a:ext cx="12192000" cy="6858000"/>
          </a:xfrm>
          <a:prstGeom prst="rect">
            <a:avLst/>
          </a:prstGeom>
          <a:noFill/>
          <a:ln>
            <a:noFill/>
          </a:ln>
        </p:spPr>
      </p:sp>
      <p:sp>
        <p:nvSpPr>
          <p:cNvPr id="69" name="TextBox 69"/>
          <p:cNvSpPr txBox="1"/>
          <p:nvPr/>
        </p:nvSpPr>
        <p:spPr>
          <a:xfrm>
            <a:off x="7356717" y="3380422"/>
            <a:ext cx="145566" cy="152400"/>
          </a:xfrm>
          <a:prstGeom prst="rect">
            <a:avLst/>
          </a:prstGeom>
          <a:noFill/>
          <a:ln>
            <a:noFill/>
          </a:ln>
        </p:spPr>
        <p:txBody>
          <a:bodyPr wrap="none" lIns="0" tIns="0" rIns="0" bIns="0" anchor="t" anchorCtr="0">
            <a:spAutoFit/>
          </a:bodyPr>
          <a:lstStyle/>
          <a:p>
            <a:pPr algn="ctr"/>
            <a:r>
              <a:rPr lang="en-US" sz="750" b="1" dirty="0">
                <a:solidFill>
                  <a:srgbClr val="FFFFFF"/>
                </a:solidFill>
                <a:latin typeface="Arial"/>
                <a:ea typeface="Microsoft YaHei"/>
                <a:cs typeface="Arial"/>
              </a:rPr>
              <a:t>R3</a:t>
            </a:r>
          </a:p>
        </p:txBody>
      </p:sp>
      <p:sp>
        <p:nvSpPr>
          <p:cNvPr id="70" name="Ellipse 70"/>
          <p:cNvSpPr/>
          <p:nvPr/>
        </p:nvSpPr>
        <p:spPr>
          <a:xfrm>
            <a:off x="6448425" y="2945130"/>
            <a:ext cx="361950" cy="361950"/>
          </a:xfrm>
          <a:prstGeom prst="ellipse">
            <a:avLst/>
          </a:prstGeom>
          <a:solidFill>
            <a:srgbClr val="E9A23B"/>
          </a:solidFill>
          <a:ln>
            <a:noFill/>
          </a:ln>
        </p:spPr>
      </p:sp>
      <p:sp>
        <p:nvSpPr>
          <p:cNvPr id="71" name="Rectangle 71"/>
          <p:cNvSpPr/>
          <p:nvPr/>
        </p:nvSpPr>
        <p:spPr>
          <a:xfrm>
            <a:off x="0" y="0"/>
            <a:ext cx="12192000" cy="6858000"/>
          </a:xfrm>
          <a:prstGeom prst="rect">
            <a:avLst/>
          </a:prstGeom>
          <a:noFill/>
          <a:ln>
            <a:noFill/>
          </a:ln>
        </p:spPr>
      </p:sp>
      <p:sp>
        <p:nvSpPr>
          <p:cNvPr id="72" name="TextBox 72"/>
          <p:cNvSpPr txBox="1"/>
          <p:nvPr/>
        </p:nvSpPr>
        <p:spPr>
          <a:xfrm>
            <a:off x="6556617" y="3083242"/>
            <a:ext cx="145566" cy="152400"/>
          </a:xfrm>
          <a:prstGeom prst="rect">
            <a:avLst/>
          </a:prstGeom>
          <a:noFill/>
          <a:ln>
            <a:noFill/>
          </a:ln>
        </p:spPr>
        <p:txBody>
          <a:bodyPr wrap="none" lIns="0" tIns="0" rIns="0" bIns="0" anchor="t" anchorCtr="0">
            <a:spAutoFit/>
          </a:bodyPr>
          <a:lstStyle/>
          <a:p>
            <a:pPr algn="ctr"/>
            <a:r>
              <a:rPr lang="en-US" sz="750" b="1" dirty="0">
                <a:solidFill>
                  <a:srgbClr val="FFFFFF"/>
                </a:solidFill>
                <a:latin typeface="Arial"/>
                <a:ea typeface="Microsoft YaHei"/>
                <a:cs typeface="Arial"/>
              </a:rPr>
              <a:t>R4</a:t>
            </a:r>
          </a:p>
        </p:txBody>
      </p:sp>
      <p:sp>
        <p:nvSpPr>
          <p:cNvPr id="73" name="Ellipse 73"/>
          <p:cNvSpPr/>
          <p:nvPr/>
        </p:nvSpPr>
        <p:spPr>
          <a:xfrm>
            <a:off x="6048375" y="3539490"/>
            <a:ext cx="361950" cy="361950"/>
          </a:xfrm>
          <a:prstGeom prst="ellipse">
            <a:avLst/>
          </a:prstGeom>
          <a:solidFill>
            <a:srgbClr val="2554FF"/>
          </a:solidFill>
          <a:ln>
            <a:noFill/>
          </a:ln>
        </p:spPr>
      </p:sp>
      <p:sp>
        <p:nvSpPr>
          <p:cNvPr id="74" name="Rectangle 74"/>
          <p:cNvSpPr/>
          <p:nvPr/>
        </p:nvSpPr>
        <p:spPr>
          <a:xfrm>
            <a:off x="0" y="0"/>
            <a:ext cx="12192000" cy="6858000"/>
          </a:xfrm>
          <a:prstGeom prst="rect">
            <a:avLst/>
          </a:prstGeom>
          <a:noFill/>
          <a:ln>
            <a:noFill/>
          </a:ln>
        </p:spPr>
      </p:sp>
      <p:sp>
        <p:nvSpPr>
          <p:cNvPr id="75" name="TextBox 75"/>
          <p:cNvSpPr txBox="1"/>
          <p:nvPr/>
        </p:nvSpPr>
        <p:spPr>
          <a:xfrm>
            <a:off x="6156567" y="3677602"/>
            <a:ext cx="145566" cy="152400"/>
          </a:xfrm>
          <a:prstGeom prst="rect">
            <a:avLst/>
          </a:prstGeom>
          <a:noFill/>
          <a:ln>
            <a:noFill/>
          </a:ln>
        </p:spPr>
        <p:txBody>
          <a:bodyPr wrap="none" lIns="0" tIns="0" rIns="0" bIns="0" anchor="t" anchorCtr="0">
            <a:spAutoFit/>
          </a:bodyPr>
          <a:lstStyle/>
          <a:p>
            <a:pPr algn="ctr"/>
            <a:r>
              <a:rPr lang="en-US" sz="750" b="1" dirty="0">
                <a:solidFill>
                  <a:srgbClr val="FFFFFF"/>
                </a:solidFill>
                <a:latin typeface="Arial"/>
                <a:ea typeface="Microsoft YaHei"/>
                <a:cs typeface="Arial"/>
              </a:rPr>
              <a:t>R5</a:t>
            </a:r>
          </a:p>
        </p:txBody>
      </p:sp>
      <p:sp>
        <p:nvSpPr>
          <p:cNvPr id="76" name="Ellipse 76"/>
          <p:cNvSpPr/>
          <p:nvPr/>
        </p:nvSpPr>
        <p:spPr>
          <a:xfrm>
            <a:off x="5648325" y="3836670"/>
            <a:ext cx="361950" cy="361950"/>
          </a:xfrm>
          <a:prstGeom prst="ellipse">
            <a:avLst/>
          </a:prstGeom>
          <a:solidFill>
            <a:srgbClr val="2554FF"/>
          </a:solidFill>
          <a:ln>
            <a:noFill/>
          </a:ln>
        </p:spPr>
      </p:sp>
      <p:sp>
        <p:nvSpPr>
          <p:cNvPr id="77" name="Rectangle 77"/>
          <p:cNvSpPr/>
          <p:nvPr/>
        </p:nvSpPr>
        <p:spPr>
          <a:xfrm>
            <a:off x="0" y="0"/>
            <a:ext cx="12192000" cy="6858000"/>
          </a:xfrm>
          <a:prstGeom prst="rect">
            <a:avLst/>
          </a:prstGeom>
          <a:noFill/>
          <a:ln>
            <a:noFill/>
          </a:ln>
        </p:spPr>
      </p:sp>
      <p:sp>
        <p:nvSpPr>
          <p:cNvPr id="78" name="TextBox 78"/>
          <p:cNvSpPr txBox="1"/>
          <p:nvPr/>
        </p:nvSpPr>
        <p:spPr>
          <a:xfrm>
            <a:off x="5756517" y="3974782"/>
            <a:ext cx="145566" cy="152400"/>
          </a:xfrm>
          <a:prstGeom prst="rect">
            <a:avLst/>
          </a:prstGeom>
          <a:noFill/>
          <a:ln>
            <a:noFill/>
          </a:ln>
        </p:spPr>
        <p:txBody>
          <a:bodyPr wrap="none" lIns="0" tIns="0" rIns="0" bIns="0" anchor="t" anchorCtr="0">
            <a:spAutoFit/>
          </a:bodyPr>
          <a:lstStyle/>
          <a:p>
            <a:pPr algn="ctr"/>
            <a:r>
              <a:rPr lang="en-US" sz="750" b="1" dirty="0">
                <a:solidFill>
                  <a:srgbClr val="FFFFFF"/>
                </a:solidFill>
                <a:latin typeface="Arial"/>
                <a:ea typeface="Microsoft YaHei"/>
                <a:cs typeface="Arial"/>
              </a:rPr>
              <a:t>R6</a:t>
            </a:r>
          </a:p>
        </p:txBody>
      </p:sp>
      <p:sp>
        <p:nvSpPr>
          <p:cNvPr id="79" name="Rectangle 79"/>
          <p:cNvSpPr/>
          <p:nvPr/>
        </p:nvSpPr>
        <p:spPr>
          <a:xfrm>
            <a:off x="0" y="0"/>
            <a:ext cx="12192000" cy="6858000"/>
          </a:xfrm>
          <a:prstGeom prst="rect">
            <a:avLst/>
          </a:prstGeom>
          <a:noFill/>
          <a:ln>
            <a:noFill/>
          </a:ln>
        </p:spPr>
      </p:sp>
      <p:sp>
        <p:nvSpPr>
          <p:cNvPr id="80" name="TextBox 80"/>
          <p:cNvSpPr txBox="1"/>
          <p:nvPr/>
        </p:nvSpPr>
        <p:spPr>
          <a:xfrm>
            <a:off x="9799320" y="1903095"/>
            <a:ext cx="140175" cy="182880"/>
          </a:xfrm>
          <a:prstGeom prst="rect">
            <a:avLst/>
          </a:prstGeom>
          <a:noFill/>
          <a:ln>
            <a:noFill/>
          </a:ln>
        </p:spPr>
        <p:txBody>
          <a:bodyPr wrap="none" lIns="0" tIns="0" rIns="0" bIns="0" anchor="t" anchorCtr="0">
            <a:spAutoFit/>
          </a:bodyPr>
          <a:lstStyle/>
          <a:p>
            <a:pPr algn="l"/>
            <a:r>
              <a:rPr lang="en-US" sz="900" b="1" dirty="0">
                <a:solidFill>
                  <a:srgbClr val="2554FF"/>
                </a:solidFill>
                <a:latin typeface="Arial"/>
                <a:ea typeface="Microsoft YaHei"/>
                <a:cs typeface="Arial"/>
              </a:rPr>
              <a:t>R1</a:t>
            </a:r>
          </a:p>
        </p:txBody>
      </p:sp>
      <p:sp>
        <p:nvSpPr>
          <p:cNvPr id="81" name="Rectangle 81"/>
          <p:cNvSpPr/>
          <p:nvPr/>
        </p:nvSpPr>
        <p:spPr>
          <a:xfrm>
            <a:off x="0" y="0"/>
            <a:ext cx="12192000" cy="6858000"/>
          </a:xfrm>
          <a:prstGeom prst="rect">
            <a:avLst/>
          </a:prstGeom>
          <a:noFill/>
          <a:ln>
            <a:noFill/>
          </a:ln>
        </p:spPr>
      </p:sp>
      <p:sp>
        <p:nvSpPr>
          <p:cNvPr id="82" name="TextBox 82"/>
          <p:cNvSpPr txBox="1"/>
          <p:nvPr/>
        </p:nvSpPr>
        <p:spPr>
          <a:xfrm>
            <a:off x="10179368" y="1894999"/>
            <a:ext cx="1092756" cy="198120"/>
          </a:xfrm>
          <a:prstGeom prst="rect">
            <a:avLst/>
          </a:prstGeom>
          <a:noFill/>
          <a:ln>
            <a:noFill/>
          </a:ln>
        </p:spPr>
        <p:txBody>
          <a:bodyPr wrap="none" lIns="0" tIns="0" rIns="0" bIns="0" anchor="t" anchorCtr="0">
            <a:spAutoFit/>
          </a:bodyPr>
          <a:lstStyle/>
          <a:p>
            <a:pPr algn="l"/>
            <a:r>
              <a:rPr lang="en-US" sz="975" dirty="0">
                <a:solidFill>
                  <a:srgbClr val="10202B"/>
                </a:solidFill>
                <a:latin typeface="Arial"/>
                <a:ea typeface="Microsoft YaHei"/>
                <a:cs typeface="Arial"/>
              </a:rPr>
              <a:t>Retention / ARR</a:t>
            </a:r>
          </a:p>
        </p:txBody>
      </p:sp>
      <p:sp>
        <p:nvSpPr>
          <p:cNvPr id="83" name="Rectangle 83"/>
          <p:cNvSpPr/>
          <p:nvPr/>
        </p:nvSpPr>
        <p:spPr>
          <a:xfrm>
            <a:off x="0" y="0"/>
            <a:ext cx="12192000" cy="6858000"/>
          </a:xfrm>
          <a:prstGeom prst="rect">
            <a:avLst/>
          </a:prstGeom>
          <a:noFill/>
          <a:ln>
            <a:noFill/>
          </a:ln>
        </p:spPr>
      </p:sp>
      <p:sp>
        <p:nvSpPr>
          <p:cNvPr id="84" name="TextBox 84"/>
          <p:cNvSpPr txBox="1"/>
          <p:nvPr/>
        </p:nvSpPr>
        <p:spPr>
          <a:xfrm>
            <a:off x="9799320" y="2426970"/>
            <a:ext cx="174679" cy="182880"/>
          </a:xfrm>
          <a:prstGeom prst="rect">
            <a:avLst/>
          </a:prstGeom>
          <a:noFill/>
          <a:ln>
            <a:noFill/>
          </a:ln>
        </p:spPr>
        <p:txBody>
          <a:bodyPr wrap="none" lIns="0" tIns="0" rIns="0" bIns="0" anchor="t" anchorCtr="0">
            <a:spAutoFit/>
          </a:bodyPr>
          <a:lstStyle/>
          <a:p>
            <a:pPr algn="l"/>
            <a:r>
              <a:rPr lang="en-US" sz="900" b="1" dirty="0">
                <a:solidFill>
                  <a:srgbClr val="2554FF"/>
                </a:solidFill>
                <a:latin typeface="Arial"/>
                <a:ea typeface="Microsoft YaHei"/>
                <a:cs typeface="Arial"/>
              </a:rPr>
              <a:t>R2</a:t>
            </a:r>
          </a:p>
        </p:txBody>
      </p:sp>
      <p:sp>
        <p:nvSpPr>
          <p:cNvPr id="85" name="Rectangle 85"/>
          <p:cNvSpPr/>
          <p:nvPr/>
        </p:nvSpPr>
        <p:spPr>
          <a:xfrm>
            <a:off x="0" y="0"/>
            <a:ext cx="12192000" cy="6858000"/>
          </a:xfrm>
          <a:prstGeom prst="rect">
            <a:avLst/>
          </a:prstGeom>
          <a:noFill/>
          <a:ln>
            <a:noFill/>
          </a:ln>
        </p:spPr>
      </p:sp>
      <p:sp>
        <p:nvSpPr>
          <p:cNvPr id="86" name="TextBox 86"/>
          <p:cNvSpPr txBox="1"/>
          <p:nvPr/>
        </p:nvSpPr>
        <p:spPr>
          <a:xfrm>
            <a:off x="10179368" y="2418874"/>
            <a:ext cx="736759" cy="198120"/>
          </a:xfrm>
          <a:prstGeom prst="rect">
            <a:avLst/>
          </a:prstGeom>
          <a:noFill/>
          <a:ln>
            <a:noFill/>
          </a:ln>
        </p:spPr>
        <p:txBody>
          <a:bodyPr wrap="none" lIns="0" tIns="0" rIns="0" bIns="0" anchor="t" anchorCtr="0">
            <a:spAutoFit/>
          </a:bodyPr>
          <a:lstStyle/>
          <a:p>
            <a:pPr algn="l"/>
            <a:r>
              <a:rPr lang="en-US" sz="975" dirty="0">
                <a:solidFill>
                  <a:srgbClr val="10202B"/>
                </a:solidFill>
                <a:latin typeface="Arial"/>
                <a:ea typeface="Microsoft YaHei"/>
                <a:cs typeface="Arial"/>
              </a:rPr>
              <a:t>GAAP / SBC</a:t>
            </a:r>
          </a:p>
        </p:txBody>
      </p:sp>
      <p:sp>
        <p:nvSpPr>
          <p:cNvPr id="87" name="Rectangle 87"/>
          <p:cNvSpPr/>
          <p:nvPr/>
        </p:nvSpPr>
        <p:spPr>
          <a:xfrm>
            <a:off x="0" y="0"/>
            <a:ext cx="12192000" cy="6858000"/>
          </a:xfrm>
          <a:prstGeom prst="rect">
            <a:avLst/>
          </a:prstGeom>
          <a:noFill/>
          <a:ln>
            <a:noFill/>
          </a:ln>
        </p:spPr>
      </p:sp>
      <p:sp>
        <p:nvSpPr>
          <p:cNvPr id="88" name="TextBox 88"/>
          <p:cNvSpPr txBox="1"/>
          <p:nvPr/>
        </p:nvSpPr>
        <p:spPr>
          <a:xfrm>
            <a:off x="9799320" y="2950845"/>
            <a:ext cx="174679" cy="182880"/>
          </a:xfrm>
          <a:prstGeom prst="rect">
            <a:avLst/>
          </a:prstGeom>
          <a:noFill/>
          <a:ln>
            <a:noFill/>
          </a:ln>
        </p:spPr>
        <p:txBody>
          <a:bodyPr wrap="none" lIns="0" tIns="0" rIns="0" bIns="0" anchor="t" anchorCtr="0">
            <a:spAutoFit/>
          </a:bodyPr>
          <a:lstStyle/>
          <a:p>
            <a:pPr algn="l"/>
            <a:r>
              <a:rPr lang="en-US" sz="900" b="1" dirty="0">
                <a:solidFill>
                  <a:srgbClr val="2554FF"/>
                </a:solidFill>
                <a:latin typeface="Arial"/>
                <a:ea typeface="Microsoft YaHei"/>
                <a:cs typeface="Arial"/>
              </a:rPr>
              <a:t>R3</a:t>
            </a:r>
          </a:p>
        </p:txBody>
      </p:sp>
      <p:sp>
        <p:nvSpPr>
          <p:cNvPr id="89" name="Rectangle 89"/>
          <p:cNvSpPr/>
          <p:nvPr/>
        </p:nvSpPr>
        <p:spPr>
          <a:xfrm>
            <a:off x="0" y="0"/>
            <a:ext cx="12192000" cy="6858000"/>
          </a:xfrm>
          <a:prstGeom prst="rect">
            <a:avLst/>
          </a:prstGeom>
          <a:noFill/>
          <a:ln>
            <a:noFill/>
          </a:ln>
        </p:spPr>
      </p:sp>
      <p:sp>
        <p:nvSpPr>
          <p:cNvPr id="90" name="TextBox 90"/>
          <p:cNvSpPr txBox="1"/>
          <p:nvPr/>
        </p:nvSpPr>
        <p:spPr>
          <a:xfrm>
            <a:off x="10179368" y="2942749"/>
            <a:ext cx="843558" cy="198120"/>
          </a:xfrm>
          <a:prstGeom prst="rect">
            <a:avLst/>
          </a:prstGeom>
          <a:noFill/>
          <a:ln>
            <a:noFill/>
          </a:ln>
        </p:spPr>
        <p:txBody>
          <a:bodyPr wrap="none" lIns="0" tIns="0" rIns="0" bIns="0" anchor="t" anchorCtr="0">
            <a:spAutoFit/>
          </a:bodyPr>
          <a:lstStyle/>
          <a:p>
            <a:pPr algn="l"/>
            <a:r>
              <a:rPr lang="en-US" sz="975" dirty="0">
                <a:solidFill>
                  <a:srgbClr val="10202B"/>
                </a:solidFill>
                <a:latin typeface="Arial"/>
                <a:ea typeface="Microsoft YaHei"/>
                <a:cs typeface="Arial"/>
              </a:rPr>
              <a:t>Competition</a:t>
            </a:r>
          </a:p>
        </p:txBody>
      </p:sp>
      <p:sp>
        <p:nvSpPr>
          <p:cNvPr id="91" name="Rectangle 91"/>
          <p:cNvSpPr/>
          <p:nvPr/>
        </p:nvSpPr>
        <p:spPr>
          <a:xfrm>
            <a:off x="0" y="0"/>
            <a:ext cx="12192000" cy="6858000"/>
          </a:xfrm>
          <a:prstGeom prst="rect">
            <a:avLst/>
          </a:prstGeom>
          <a:noFill/>
          <a:ln>
            <a:noFill/>
          </a:ln>
        </p:spPr>
      </p:sp>
      <p:sp>
        <p:nvSpPr>
          <p:cNvPr id="92" name="TextBox 92"/>
          <p:cNvSpPr txBox="1"/>
          <p:nvPr/>
        </p:nvSpPr>
        <p:spPr>
          <a:xfrm>
            <a:off x="9799320" y="3474720"/>
            <a:ext cx="174679" cy="182880"/>
          </a:xfrm>
          <a:prstGeom prst="rect">
            <a:avLst/>
          </a:prstGeom>
          <a:noFill/>
          <a:ln>
            <a:noFill/>
          </a:ln>
        </p:spPr>
        <p:txBody>
          <a:bodyPr wrap="none" lIns="0" tIns="0" rIns="0" bIns="0" anchor="t" anchorCtr="0">
            <a:spAutoFit/>
          </a:bodyPr>
          <a:lstStyle/>
          <a:p>
            <a:pPr algn="l"/>
            <a:r>
              <a:rPr lang="en-US" sz="900" b="1" dirty="0">
                <a:solidFill>
                  <a:srgbClr val="2554FF"/>
                </a:solidFill>
                <a:latin typeface="Arial"/>
                <a:ea typeface="Microsoft YaHei"/>
                <a:cs typeface="Arial"/>
              </a:rPr>
              <a:t>R4</a:t>
            </a:r>
          </a:p>
        </p:txBody>
      </p:sp>
      <p:sp>
        <p:nvSpPr>
          <p:cNvPr id="93" name="Rectangle 93"/>
          <p:cNvSpPr/>
          <p:nvPr/>
        </p:nvSpPr>
        <p:spPr>
          <a:xfrm>
            <a:off x="0" y="0"/>
            <a:ext cx="12192000" cy="6858000"/>
          </a:xfrm>
          <a:prstGeom prst="rect">
            <a:avLst/>
          </a:prstGeom>
          <a:noFill/>
          <a:ln>
            <a:noFill/>
          </a:ln>
        </p:spPr>
      </p:sp>
      <p:sp>
        <p:nvSpPr>
          <p:cNvPr id="94" name="TextBox 94"/>
          <p:cNvSpPr txBox="1"/>
          <p:nvPr/>
        </p:nvSpPr>
        <p:spPr>
          <a:xfrm>
            <a:off x="10179368" y="3466624"/>
            <a:ext cx="1370433" cy="198120"/>
          </a:xfrm>
          <a:prstGeom prst="rect">
            <a:avLst/>
          </a:prstGeom>
          <a:noFill/>
          <a:ln>
            <a:noFill/>
          </a:ln>
        </p:spPr>
        <p:txBody>
          <a:bodyPr wrap="none" lIns="0" tIns="0" rIns="0" bIns="0" anchor="t" anchorCtr="0">
            <a:spAutoFit/>
          </a:bodyPr>
          <a:lstStyle/>
          <a:p>
            <a:pPr algn="l"/>
            <a:r>
              <a:rPr lang="en-US" sz="975" dirty="0">
                <a:solidFill>
                  <a:srgbClr val="10202B"/>
                </a:solidFill>
                <a:latin typeface="Arial"/>
                <a:ea typeface="Microsoft YaHei"/>
                <a:cs typeface="Arial"/>
              </a:rPr>
              <a:t>Execution / layoffs</a:t>
            </a:r>
          </a:p>
        </p:txBody>
      </p:sp>
      <p:sp>
        <p:nvSpPr>
          <p:cNvPr id="95" name="Rectangle 95"/>
          <p:cNvSpPr/>
          <p:nvPr/>
        </p:nvSpPr>
        <p:spPr>
          <a:xfrm>
            <a:off x="0" y="0"/>
            <a:ext cx="12192000" cy="6858000"/>
          </a:xfrm>
          <a:prstGeom prst="rect">
            <a:avLst/>
          </a:prstGeom>
          <a:noFill/>
          <a:ln>
            <a:noFill/>
          </a:ln>
        </p:spPr>
      </p:sp>
      <p:sp>
        <p:nvSpPr>
          <p:cNvPr id="96" name="TextBox 96"/>
          <p:cNvSpPr txBox="1"/>
          <p:nvPr/>
        </p:nvSpPr>
        <p:spPr>
          <a:xfrm>
            <a:off x="9799320" y="3998595"/>
            <a:ext cx="174679" cy="182880"/>
          </a:xfrm>
          <a:prstGeom prst="rect">
            <a:avLst/>
          </a:prstGeom>
          <a:noFill/>
          <a:ln>
            <a:noFill/>
          </a:ln>
        </p:spPr>
        <p:txBody>
          <a:bodyPr wrap="none" lIns="0" tIns="0" rIns="0" bIns="0" anchor="t" anchorCtr="0">
            <a:spAutoFit/>
          </a:bodyPr>
          <a:lstStyle/>
          <a:p>
            <a:pPr algn="l"/>
            <a:r>
              <a:rPr lang="en-US" sz="900" b="1" dirty="0">
                <a:solidFill>
                  <a:srgbClr val="2554FF"/>
                </a:solidFill>
                <a:latin typeface="Arial"/>
                <a:ea typeface="Microsoft YaHei"/>
                <a:cs typeface="Arial"/>
              </a:rPr>
              <a:t>R5</a:t>
            </a:r>
          </a:p>
        </p:txBody>
      </p:sp>
      <p:sp>
        <p:nvSpPr>
          <p:cNvPr id="97" name="Rectangle 97"/>
          <p:cNvSpPr/>
          <p:nvPr/>
        </p:nvSpPr>
        <p:spPr>
          <a:xfrm>
            <a:off x="0" y="0"/>
            <a:ext cx="12192000" cy="6858000"/>
          </a:xfrm>
          <a:prstGeom prst="rect">
            <a:avLst/>
          </a:prstGeom>
          <a:noFill/>
          <a:ln>
            <a:noFill/>
          </a:ln>
        </p:spPr>
      </p:sp>
      <p:sp>
        <p:nvSpPr>
          <p:cNvPr id="98" name="TextBox 98"/>
          <p:cNvSpPr txBox="1"/>
          <p:nvPr/>
        </p:nvSpPr>
        <p:spPr>
          <a:xfrm>
            <a:off x="10179368" y="3990499"/>
            <a:ext cx="1121235" cy="198120"/>
          </a:xfrm>
          <a:prstGeom prst="rect">
            <a:avLst/>
          </a:prstGeom>
          <a:noFill/>
          <a:ln>
            <a:noFill/>
          </a:ln>
        </p:spPr>
        <p:txBody>
          <a:bodyPr wrap="none" lIns="0" tIns="0" rIns="0" bIns="0" anchor="t" anchorCtr="0">
            <a:spAutoFit/>
          </a:bodyPr>
          <a:lstStyle/>
          <a:p>
            <a:pPr algn="l"/>
            <a:r>
              <a:rPr lang="en-US" sz="975" dirty="0">
                <a:solidFill>
                  <a:srgbClr val="10202B"/>
                </a:solidFill>
                <a:latin typeface="Arial"/>
                <a:ea typeface="Microsoft YaHei"/>
                <a:cs typeface="Arial"/>
              </a:rPr>
              <a:t>M&amp;A integration</a:t>
            </a:r>
          </a:p>
        </p:txBody>
      </p:sp>
      <p:sp>
        <p:nvSpPr>
          <p:cNvPr id="99" name="Rectangle 99"/>
          <p:cNvSpPr/>
          <p:nvPr/>
        </p:nvSpPr>
        <p:spPr>
          <a:xfrm>
            <a:off x="0" y="0"/>
            <a:ext cx="12192000" cy="6858000"/>
          </a:xfrm>
          <a:prstGeom prst="rect">
            <a:avLst/>
          </a:prstGeom>
          <a:noFill/>
          <a:ln>
            <a:noFill/>
          </a:ln>
        </p:spPr>
      </p:sp>
      <p:sp>
        <p:nvSpPr>
          <p:cNvPr id="100" name="TextBox 100"/>
          <p:cNvSpPr txBox="1"/>
          <p:nvPr/>
        </p:nvSpPr>
        <p:spPr>
          <a:xfrm>
            <a:off x="9799320" y="4522470"/>
            <a:ext cx="174679" cy="182880"/>
          </a:xfrm>
          <a:prstGeom prst="rect">
            <a:avLst/>
          </a:prstGeom>
          <a:noFill/>
          <a:ln>
            <a:noFill/>
          </a:ln>
        </p:spPr>
        <p:txBody>
          <a:bodyPr wrap="none" lIns="0" tIns="0" rIns="0" bIns="0" anchor="t" anchorCtr="0">
            <a:spAutoFit/>
          </a:bodyPr>
          <a:lstStyle/>
          <a:p>
            <a:pPr algn="l"/>
            <a:r>
              <a:rPr lang="en-US" sz="900" b="1" dirty="0">
                <a:solidFill>
                  <a:srgbClr val="2554FF"/>
                </a:solidFill>
                <a:latin typeface="Arial"/>
                <a:ea typeface="Microsoft YaHei"/>
                <a:cs typeface="Arial"/>
              </a:rPr>
              <a:t>R6</a:t>
            </a:r>
          </a:p>
        </p:txBody>
      </p:sp>
      <p:sp>
        <p:nvSpPr>
          <p:cNvPr id="101" name="Rectangle 101"/>
          <p:cNvSpPr/>
          <p:nvPr/>
        </p:nvSpPr>
        <p:spPr>
          <a:xfrm>
            <a:off x="0" y="0"/>
            <a:ext cx="12192000" cy="6858000"/>
          </a:xfrm>
          <a:prstGeom prst="rect">
            <a:avLst/>
          </a:prstGeom>
          <a:noFill/>
          <a:ln>
            <a:noFill/>
          </a:ln>
        </p:spPr>
      </p:sp>
      <p:sp>
        <p:nvSpPr>
          <p:cNvPr id="102" name="TextBox 102"/>
          <p:cNvSpPr txBox="1"/>
          <p:nvPr/>
        </p:nvSpPr>
        <p:spPr>
          <a:xfrm>
            <a:off x="10179368" y="4514374"/>
            <a:ext cx="580120" cy="198120"/>
          </a:xfrm>
          <a:prstGeom prst="rect">
            <a:avLst/>
          </a:prstGeom>
          <a:noFill/>
          <a:ln>
            <a:noFill/>
          </a:ln>
        </p:spPr>
        <p:txBody>
          <a:bodyPr wrap="none" lIns="0" tIns="0" rIns="0" bIns="0" anchor="t" anchorCtr="0">
            <a:spAutoFit/>
          </a:bodyPr>
          <a:lstStyle/>
          <a:p>
            <a:pPr algn="l"/>
            <a:r>
              <a:rPr lang="en-US" sz="975" dirty="0">
                <a:solidFill>
                  <a:srgbClr val="10202B"/>
                </a:solidFill>
                <a:latin typeface="Arial"/>
                <a:ea typeface="Microsoft YaHei"/>
                <a:cs typeface="Arial"/>
              </a:rPr>
              <a:t>Tax / FX</a:t>
            </a:r>
          </a:p>
        </p:txBody>
      </p:sp>
      <p:sp>
        <p:nvSpPr>
          <p:cNvPr id="103" name="Line 103"/>
          <p:cNvSpPr/>
          <p:nvPr/>
        </p:nvSpPr>
        <p:spPr>
          <a:xfrm>
            <a:off x="457200" y="64008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104" name="Rectangle 104"/>
          <p:cNvSpPr/>
          <p:nvPr/>
        </p:nvSpPr>
        <p:spPr>
          <a:xfrm>
            <a:off x="0" y="0"/>
            <a:ext cx="12192000" cy="6858000"/>
          </a:xfrm>
          <a:prstGeom prst="rect">
            <a:avLst/>
          </a:prstGeom>
          <a:noFill/>
          <a:ln>
            <a:noFill/>
          </a:ln>
        </p:spPr>
      </p:sp>
      <p:sp>
        <p:nvSpPr>
          <p:cNvPr id="105" name="TextBox 105"/>
          <p:cNvSpPr txBox="1"/>
          <p:nvPr/>
        </p:nvSpPr>
        <p:spPr>
          <a:xfrm>
            <a:off x="448628" y="6537484"/>
            <a:ext cx="4108371" cy="137160"/>
          </a:xfrm>
          <a:prstGeom prst="rect">
            <a:avLst/>
          </a:prstGeom>
          <a:noFill/>
          <a:ln>
            <a:noFill/>
          </a:ln>
        </p:spPr>
        <p:txBody>
          <a:bodyPr wrap="none" lIns="0" tIns="0" rIns="0" bIns="0" anchor="t" anchorCtr="0">
            <a:spAutoFit/>
          </a:bodyPr>
          <a:lstStyle/>
          <a:p>
            <a:pPr algn="l"/>
            <a:r>
              <a:rPr lang="en-US" sz="675" dirty="0">
                <a:solidFill>
                  <a:srgbClr val="63717E"/>
                </a:solidFill>
                <a:latin typeface="Arial"/>
                <a:ea typeface="Microsoft YaHei"/>
                <a:cs typeface="Arial"/>
              </a:rPr>
              <a:t>ANALYTICAL RISK SCORING • FACT BASE: FY2026 10-K &amp; REUTERS • SCORES ARE DIRECTIONAL</a:t>
            </a:r>
          </a:p>
        </p:txBody>
      </p:sp>
      <p:sp>
        <p:nvSpPr>
          <p:cNvPr id="106" name="Rectangle 106"/>
          <p:cNvSpPr/>
          <p:nvPr/>
        </p:nvSpPr>
        <p:spPr>
          <a:xfrm>
            <a:off x="0" y="0"/>
            <a:ext cx="12192000" cy="6858000"/>
          </a:xfrm>
          <a:prstGeom prst="rect">
            <a:avLst/>
          </a:prstGeom>
          <a:noFill/>
          <a:ln>
            <a:noFill/>
          </a:ln>
        </p:spPr>
      </p:sp>
      <p:sp>
        <p:nvSpPr>
          <p:cNvPr id="107" name="TextBox 107"/>
          <p:cNvSpPr txBox="1"/>
          <p:nvPr/>
        </p:nvSpPr>
        <p:spPr>
          <a:xfrm>
            <a:off x="11616784" y="6521291"/>
            <a:ext cx="128493" cy="167640"/>
          </a:xfrm>
          <a:prstGeom prst="rect">
            <a:avLst/>
          </a:prstGeom>
          <a:noFill/>
          <a:ln>
            <a:noFill/>
          </a:ln>
        </p:spPr>
        <p:txBody>
          <a:bodyPr wrap="none" lIns="0" tIns="0" rIns="0" bIns="0" anchor="t" anchorCtr="0">
            <a:spAutoFit/>
          </a:bodyPr>
          <a:lstStyle/>
          <a:p>
            <a:pPr algn="r"/>
            <a:r>
              <a:rPr lang="en-US" sz="825" b="1" dirty="0">
                <a:solidFill>
                  <a:srgbClr val="63717E"/>
                </a:solidFill>
                <a:latin typeface="Arial"/>
                <a:ea typeface="Microsoft YaHei"/>
                <a:cs typeface="Arial"/>
              </a:rPr>
              <a:t>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6858000"/>
          </a:xfrm>
          <a:prstGeom prst="rect">
            <a:avLst/>
          </a:prstGeom>
          <a:noFill/>
          <a:ln>
            <a:noFill/>
          </a:ln>
        </p:spPr>
      </p:sp>
      <p:sp>
        <p:nvSpPr>
          <p:cNvPr id="4" name="TextBox 4"/>
          <p:cNvSpPr txBox="1"/>
          <p:nvPr/>
        </p:nvSpPr>
        <p:spPr>
          <a:xfrm>
            <a:off x="447675" y="319088"/>
            <a:ext cx="1519988" cy="152400"/>
          </a:xfrm>
          <a:prstGeom prst="rect">
            <a:avLst/>
          </a:prstGeom>
          <a:noFill/>
          <a:ln>
            <a:noFill/>
          </a:ln>
        </p:spPr>
        <p:txBody>
          <a:bodyPr wrap="none" lIns="0" tIns="0" rIns="0" bIns="0" anchor="t" anchorCtr="0">
            <a:spAutoFit/>
          </a:bodyPr>
          <a:lstStyle/>
          <a:p>
            <a:pPr algn="l"/>
            <a:r>
              <a:rPr lang="en-US" sz="750" b="1" dirty="0">
                <a:solidFill>
                  <a:srgbClr val="2554FF"/>
                </a:solidFill>
                <a:latin typeface="Arial"/>
                <a:ea typeface="Microsoft YaHei"/>
                <a:cs typeface="Arial"/>
              </a:rPr>
              <a:t>14 / INVESTMENT COMMITTEE</a:t>
            </a:r>
          </a:p>
        </p:txBody>
      </p:sp>
      <p:sp>
        <p:nvSpPr>
          <p:cNvPr id="5" name="Rectangle 5"/>
          <p:cNvSpPr/>
          <p:nvPr/>
        </p:nvSpPr>
        <p:spPr>
          <a:xfrm>
            <a:off x="0" y="0"/>
            <a:ext cx="12192000" cy="6858000"/>
          </a:xfrm>
          <a:prstGeom prst="rect">
            <a:avLst/>
          </a:prstGeom>
          <a:noFill/>
          <a:ln>
            <a:noFill/>
          </a:ln>
        </p:spPr>
      </p:sp>
      <p:sp>
        <p:nvSpPr>
          <p:cNvPr id="6" name="TextBox 6"/>
          <p:cNvSpPr txBox="1"/>
          <p:nvPr/>
        </p:nvSpPr>
        <p:spPr>
          <a:xfrm>
            <a:off x="10361533" y="319088"/>
            <a:ext cx="138279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SENTINELONE • 14 SEP 2026</a:t>
            </a:r>
          </a:p>
        </p:txBody>
      </p:sp>
      <p:sp>
        <p:nvSpPr>
          <p:cNvPr id="7" name="Line 7"/>
          <p:cNvSpPr/>
          <p:nvPr/>
        </p:nvSpPr>
        <p:spPr>
          <a:xfrm>
            <a:off x="457200" y="5334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8" name="Rectangle 8"/>
          <p:cNvSpPr/>
          <p:nvPr/>
        </p:nvSpPr>
        <p:spPr>
          <a:xfrm>
            <a:off x="0" y="0"/>
            <a:ext cx="12192000" cy="6858000"/>
          </a:xfrm>
          <a:prstGeom prst="rect">
            <a:avLst/>
          </a:prstGeom>
          <a:noFill/>
          <a:ln>
            <a:noFill/>
          </a:ln>
        </p:spPr>
      </p:sp>
      <p:sp>
        <p:nvSpPr>
          <p:cNvPr id="9" name="TextBox 9"/>
          <p:cNvSpPr txBox="1"/>
          <p:nvPr/>
        </p:nvSpPr>
        <p:spPr>
          <a:xfrm>
            <a:off x="427672" y="663416"/>
            <a:ext cx="9560968"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Five answers can upgrade the case — or stop diligence.</a:t>
            </a:r>
          </a:p>
        </p:txBody>
      </p:sp>
      <p:sp>
        <p:nvSpPr>
          <p:cNvPr id="10" name="Rectangle 10"/>
          <p:cNvSpPr/>
          <p:nvPr/>
        </p:nvSpPr>
        <p:spPr>
          <a:xfrm>
            <a:off x="0" y="0"/>
            <a:ext cx="12192000" cy="6858000"/>
          </a:xfrm>
          <a:prstGeom prst="rect">
            <a:avLst/>
          </a:prstGeom>
          <a:noFill/>
          <a:ln>
            <a:noFill/>
          </a:ln>
        </p:spPr>
      </p:sp>
      <p:sp>
        <p:nvSpPr>
          <p:cNvPr id="11" name="TextBox 11"/>
          <p:cNvSpPr txBox="1"/>
          <p:nvPr/>
        </p:nvSpPr>
        <p:spPr>
          <a:xfrm>
            <a:off x="441008" y="1729264"/>
            <a:ext cx="198581" cy="259080"/>
          </a:xfrm>
          <a:prstGeom prst="rect">
            <a:avLst/>
          </a:prstGeom>
          <a:noFill/>
          <a:ln>
            <a:noFill/>
          </a:ln>
        </p:spPr>
        <p:txBody>
          <a:bodyPr wrap="none" lIns="0" tIns="0" rIns="0" bIns="0" anchor="t" anchorCtr="0">
            <a:spAutoFit/>
          </a:bodyPr>
          <a:lstStyle/>
          <a:p>
            <a:pPr algn="l"/>
            <a:r>
              <a:rPr lang="en-US" sz="1275" b="1" dirty="0">
                <a:solidFill>
                  <a:srgbClr val="2554FF"/>
                </a:solidFill>
                <a:latin typeface="Arial"/>
                <a:ea typeface="Microsoft YaHei"/>
                <a:cs typeface="Arial"/>
              </a:rPr>
              <a:t>01</a:t>
            </a:r>
          </a:p>
        </p:txBody>
      </p:sp>
      <p:sp>
        <p:nvSpPr>
          <p:cNvPr id="12" name="Line 12"/>
          <p:cNvSpPr/>
          <p:nvPr/>
        </p:nvSpPr>
        <p:spPr>
          <a:xfrm>
            <a:off x="952500" y="1552575"/>
            <a:ext cx="9525" cy="523875"/>
          </a:xfrm>
          <a:custGeom>
            <a:avLst/>
            <a:gdLst/>
            <a:ahLst/>
            <a:cxnLst/>
            <a:rect l="l" t="t" r="r" b="b"/>
            <a:pathLst>
              <a:path w="9525" h="523875">
                <a:moveTo>
                  <a:pt x="0" y="0"/>
                </a:moveTo>
                <a:lnTo>
                  <a:pt x="0" y="523875"/>
                </a:lnTo>
              </a:path>
            </a:pathLst>
          </a:custGeom>
          <a:noFill/>
          <a:ln w="19050">
            <a:solidFill>
              <a:srgbClr val="D9DEE3"/>
            </a:solidFill>
          </a:ln>
        </p:spPr>
      </p:sp>
      <p:sp>
        <p:nvSpPr>
          <p:cNvPr id="13" name="Rectangle 13"/>
          <p:cNvSpPr/>
          <p:nvPr/>
        </p:nvSpPr>
        <p:spPr>
          <a:xfrm>
            <a:off x="0" y="0"/>
            <a:ext cx="12192000" cy="6858000"/>
          </a:xfrm>
          <a:prstGeom prst="rect">
            <a:avLst/>
          </a:prstGeom>
          <a:noFill/>
          <a:ln>
            <a:noFill/>
          </a:ln>
        </p:spPr>
      </p:sp>
      <p:sp>
        <p:nvSpPr>
          <p:cNvPr id="14" name="TextBox 14"/>
          <p:cNvSpPr txBox="1"/>
          <p:nvPr/>
        </p:nvSpPr>
        <p:spPr>
          <a:xfrm>
            <a:off x="1182052" y="1713071"/>
            <a:ext cx="7214817" cy="289560"/>
          </a:xfrm>
          <a:prstGeom prst="rect">
            <a:avLst/>
          </a:prstGeom>
          <a:noFill/>
          <a:ln>
            <a:noFill/>
          </a:ln>
        </p:spPr>
        <p:txBody>
          <a:bodyPr wrap="none" lIns="0" tIns="0" rIns="0" bIns="0" anchor="t" anchorCtr="0">
            <a:spAutoFit/>
          </a:bodyPr>
          <a:lstStyle/>
          <a:p>
            <a:pPr algn="l"/>
            <a:r>
              <a:rPr lang="en-US" sz="1425" b="1" dirty="0">
                <a:solidFill>
                  <a:srgbClr val="10202B"/>
                </a:solidFill>
                <a:latin typeface="Georgia"/>
                <a:ea typeface="SimSun"/>
                <a:cs typeface="Georgia"/>
              </a:rPr>
              <a:t>What are gross and net retention by cohort, segment and product?</a:t>
            </a:r>
          </a:p>
        </p:txBody>
      </p:sp>
      <p:sp>
        <p:nvSpPr>
          <p:cNvPr id="15" name="Rectangle 15"/>
          <p:cNvSpPr/>
          <p:nvPr/>
        </p:nvSpPr>
        <p:spPr>
          <a:xfrm>
            <a:off x="0" y="0"/>
            <a:ext cx="12192000" cy="6858000"/>
          </a:xfrm>
          <a:prstGeom prst="rect">
            <a:avLst/>
          </a:prstGeom>
          <a:noFill/>
          <a:ln>
            <a:noFill/>
          </a:ln>
        </p:spPr>
      </p:sp>
      <p:sp>
        <p:nvSpPr>
          <p:cNvPr id="16" name="TextBox 16"/>
          <p:cNvSpPr txBox="1"/>
          <p:nvPr/>
        </p:nvSpPr>
        <p:spPr>
          <a:xfrm>
            <a:off x="441008" y="2605564"/>
            <a:ext cx="247462" cy="259080"/>
          </a:xfrm>
          <a:prstGeom prst="rect">
            <a:avLst/>
          </a:prstGeom>
          <a:noFill/>
          <a:ln>
            <a:noFill/>
          </a:ln>
        </p:spPr>
        <p:txBody>
          <a:bodyPr wrap="none" lIns="0" tIns="0" rIns="0" bIns="0" anchor="t" anchorCtr="0">
            <a:spAutoFit/>
          </a:bodyPr>
          <a:lstStyle/>
          <a:p>
            <a:pPr algn="l"/>
            <a:r>
              <a:rPr lang="en-US" sz="1275" b="1" dirty="0">
                <a:solidFill>
                  <a:srgbClr val="2554FF"/>
                </a:solidFill>
                <a:latin typeface="Arial"/>
                <a:ea typeface="Microsoft YaHei"/>
                <a:cs typeface="Arial"/>
              </a:rPr>
              <a:t>02</a:t>
            </a:r>
          </a:p>
        </p:txBody>
      </p:sp>
      <p:sp>
        <p:nvSpPr>
          <p:cNvPr id="17" name="Line 17"/>
          <p:cNvSpPr/>
          <p:nvPr/>
        </p:nvSpPr>
        <p:spPr>
          <a:xfrm>
            <a:off x="952500" y="2428875"/>
            <a:ext cx="9525" cy="523875"/>
          </a:xfrm>
          <a:custGeom>
            <a:avLst/>
            <a:gdLst/>
            <a:ahLst/>
            <a:cxnLst/>
            <a:rect l="l" t="t" r="r" b="b"/>
            <a:pathLst>
              <a:path w="9525" h="523875">
                <a:moveTo>
                  <a:pt x="0" y="0"/>
                </a:moveTo>
                <a:lnTo>
                  <a:pt x="0" y="523875"/>
                </a:lnTo>
              </a:path>
            </a:pathLst>
          </a:custGeom>
          <a:noFill/>
          <a:ln w="19050">
            <a:solidFill>
              <a:srgbClr val="D9DEE3"/>
            </a:solidFill>
          </a:ln>
        </p:spPr>
      </p:sp>
      <p:sp>
        <p:nvSpPr>
          <p:cNvPr id="18" name="Rectangle 18"/>
          <p:cNvSpPr/>
          <p:nvPr/>
        </p:nvSpPr>
        <p:spPr>
          <a:xfrm>
            <a:off x="0" y="0"/>
            <a:ext cx="12192000" cy="6858000"/>
          </a:xfrm>
          <a:prstGeom prst="rect">
            <a:avLst/>
          </a:prstGeom>
          <a:noFill/>
          <a:ln>
            <a:noFill/>
          </a:ln>
        </p:spPr>
      </p:sp>
      <p:sp>
        <p:nvSpPr>
          <p:cNvPr id="19" name="TextBox 19"/>
          <p:cNvSpPr txBox="1"/>
          <p:nvPr/>
        </p:nvSpPr>
        <p:spPr>
          <a:xfrm>
            <a:off x="1182052" y="2589371"/>
            <a:ext cx="6428119" cy="289560"/>
          </a:xfrm>
          <a:prstGeom prst="rect">
            <a:avLst/>
          </a:prstGeom>
          <a:noFill/>
          <a:ln>
            <a:noFill/>
          </a:ln>
        </p:spPr>
        <p:txBody>
          <a:bodyPr wrap="none" lIns="0" tIns="0" rIns="0" bIns="0" anchor="t" anchorCtr="0">
            <a:spAutoFit/>
          </a:bodyPr>
          <a:lstStyle/>
          <a:p>
            <a:pPr algn="l"/>
            <a:r>
              <a:rPr lang="en-US" sz="1425" b="1" dirty="0">
                <a:solidFill>
                  <a:srgbClr val="10202B"/>
                </a:solidFill>
                <a:latin typeface="Georgia"/>
                <a:ea typeface="SimSun"/>
                <a:cs typeface="Georgia"/>
              </a:rPr>
              <a:t>How much ARR growth is organic, acquired, price and usage?</a:t>
            </a:r>
          </a:p>
        </p:txBody>
      </p:sp>
      <p:sp>
        <p:nvSpPr>
          <p:cNvPr id="20" name="Rectangle 20"/>
          <p:cNvSpPr/>
          <p:nvPr/>
        </p:nvSpPr>
        <p:spPr>
          <a:xfrm>
            <a:off x="0" y="0"/>
            <a:ext cx="12192000" cy="6858000"/>
          </a:xfrm>
          <a:prstGeom prst="rect">
            <a:avLst/>
          </a:prstGeom>
          <a:noFill/>
          <a:ln>
            <a:noFill/>
          </a:ln>
        </p:spPr>
      </p:sp>
      <p:sp>
        <p:nvSpPr>
          <p:cNvPr id="21" name="TextBox 21"/>
          <p:cNvSpPr txBox="1"/>
          <p:nvPr/>
        </p:nvSpPr>
        <p:spPr>
          <a:xfrm>
            <a:off x="441008" y="3481864"/>
            <a:ext cx="247462" cy="259080"/>
          </a:xfrm>
          <a:prstGeom prst="rect">
            <a:avLst/>
          </a:prstGeom>
          <a:noFill/>
          <a:ln>
            <a:noFill/>
          </a:ln>
        </p:spPr>
        <p:txBody>
          <a:bodyPr wrap="none" lIns="0" tIns="0" rIns="0" bIns="0" anchor="t" anchorCtr="0">
            <a:spAutoFit/>
          </a:bodyPr>
          <a:lstStyle/>
          <a:p>
            <a:pPr algn="l"/>
            <a:r>
              <a:rPr lang="en-US" sz="1275" b="1" dirty="0">
                <a:solidFill>
                  <a:srgbClr val="2554FF"/>
                </a:solidFill>
                <a:latin typeface="Arial"/>
                <a:ea typeface="Microsoft YaHei"/>
                <a:cs typeface="Arial"/>
              </a:rPr>
              <a:t>03</a:t>
            </a:r>
          </a:p>
        </p:txBody>
      </p:sp>
      <p:sp>
        <p:nvSpPr>
          <p:cNvPr id="22" name="Line 22"/>
          <p:cNvSpPr/>
          <p:nvPr/>
        </p:nvSpPr>
        <p:spPr>
          <a:xfrm>
            <a:off x="952500" y="3305175"/>
            <a:ext cx="9525" cy="523875"/>
          </a:xfrm>
          <a:custGeom>
            <a:avLst/>
            <a:gdLst/>
            <a:ahLst/>
            <a:cxnLst/>
            <a:rect l="l" t="t" r="r" b="b"/>
            <a:pathLst>
              <a:path w="9525" h="523875">
                <a:moveTo>
                  <a:pt x="0" y="0"/>
                </a:moveTo>
                <a:lnTo>
                  <a:pt x="0" y="523875"/>
                </a:lnTo>
              </a:path>
            </a:pathLst>
          </a:custGeom>
          <a:noFill/>
          <a:ln w="19050">
            <a:solidFill>
              <a:srgbClr val="D9DEE3"/>
            </a:solidFill>
          </a:ln>
        </p:spPr>
      </p:sp>
      <p:sp>
        <p:nvSpPr>
          <p:cNvPr id="23" name="Rectangle 23"/>
          <p:cNvSpPr/>
          <p:nvPr/>
        </p:nvSpPr>
        <p:spPr>
          <a:xfrm>
            <a:off x="0" y="0"/>
            <a:ext cx="12192000" cy="6858000"/>
          </a:xfrm>
          <a:prstGeom prst="rect">
            <a:avLst/>
          </a:prstGeom>
          <a:noFill/>
          <a:ln>
            <a:noFill/>
          </a:ln>
        </p:spPr>
      </p:sp>
      <p:sp>
        <p:nvSpPr>
          <p:cNvPr id="24" name="TextBox 24"/>
          <p:cNvSpPr txBox="1"/>
          <p:nvPr/>
        </p:nvSpPr>
        <p:spPr>
          <a:xfrm>
            <a:off x="1182052" y="3465671"/>
            <a:ext cx="6996290" cy="289560"/>
          </a:xfrm>
          <a:prstGeom prst="rect">
            <a:avLst/>
          </a:prstGeom>
          <a:noFill/>
          <a:ln>
            <a:noFill/>
          </a:ln>
        </p:spPr>
        <p:txBody>
          <a:bodyPr wrap="none" lIns="0" tIns="0" rIns="0" bIns="0" anchor="t" anchorCtr="0">
            <a:spAutoFit/>
          </a:bodyPr>
          <a:lstStyle/>
          <a:p>
            <a:pPr algn="l"/>
            <a:r>
              <a:rPr lang="en-US" sz="1425" b="1" dirty="0">
                <a:solidFill>
                  <a:srgbClr val="10202B"/>
                </a:solidFill>
                <a:latin typeface="Georgia"/>
                <a:ea typeface="SimSun"/>
                <a:cs typeface="Georgia"/>
              </a:rPr>
              <a:t>When does GAAP operating cash flow exceed dilution and tax cash?</a:t>
            </a:r>
          </a:p>
        </p:txBody>
      </p:sp>
      <p:sp>
        <p:nvSpPr>
          <p:cNvPr id="25" name="Rectangle 25"/>
          <p:cNvSpPr/>
          <p:nvPr/>
        </p:nvSpPr>
        <p:spPr>
          <a:xfrm>
            <a:off x="0" y="0"/>
            <a:ext cx="12192000" cy="6858000"/>
          </a:xfrm>
          <a:prstGeom prst="rect">
            <a:avLst/>
          </a:prstGeom>
          <a:noFill/>
          <a:ln>
            <a:noFill/>
          </a:ln>
        </p:spPr>
      </p:sp>
      <p:sp>
        <p:nvSpPr>
          <p:cNvPr id="26" name="TextBox 26"/>
          <p:cNvSpPr txBox="1"/>
          <p:nvPr/>
        </p:nvSpPr>
        <p:spPr>
          <a:xfrm>
            <a:off x="441008" y="4358164"/>
            <a:ext cx="247462" cy="259080"/>
          </a:xfrm>
          <a:prstGeom prst="rect">
            <a:avLst/>
          </a:prstGeom>
          <a:noFill/>
          <a:ln>
            <a:noFill/>
          </a:ln>
        </p:spPr>
        <p:txBody>
          <a:bodyPr wrap="none" lIns="0" tIns="0" rIns="0" bIns="0" anchor="t" anchorCtr="0">
            <a:spAutoFit/>
          </a:bodyPr>
          <a:lstStyle/>
          <a:p>
            <a:pPr algn="l"/>
            <a:r>
              <a:rPr lang="en-US" sz="1275" b="1" dirty="0">
                <a:solidFill>
                  <a:srgbClr val="2554FF"/>
                </a:solidFill>
                <a:latin typeface="Arial"/>
                <a:ea typeface="Microsoft YaHei"/>
                <a:cs typeface="Arial"/>
              </a:rPr>
              <a:t>04</a:t>
            </a:r>
          </a:p>
        </p:txBody>
      </p:sp>
      <p:sp>
        <p:nvSpPr>
          <p:cNvPr id="27" name="Line 27"/>
          <p:cNvSpPr/>
          <p:nvPr/>
        </p:nvSpPr>
        <p:spPr>
          <a:xfrm>
            <a:off x="952500" y="4181475"/>
            <a:ext cx="9525" cy="523875"/>
          </a:xfrm>
          <a:custGeom>
            <a:avLst/>
            <a:gdLst/>
            <a:ahLst/>
            <a:cxnLst/>
            <a:rect l="l" t="t" r="r" b="b"/>
            <a:pathLst>
              <a:path w="9525" h="523875">
                <a:moveTo>
                  <a:pt x="0" y="0"/>
                </a:moveTo>
                <a:lnTo>
                  <a:pt x="0" y="523875"/>
                </a:lnTo>
              </a:path>
            </a:pathLst>
          </a:custGeom>
          <a:noFill/>
          <a:ln w="19050">
            <a:solidFill>
              <a:srgbClr val="D9DEE3"/>
            </a:solidFill>
          </a:ln>
        </p:spPr>
      </p:sp>
      <p:sp>
        <p:nvSpPr>
          <p:cNvPr id="28" name="Rectangle 28"/>
          <p:cNvSpPr/>
          <p:nvPr/>
        </p:nvSpPr>
        <p:spPr>
          <a:xfrm>
            <a:off x="0" y="0"/>
            <a:ext cx="12192000" cy="6858000"/>
          </a:xfrm>
          <a:prstGeom prst="rect">
            <a:avLst/>
          </a:prstGeom>
          <a:noFill/>
          <a:ln>
            <a:noFill/>
          </a:ln>
        </p:spPr>
      </p:sp>
      <p:sp>
        <p:nvSpPr>
          <p:cNvPr id="29" name="TextBox 29"/>
          <p:cNvSpPr txBox="1"/>
          <p:nvPr/>
        </p:nvSpPr>
        <p:spPr>
          <a:xfrm>
            <a:off x="1182052" y="4341971"/>
            <a:ext cx="7793915" cy="289560"/>
          </a:xfrm>
          <a:prstGeom prst="rect">
            <a:avLst/>
          </a:prstGeom>
          <a:noFill/>
          <a:ln>
            <a:noFill/>
          </a:ln>
        </p:spPr>
        <p:txBody>
          <a:bodyPr wrap="none" lIns="0" tIns="0" rIns="0" bIns="0" anchor="t" anchorCtr="0">
            <a:spAutoFit/>
          </a:bodyPr>
          <a:lstStyle/>
          <a:p>
            <a:pPr algn="l"/>
            <a:r>
              <a:rPr lang="en-US" sz="1425" b="1" dirty="0">
                <a:solidFill>
                  <a:srgbClr val="10202B"/>
                </a:solidFill>
                <a:latin typeface="Georgia"/>
                <a:ea typeface="SimSun"/>
                <a:cs typeface="Georgia"/>
              </a:rPr>
              <a:t>Where does SentinelOne win or lose against the three major ecosystems?</a:t>
            </a:r>
          </a:p>
        </p:txBody>
      </p:sp>
      <p:sp>
        <p:nvSpPr>
          <p:cNvPr id="30" name="Rectangle 30"/>
          <p:cNvSpPr/>
          <p:nvPr/>
        </p:nvSpPr>
        <p:spPr>
          <a:xfrm>
            <a:off x="0" y="0"/>
            <a:ext cx="12192000" cy="6858000"/>
          </a:xfrm>
          <a:prstGeom prst="rect">
            <a:avLst/>
          </a:prstGeom>
          <a:noFill/>
          <a:ln>
            <a:noFill/>
          </a:ln>
        </p:spPr>
      </p:sp>
      <p:sp>
        <p:nvSpPr>
          <p:cNvPr id="31" name="TextBox 31"/>
          <p:cNvSpPr txBox="1"/>
          <p:nvPr/>
        </p:nvSpPr>
        <p:spPr>
          <a:xfrm>
            <a:off x="441008" y="5234464"/>
            <a:ext cx="247462" cy="259080"/>
          </a:xfrm>
          <a:prstGeom prst="rect">
            <a:avLst/>
          </a:prstGeom>
          <a:noFill/>
          <a:ln>
            <a:noFill/>
          </a:ln>
        </p:spPr>
        <p:txBody>
          <a:bodyPr wrap="none" lIns="0" tIns="0" rIns="0" bIns="0" anchor="t" anchorCtr="0">
            <a:spAutoFit/>
          </a:bodyPr>
          <a:lstStyle/>
          <a:p>
            <a:pPr algn="l"/>
            <a:r>
              <a:rPr lang="en-US" sz="1275" b="1" dirty="0">
                <a:solidFill>
                  <a:srgbClr val="2554FF"/>
                </a:solidFill>
                <a:latin typeface="Arial"/>
                <a:ea typeface="Microsoft YaHei"/>
                <a:cs typeface="Arial"/>
              </a:rPr>
              <a:t>05</a:t>
            </a:r>
          </a:p>
        </p:txBody>
      </p:sp>
      <p:sp>
        <p:nvSpPr>
          <p:cNvPr id="32" name="Line 32"/>
          <p:cNvSpPr/>
          <p:nvPr/>
        </p:nvSpPr>
        <p:spPr>
          <a:xfrm>
            <a:off x="952500" y="5057775"/>
            <a:ext cx="9525" cy="523875"/>
          </a:xfrm>
          <a:custGeom>
            <a:avLst/>
            <a:gdLst/>
            <a:ahLst/>
            <a:cxnLst/>
            <a:rect l="l" t="t" r="r" b="b"/>
            <a:pathLst>
              <a:path w="9525" h="523875">
                <a:moveTo>
                  <a:pt x="0" y="0"/>
                </a:moveTo>
                <a:lnTo>
                  <a:pt x="0" y="523875"/>
                </a:lnTo>
              </a:path>
            </a:pathLst>
          </a:custGeom>
          <a:noFill/>
          <a:ln w="19050">
            <a:solidFill>
              <a:srgbClr val="D9DEE3"/>
            </a:solidFill>
          </a:ln>
        </p:spPr>
      </p:sp>
      <p:sp>
        <p:nvSpPr>
          <p:cNvPr id="33" name="Rectangle 33"/>
          <p:cNvSpPr/>
          <p:nvPr/>
        </p:nvSpPr>
        <p:spPr>
          <a:xfrm>
            <a:off x="0" y="0"/>
            <a:ext cx="12192000" cy="6858000"/>
          </a:xfrm>
          <a:prstGeom prst="rect">
            <a:avLst/>
          </a:prstGeom>
          <a:noFill/>
          <a:ln>
            <a:noFill/>
          </a:ln>
        </p:spPr>
      </p:sp>
      <p:sp>
        <p:nvSpPr>
          <p:cNvPr id="34" name="TextBox 34"/>
          <p:cNvSpPr txBox="1"/>
          <p:nvPr/>
        </p:nvSpPr>
        <p:spPr>
          <a:xfrm>
            <a:off x="1182052" y="5218271"/>
            <a:ext cx="7039995" cy="289560"/>
          </a:xfrm>
          <a:prstGeom prst="rect">
            <a:avLst/>
          </a:prstGeom>
          <a:noFill/>
          <a:ln>
            <a:noFill/>
          </a:ln>
        </p:spPr>
        <p:txBody>
          <a:bodyPr wrap="none" lIns="0" tIns="0" rIns="0" bIns="0" anchor="t" anchorCtr="0">
            <a:spAutoFit/>
          </a:bodyPr>
          <a:lstStyle/>
          <a:p>
            <a:pPr algn="l"/>
            <a:r>
              <a:rPr lang="en-US" sz="1425" b="1" dirty="0">
                <a:solidFill>
                  <a:srgbClr val="10202B"/>
                </a:solidFill>
                <a:latin typeface="Georgia"/>
                <a:ea typeface="SimSun"/>
                <a:cs typeface="Georgia"/>
              </a:rPr>
              <a:t>What returns justify M&amp;A and the $200m buyback versus liquidity?</a:t>
            </a:r>
          </a:p>
        </p:txBody>
      </p:sp>
      <p:sp>
        <p:nvSpPr>
          <p:cNvPr id="35" name="Line 35"/>
          <p:cNvSpPr/>
          <p:nvPr/>
        </p:nvSpPr>
        <p:spPr>
          <a:xfrm>
            <a:off x="457200" y="64008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36" name="Rectangle 36"/>
          <p:cNvSpPr/>
          <p:nvPr/>
        </p:nvSpPr>
        <p:spPr>
          <a:xfrm>
            <a:off x="0" y="0"/>
            <a:ext cx="12192000" cy="6858000"/>
          </a:xfrm>
          <a:prstGeom prst="rect">
            <a:avLst/>
          </a:prstGeom>
          <a:noFill/>
          <a:ln>
            <a:noFill/>
          </a:ln>
        </p:spPr>
      </p:sp>
      <p:sp>
        <p:nvSpPr>
          <p:cNvPr id="37" name="TextBox 37"/>
          <p:cNvSpPr txBox="1"/>
          <p:nvPr/>
        </p:nvSpPr>
        <p:spPr>
          <a:xfrm>
            <a:off x="448628" y="6537484"/>
            <a:ext cx="5330809" cy="137160"/>
          </a:xfrm>
          <a:prstGeom prst="rect">
            <a:avLst/>
          </a:prstGeom>
          <a:noFill/>
          <a:ln>
            <a:noFill/>
          </a:ln>
        </p:spPr>
        <p:txBody>
          <a:bodyPr wrap="none" lIns="0" tIns="0" rIns="0" bIns="0" anchor="t" anchorCtr="0">
            <a:spAutoFit/>
          </a:bodyPr>
          <a:lstStyle/>
          <a:p>
            <a:pPr algn="l"/>
            <a:r>
              <a:rPr lang="en-US" sz="675" dirty="0">
                <a:solidFill>
                  <a:srgbClr val="63717E"/>
                </a:solidFill>
                <a:latin typeface="Arial"/>
                <a:ea typeface="Microsoft YaHei"/>
                <a:cs typeface="Arial"/>
              </a:rPr>
              <a:t>ANALYTICAL DILIGENCE AGENDA • REQUEST COHORT EXPORTS, ARR BRIDGE, WIN/LOSS AND CASH COMMITMENT SCHEDULE</a:t>
            </a:r>
          </a:p>
        </p:txBody>
      </p:sp>
      <p:sp>
        <p:nvSpPr>
          <p:cNvPr id="38" name="Rectangle 38"/>
          <p:cNvSpPr/>
          <p:nvPr/>
        </p:nvSpPr>
        <p:spPr>
          <a:xfrm>
            <a:off x="0" y="0"/>
            <a:ext cx="12192000" cy="6858000"/>
          </a:xfrm>
          <a:prstGeom prst="rect">
            <a:avLst/>
          </a:prstGeom>
          <a:noFill/>
          <a:ln>
            <a:noFill/>
          </a:ln>
        </p:spPr>
      </p:sp>
      <p:sp>
        <p:nvSpPr>
          <p:cNvPr id="39" name="TextBox 39"/>
          <p:cNvSpPr txBox="1"/>
          <p:nvPr/>
        </p:nvSpPr>
        <p:spPr>
          <a:xfrm>
            <a:off x="11616784" y="6521291"/>
            <a:ext cx="128493" cy="167640"/>
          </a:xfrm>
          <a:prstGeom prst="rect">
            <a:avLst/>
          </a:prstGeom>
          <a:noFill/>
          <a:ln>
            <a:noFill/>
          </a:ln>
        </p:spPr>
        <p:txBody>
          <a:bodyPr wrap="none" lIns="0" tIns="0" rIns="0" bIns="0" anchor="t" anchorCtr="0">
            <a:spAutoFit/>
          </a:bodyPr>
          <a:lstStyle/>
          <a:p>
            <a:pPr algn="r"/>
            <a:r>
              <a:rPr lang="en-US" sz="825" b="1" dirty="0">
                <a:solidFill>
                  <a:srgbClr val="63717E"/>
                </a:solidFill>
                <a:latin typeface="Arial"/>
                <a:ea typeface="Microsoft YaHei"/>
                <a:cs typeface="Arial"/>
              </a:rPr>
              <a:t>14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p:nvPr/>
        </p:nvSpPr>
        <p:spPr>
          <a:xfrm>
            <a:off x="0" y="0"/>
            <a:ext cx="12192000" cy="6858000"/>
          </a:xfrm>
          <a:prstGeom prst="rect">
            <a:avLst/>
          </a:prstGeom>
          <a:solidFill>
            <a:srgbClr val="FFFFFF"/>
          </a:solidFill>
          <a:ln>
            <a:noFill/>
          </a:ln>
        </p:spPr>
      </p:sp>
      <p:sp>
        <p:nvSpPr>
          <p:cNvPr id="3" name="Rectangle 3"/>
          <p:cNvSpPr/>
          <p:nvPr/>
        </p:nvSpPr>
        <p:spPr>
          <a:xfrm>
            <a:off x="0" y="0"/>
            <a:ext cx="12192000" cy="6858000"/>
          </a:xfrm>
          <a:prstGeom prst="rect">
            <a:avLst/>
          </a:prstGeom>
          <a:noFill/>
          <a:ln>
            <a:noFill/>
          </a:ln>
        </p:spPr>
      </p:sp>
      <p:sp>
        <p:nvSpPr>
          <p:cNvPr id="4" name="TextBox 4"/>
          <p:cNvSpPr txBox="1"/>
          <p:nvPr/>
        </p:nvSpPr>
        <p:spPr>
          <a:xfrm>
            <a:off x="447675" y="319088"/>
            <a:ext cx="1519988" cy="152400"/>
          </a:xfrm>
          <a:prstGeom prst="rect">
            <a:avLst/>
          </a:prstGeom>
          <a:noFill/>
          <a:ln>
            <a:noFill/>
          </a:ln>
        </p:spPr>
        <p:txBody>
          <a:bodyPr wrap="none" lIns="0" tIns="0" rIns="0" bIns="0" anchor="t" anchorCtr="0">
            <a:spAutoFit/>
          </a:bodyPr>
          <a:lstStyle/>
          <a:p>
            <a:pPr algn="l"/>
            <a:r>
              <a:rPr lang="en-US" sz="750" b="1" dirty="0">
                <a:solidFill>
                  <a:srgbClr val="2554FF"/>
                </a:solidFill>
                <a:latin typeface="Arial"/>
                <a:ea typeface="Microsoft YaHei"/>
                <a:cs typeface="Arial"/>
              </a:rPr>
              <a:t>15 / INVESTMENT COMMITTEE</a:t>
            </a:r>
          </a:p>
        </p:txBody>
      </p:sp>
      <p:sp>
        <p:nvSpPr>
          <p:cNvPr id="5" name="Rectangle 5"/>
          <p:cNvSpPr/>
          <p:nvPr/>
        </p:nvSpPr>
        <p:spPr>
          <a:xfrm>
            <a:off x="0" y="0"/>
            <a:ext cx="12192000" cy="6858000"/>
          </a:xfrm>
          <a:prstGeom prst="rect">
            <a:avLst/>
          </a:prstGeom>
          <a:noFill/>
          <a:ln>
            <a:noFill/>
          </a:ln>
        </p:spPr>
      </p:sp>
      <p:sp>
        <p:nvSpPr>
          <p:cNvPr id="6" name="TextBox 6"/>
          <p:cNvSpPr txBox="1"/>
          <p:nvPr/>
        </p:nvSpPr>
        <p:spPr>
          <a:xfrm>
            <a:off x="10361533" y="319088"/>
            <a:ext cx="1382792" cy="152400"/>
          </a:xfrm>
          <a:prstGeom prst="rect">
            <a:avLst/>
          </a:prstGeom>
          <a:noFill/>
          <a:ln>
            <a:noFill/>
          </a:ln>
        </p:spPr>
        <p:txBody>
          <a:bodyPr wrap="none" lIns="0" tIns="0" rIns="0" bIns="0" anchor="t" anchorCtr="0">
            <a:spAutoFit/>
          </a:bodyPr>
          <a:lstStyle/>
          <a:p>
            <a:pPr algn="r"/>
            <a:r>
              <a:rPr lang="en-US" sz="750" dirty="0">
                <a:solidFill>
                  <a:srgbClr val="63717E"/>
                </a:solidFill>
                <a:latin typeface="Arial"/>
                <a:ea typeface="Microsoft YaHei"/>
                <a:cs typeface="Arial"/>
              </a:rPr>
              <a:t>SENTINELONE • 14 SEP 2026</a:t>
            </a:r>
          </a:p>
        </p:txBody>
      </p:sp>
      <p:sp>
        <p:nvSpPr>
          <p:cNvPr id="7" name="Line 7"/>
          <p:cNvSpPr/>
          <p:nvPr/>
        </p:nvSpPr>
        <p:spPr>
          <a:xfrm>
            <a:off x="457200" y="5334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8" name="Rectangle 8"/>
          <p:cNvSpPr/>
          <p:nvPr/>
        </p:nvSpPr>
        <p:spPr>
          <a:xfrm>
            <a:off x="0" y="0"/>
            <a:ext cx="12192000" cy="6858000"/>
          </a:xfrm>
          <a:prstGeom prst="rect">
            <a:avLst/>
          </a:prstGeom>
          <a:noFill/>
          <a:ln>
            <a:noFill/>
          </a:ln>
        </p:spPr>
      </p:sp>
      <p:sp>
        <p:nvSpPr>
          <p:cNvPr id="9" name="TextBox 9"/>
          <p:cNvSpPr txBox="1"/>
          <p:nvPr/>
        </p:nvSpPr>
        <p:spPr>
          <a:xfrm>
            <a:off x="427672" y="663416"/>
            <a:ext cx="11040628"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Authorize bounded diligence; stop if retention, organic growth</a:t>
            </a:r>
          </a:p>
        </p:txBody>
      </p:sp>
      <p:sp>
        <p:nvSpPr>
          <p:cNvPr id="10" name="Rectangle 10"/>
          <p:cNvSpPr/>
          <p:nvPr/>
        </p:nvSpPr>
        <p:spPr>
          <a:xfrm>
            <a:off x="0" y="0"/>
            <a:ext cx="12192000" cy="6858000"/>
          </a:xfrm>
          <a:prstGeom prst="rect">
            <a:avLst/>
          </a:prstGeom>
          <a:noFill/>
          <a:ln>
            <a:noFill/>
          </a:ln>
        </p:spPr>
      </p:sp>
      <p:sp>
        <p:nvSpPr>
          <p:cNvPr id="11" name="TextBox 11"/>
          <p:cNvSpPr txBox="1"/>
          <p:nvPr/>
        </p:nvSpPr>
        <p:spPr>
          <a:xfrm>
            <a:off x="427672" y="976408"/>
            <a:ext cx="6601648" cy="472440"/>
          </a:xfrm>
          <a:prstGeom prst="rect">
            <a:avLst/>
          </a:prstGeom>
          <a:noFill/>
          <a:ln>
            <a:noFill/>
          </a:ln>
        </p:spPr>
        <p:txBody>
          <a:bodyPr wrap="none" lIns="0" tIns="0" rIns="0" bIns="0" anchor="t" anchorCtr="0">
            <a:spAutoFit/>
          </a:bodyPr>
          <a:lstStyle/>
          <a:p>
            <a:pPr algn="l"/>
            <a:r>
              <a:rPr lang="en-US" sz="2325" b="1" dirty="0">
                <a:solidFill>
                  <a:srgbClr val="10202B"/>
                </a:solidFill>
                <a:latin typeface="Georgia"/>
                <a:ea typeface="SimSun"/>
                <a:cs typeface="Georgia"/>
              </a:rPr>
              <a:t>or GAAP economics fail reconciliation.</a:t>
            </a:r>
          </a:p>
        </p:txBody>
      </p:sp>
      <p:sp>
        <p:nvSpPr>
          <p:cNvPr id="12" name="Rectangle 12"/>
          <p:cNvSpPr/>
          <p:nvPr/>
        </p:nvSpPr>
        <p:spPr>
          <a:xfrm>
            <a:off x="457200" y="1428750"/>
            <a:ext cx="11049000" cy="1000125"/>
          </a:xfrm>
          <a:prstGeom prst="rect">
            <a:avLst/>
          </a:prstGeom>
          <a:solidFill>
            <a:srgbClr val="2554FF"/>
          </a:solidFill>
          <a:ln>
            <a:noFill/>
          </a:ln>
        </p:spPr>
      </p:sp>
      <p:sp>
        <p:nvSpPr>
          <p:cNvPr id="13" name="Rectangle 13"/>
          <p:cNvSpPr/>
          <p:nvPr/>
        </p:nvSpPr>
        <p:spPr>
          <a:xfrm>
            <a:off x="0" y="0"/>
            <a:ext cx="12192000" cy="6858000"/>
          </a:xfrm>
          <a:prstGeom prst="rect">
            <a:avLst/>
          </a:prstGeom>
          <a:noFill/>
          <a:ln>
            <a:noFill/>
          </a:ln>
        </p:spPr>
      </p:sp>
      <p:sp>
        <p:nvSpPr>
          <p:cNvPr id="14" name="TextBox 14"/>
          <p:cNvSpPr txBox="1"/>
          <p:nvPr/>
        </p:nvSpPr>
        <p:spPr>
          <a:xfrm>
            <a:off x="675322" y="1720691"/>
            <a:ext cx="995127" cy="167640"/>
          </a:xfrm>
          <a:prstGeom prst="rect">
            <a:avLst/>
          </a:prstGeom>
          <a:noFill/>
          <a:ln>
            <a:noFill/>
          </a:ln>
        </p:spPr>
        <p:txBody>
          <a:bodyPr wrap="none" lIns="0" tIns="0" rIns="0" bIns="0" anchor="t" anchorCtr="0">
            <a:spAutoFit/>
          </a:bodyPr>
          <a:lstStyle/>
          <a:p>
            <a:pPr algn="l"/>
            <a:r>
              <a:rPr lang="en-US" sz="825" b="1" dirty="0">
                <a:solidFill>
                  <a:srgbClr val="FFFFFF"/>
                </a:solidFill>
                <a:latin typeface="Arial"/>
                <a:ea typeface="Microsoft YaHei"/>
                <a:cs typeface="Arial"/>
              </a:rPr>
              <a:t>DECISION NEEDED</a:t>
            </a:r>
          </a:p>
        </p:txBody>
      </p:sp>
      <p:sp>
        <p:nvSpPr>
          <p:cNvPr id="15" name="Rectangle 15"/>
          <p:cNvSpPr/>
          <p:nvPr/>
        </p:nvSpPr>
        <p:spPr>
          <a:xfrm>
            <a:off x="0" y="0"/>
            <a:ext cx="12192000" cy="6858000"/>
          </a:xfrm>
          <a:prstGeom prst="rect">
            <a:avLst/>
          </a:prstGeom>
          <a:noFill/>
          <a:ln>
            <a:noFill/>
          </a:ln>
        </p:spPr>
      </p:sp>
      <p:sp>
        <p:nvSpPr>
          <p:cNvPr id="16" name="TextBox 16"/>
          <p:cNvSpPr txBox="1"/>
          <p:nvPr/>
        </p:nvSpPr>
        <p:spPr>
          <a:xfrm>
            <a:off x="662940" y="1977390"/>
            <a:ext cx="7222617" cy="365760"/>
          </a:xfrm>
          <a:prstGeom prst="rect">
            <a:avLst/>
          </a:prstGeom>
          <a:noFill/>
          <a:ln>
            <a:noFill/>
          </a:ln>
        </p:spPr>
        <p:txBody>
          <a:bodyPr wrap="none" lIns="0" tIns="0" rIns="0" bIns="0" anchor="t" anchorCtr="0">
            <a:spAutoFit/>
          </a:bodyPr>
          <a:lstStyle/>
          <a:p>
            <a:pPr algn="l"/>
            <a:r>
              <a:rPr lang="en-US" sz="1800" b="1" dirty="0">
                <a:solidFill>
                  <a:srgbClr val="FFFFFF"/>
                </a:solidFill>
                <a:latin typeface="Georgia"/>
                <a:ea typeface="SimSun"/>
                <a:cs typeface="Georgia"/>
              </a:rPr>
              <a:t>PROCEED TO FULL DILIGENCE • NO INVESTMENT APPROVAL</a:t>
            </a:r>
          </a:p>
        </p:txBody>
      </p:sp>
      <p:sp>
        <p:nvSpPr>
          <p:cNvPr id="17" name="Rectangle 17"/>
          <p:cNvSpPr/>
          <p:nvPr/>
        </p:nvSpPr>
        <p:spPr>
          <a:xfrm>
            <a:off x="0" y="0"/>
            <a:ext cx="12192000" cy="6858000"/>
          </a:xfrm>
          <a:prstGeom prst="rect">
            <a:avLst/>
          </a:prstGeom>
          <a:noFill/>
          <a:ln>
            <a:noFill/>
          </a:ln>
        </p:spPr>
      </p:sp>
      <p:sp>
        <p:nvSpPr>
          <p:cNvPr id="18" name="TextBox 18"/>
          <p:cNvSpPr txBox="1"/>
          <p:nvPr/>
        </p:nvSpPr>
        <p:spPr>
          <a:xfrm>
            <a:off x="446722" y="2768441"/>
            <a:ext cx="1558122" cy="167640"/>
          </a:xfrm>
          <a:prstGeom prst="rect">
            <a:avLst/>
          </a:prstGeom>
          <a:noFill/>
          <a:ln>
            <a:noFill/>
          </a:ln>
        </p:spPr>
        <p:txBody>
          <a:bodyPr wrap="none" lIns="0" tIns="0" rIns="0" bIns="0" anchor="t" anchorCtr="0">
            <a:spAutoFit/>
          </a:bodyPr>
          <a:lstStyle/>
          <a:p>
            <a:pPr algn="l"/>
            <a:r>
              <a:rPr lang="en-US" sz="825" b="1" dirty="0">
                <a:solidFill>
                  <a:srgbClr val="2554FF"/>
                </a:solidFill>
                <a:latin typeface="Arial"/>
                <a:ea typeface="Microsoft YaHei"/>
                <a:cs typeface="Arial"/>
              </a:rPr>
              <a:t>PRIMARY EVIDENCE RECEIPT</a:t>
            </a:r>
          </a:p>
        </p:txBody>
      </p:sp>
      <p:sp>
        <p:nvSpPr>
          <p:cNvPr id="19" name="Rectangle 19"/>
          <p:cNvSpPr/>
          <p:nvPr/>
        </p:nvSpPr>
        <p:spPr>
          <a:xfrm>
            <a:off x="0" y="0"/>
            <a:ext cx="12192000" cy="6858000"/>
          </a:xfrm>
          <a:prstGeom prst="rect">
            <a:avLst/>
          </a:prstGeom>
          <a:noFill/>
          <a:ln>
            <a:noFill/>
          </a:ln>
        </p:spPr>
      </p:sp>
      <p:sp>
        <p:nvSpPr>
          <p:cNvPr id="20" name="TextBox 20"/>
          <p:cNvSpPr txBox="1"/>
          <p:nvPr/>
        </p:nvSpPr>
        <p:spPr>
          <a:xfrm>
            <a:off x="443865" y="3087052"/>
            <a:ext cx="5301996" cy="213360"/>
          </a:xfrm>
          <a:prstGeom prst="rect">
            <a:avLst/>
          </a:prstGeom>
          <a:noFill/>
          <a:ln>
            <a:noFill/>
          </a:ln>
        </p:spPr>
        <p:txBody>
          <a:bodyPr wrap="none" lIns="0" tIns="0" rIns="0" bIns="0" anchor="t" anchorCtr="0">
            <a:spAutoFit/>
          </a:bodyPr>
          <a:lstStyle/>
          <a:p>
            <a:pPr algn="l"/>
            <a:r>
              <a:rPr lang="en-US" sz="1050" dirty="0">
                <a:solidFill>
                  <a:srgbClr val="10202B"/>
                </a:solidFill>
                <a:latin typeface="Arial"/>
                <a:ea typeface="Microsoft YaHei"/>
                <a:cs typeface="Arial"/>
              </a:rPr>
              <a:t>[1] SentinelOne FY2026 Form 10-K — PDF pp.66–80, 82, 88, 98, 103, 126.</a:t>
            </a:r>
          </a:p>
        </p:txBody>
      </p:sp>
      <p:sp>
        <p:nvSpPr>
          <p:cNvPr id="21" name="Rectangle 21"/>
          <p:cNvSpPr/>
          <p:nvPr/>
        </p:nvSpPr>
        <p:spPr>
          <a:xfrm>
            <a:off x="0" y="0"/>
            <a:ext cx="12192000" cy="6858000"/>
          </a:xfrm>
          <a:prstGeom prst="rect">
            <a:avLst/>
          </a:prstGeom>
          <a:noFill/>
          <a:ln>
            <a:noFill/>
          </a:ln>
        </p:spPr>
      </p:sp>
      <p:sp>
        <p:nvSpPr>
          <p:cNvPr id="22" name="TextBox 22"/>
          <p:cNvSpPr txBox="1"/>
          <p:nvPr/>
        </p:nvSpPr>
        <p:spPr>
          <a:xfrm>
            <a:off x="443865" y="3496628"/>
            <a:ext cx="5217652" cy="213360"/>
          </a:xfrm>
          <a:prstGeom prst="rect">
            <a:avLst/>
          </a:prstGeom>
          <a:noFill/>
          <a:ln>
            <a:noFill/>
          </a:ln>
        </p:spPr>
        <p:txBody>
          <a:bodyPr wrap="none" lIns="0" tIns="0" rIns="0" bIns="0" anchor="t" anchorCtr="0">
            <a:spAutoFit/>
          </a:bodyPr>
          <a:lstStyle/>
          <a:p>
            <a:pPr algn="l"/>
            <a:r>
              <a:rPr lang="en-US" sz="1050" dirty="0">
                <a:solidFill>
                  <a:srgbClr val="10202B"/>
                </a:solidFill>
                <a:latin typeface="Arial"/>
                <a:ea typeface="Microsoft YaHei"/>
                <a:cs typeface="Arial"/>
              </a:rPr>
              <a:t>[2] SentinelOne FY2025 Form 10-K — PDF pp.42, 69–78, 89, 99–101, 121.</a:t>
            </a:r>
          </a:p>
        </p:txBody>
      </p:sp>
      <p:sp>
        <p:nvSpPr>
          <p:cNvPr id="23" name="Rectangle 23"/>
          <p:cNvSpPr/>
          <p:nvPr/>
        </p:nvSpPr>
        <p:spPr>
          <a:xfrm>
            <a:off x="0" y="0"/>
            <a:ext cx="12192000" cy="6858000"/>
          </a:xfrm>
          <a:prstGeom prst="rect">
            <a:avLst/>
          </a:prstGeom>
          <a:noFill/>
          <a:ln>
            <a:noFill/>
          </a:ln>
        </p:spPr>
      </p:sp>
      <p:sp>
        <p:nvSpPr>
          <p:cNvPr id="24" name="TextBox 24"/>
          <p:cNvSpPr txBox="1"/>
          <p:nvPr/>
        </p:nvSpPr>
        <p:spPr>
          <a:xfrm>
            <a:off x="443865" y="3906202"/>
            <a:ext cx="4788265" cy="213360"/>
          </a:xfrm>
          <a:prstGeom prst="rect">
            <a:avLst/>
          </a:prstGeom>
          <a:noFill/>
          <a:ln>
            <a:noFill/>
          </a:ln>
        </p:spPr>
        <p:txBody>
          <a:bodyPr wrap="none" lIns="0" tIns="0" rIns="0" bIns="0" anchor="t" anchorCtr="0">
            <a:spAutoFit/>
          </a:bodyPr>
          <a:lstStyle/>
          <a:p>
            <a:pPr algn="l"/>
            <a:r>
              <a:rPr lang="en-US" sz="1050" dirty="0">
                <a:solidFill>
                  <a:srgbClr val="10202B"/>
                </a:solidFill>
                <a:latin typeface="Arial"/>
                <a:ea typeface="Microsoft YaHei"/>
                <a:cs typeface="Arial"/>
              </a:rPr>
              <a:t>[3] SentinelOne FY2024 Form 10-K — PDF pp.86, 94–104, 123, 125.</a:t>
            </a:r>
          </a:p>
        </p:txBody>
      </p:sp>
      <p:sp>
        <p:nvSpPr>
          <p:cNvPr id="25" name="Rectangle 25"/>
          <p:cNvSpPr/>
          <p:nvPr/>
        </p:nvSpPr>
        <p:spPr>
          <a:xfrm>
            <a:off x="0" y="0"/>
            <a:ext cx="12192000" cy="6858000"/>
          </a:xfrm>
          <a:prstGeom prst="rect">
            <a:avLst/>
          </a:prstGeom>
          <a:noFill/>
          <a:ln>
            <a:noFill/>
          </a:ln>
        </p:spPr>
      </p:sp>
      <p:sp>
        <p:nvSpPr>
          <p:cNvPr id="26" name="TextBox 26"/>
          <p:cNvSpPr txBox="1"/>
          <p:nvPr/>
        </p:nvSpPr>
        <p:spPr>
          <a:xfrm>
            <a:off x="443865" y="4315778"/>
            <a:ext cx="5854065" cy="213360"/>
          </a:xfrm>
          <a:prstGeom prst="rect">
            <a:avLst/>
          </a:prstGeom>
          <a:noFill/>
          <a:ln>
            <a:noFill/>
          </a:ln>
        </p:spPr>
        <p:txBody>
          <a:bodyPr wrap="none" lIns="0" tIns="0" rIns="0" bIns="0" anchor="t" anchorCtr="0">
            <a:spAutoFit/>
          </a:bodyPr>
          <a:lstStyle/>
          <a:p>
            <a:pPr algn="l"/>
            <a:r>
              <a:rPr lang="en-US" sz="1050" dirty="0">
                <a:solidFill>
                  <a:srgbClr val="10202B"/>
                </a:solidFill>
                <a:latin typeface="Arial"/>
                <a:ea typeface="Microsoft YaHei"/>
                <a:cs typeface="Arial"/>
              </a:rPr>
              <a:t>[4] SentinelOne Q1 FY2027 earnings release — Highlights and Financial Outlook.</a:t>
            </a:r>
          </a:p>
        </p:txBody>
      </p:sp>
      <p:sp>
        <p:nvSpPr>
          <p:cNvPr id="27" name="Rectangle 27"/>
          <p:cNvSpPr/>
          <p:nvPr/>
        </p:nvSpPr>
        <p:spPr>
          <a:xfrm>
            <a:off x="0" y="0"/>
            <a:ext cx="12192000" cy="6858000"/>
          </a:xfrm>
          <a:prstGeom prst="rect">
            <a:avLst/>
          </a:prstGeom>
          <a:noFill/>
          <a:ln>
            <a:noFill/>
          </a:ln>
        </p:spPr>
      </p:sp>
      <p:sp>
        <p:nvSpPr>
          <p:cNvPr id="28" name="TextBox 28"/>
          <p:cNvSpPr txBox="1"/>
          <p:nvPr/>
        </p:nvSpPr>
        <p:spPr>
          <a:xfrm>
            <a:off x="443865" y="4725352"/>
            <a:ext cx="6436804" cy="213360"/>
          </a:xfrm>
          <a:prstGeom prst="rect">
            <a:avLst/>
          </a:prstGeom>
          <a:noFill/>
          <a:ln>
            <a:noFill/>
          </a:ln>
        </p:spPr>
        <p:txBody>
          <a:bodyPr wrap="none" lIns="0" tIns="0" rIns="0" bIns="0" anchor="t" anchorCtr="0">
            <a:spAutoFit/>
          </a:bodyPr>
          <a:lstStyle/>
          <a:p>
            <a:pPr algn="l"/>
            <a:r>
              <a:rPr lang="en-US" sz="1050" dirty="0">
                <a:solidFill>
                  <a:srgbClr val="10202B"/>
                </a:solidFill>
                <a:latin typeface="Arial"/>
                <a:ea typeface="Microsoft YaHei"/>
                <a:cs typeface="Arial"/>
              </a:rPr>
              <a:t>[5] Reuters — 13 Mar 2026 and 29 May 2026; analyst expectations are LSEG consensus.</a:t>
            </a:r>
          </a:p>
        </p:txBody>
      </p:sp>
      <p:sp>
        <p:nvSpPr>
          <p:cNvPr id="29" name="Rectangle 29"/>
          <p:cNvSpPr/>
          <p:nvPr/>
        </p:nvSpPr>
        <p:spPr>
          <a:xfrm>
            <a:off x="0" y="0"/>
            <a:ext cx="12192000" cy="6858000"/>
          </a:xfrm>
          <a:prstGeom prst="rect">
            <a:avLst/>
          </a:prstGeom>
          <a:noFill/>
          <a:ln>
            <a:noFill/>
          </a:ln>
        </p:spPr>
      </p:sp>
      <p:sp>
        <p:nvSpPr>
          <p:cNvPr id="30" name="TextBox 30"/>
          <p:cNvSpPr txBox="1"/>
          <p:nvPr/>
        </p:nvSpPr>
        <p:spPr>
          <a:xfrm>
            <a:off x="443865" y="5134928"/>
            <a:ext cx="7119223" cy="213360"/>
          </a:xfrm>
          <a:prstGeom prst="rect">
            <a:avLst/>
          </a:prstGeom>
          <a:noFill/>
          <a:ln>
            <a:noFill/>
          </a:ln>
        </p:spPr>
        <p:txBody>
          <a:bodyPr wrap="none" lIns="0" tIns="0" rIns="0" bIns="0" anchor="t" anchorCtr="0">
            <a:spAutoFit/>
          </a:bodyPr>
          <a:lstStyle/>
          <a:p>
            <a:pPr algn="l"/>
            <a:r>
              <a:rPr lang="en-US" sz="1050" dirty="0">
                <a:solidFill>
                  <a:srgbClr val="10202B"/>
                </a:solidFill>
                <a:latin typeface="Arial"/>
                <a:ea typeface="Microsoft YaHei"/>
                <a:cs typeface="Arial"/>
              </a:rPr>
              <a:t>[6] Gartner — Information Security Forecast 3Q25 Update; Platform Consolidation Framework.</a:t>
            </a:r>
          </a:p>
        </p:txBody>
      </p:sp>
      <p:sp>
        <p:nvSpPr>
          <p:cNvPr id="31" name="Rectangle 31"/>
          <p:cNvSpPr/>
          <p:nvPr/>
        </p:nvSpPr>
        <p:spPr>
          <a:xfrm>
            <a:off x="457200" y="5772150"/>
            <a:ext cx="11049000" cy="400050"/>
          </a:xfrm>
          <a:prstGeom prst="rect">
            <a:avLst/>
          </a:prstGeom>
          <a:solidFill>
            <a:srgbClr val="F3F5F7"/>
          </a:solidFill>
          <a:ln>
            <a:noFill/>
          </a:ln>
        </p:spPr>
      </p:sp>
      <p:sp>
        <p:nvSpPr>
          <p:cNvPr id="32" name="Rectangle 32"/>
          <p:cNvSpPr/>
          <p:nvPr/>
        </p:nvSpPr>
        <p:spPr>
          <a:xfrm>
            <a:off x="0" y="0"/>
            <a:ext cx="12192000" cy="6858000"/>
          </a:xfrm>
          <a:prstGeom prst="rect">
            <a:avLst/>
          </a:prstGeom>
          <a:noFill/>
          <a:ln>
            <a:noFill/>
          </a:ln>
        </p:spPr>
      </p:sp>
      <p:sp>
        <p:nvSpPr>
          <p:cNvPr id="33" name="TextBox 33"/>
          <p:cNvSpPr txBox="1"/>
          <p:nvPr/>
        </p:nvSpPr>
        <p:spPr>
          <a:xfrm>
            <a:off x="599122" y="5930741"/>
            <a:ext cx="7575756" cy="167640"/>
          </a:xfrm>
          <a:prstGeom prst="rect">
            <a:avLst/>
          </a:prstGeom>
          <a:noFill/>
          <a:ln>
            <a:noFill/>
          </a:ln>
        </p:spPr>
        <p:txBody>
          <a:bodyPr wrap="none" lIns="0" tIns="0" rIns="0" bIns="0" anchor="t" anchorCtr="0">
            <a:spAutoFit/>
          </a:bodyPr>
          <a:lstStyle/>
          <a:p>
            <a:pPr algn="l"/>
            <a:r>
              <a:rPr lang="en-US" sz="825" dirty="0">
                <a:solidFill>
                  <a:srgbClr val="63717E"/>
                </a:solidFill>
                <a:latin typeface="Arial"/>
                <a:ea typeface="Microsoft YaHei"/>
                <a:cs typeface="Arial"/>
              </a:rPr>
              <a:t>Public-information analysis. Management claims and third-party opinions are labeled; no target price or trade recommendation.</a:t>
            </a:r>
          </a:p>
        </p:txBody>
      </p:sp>
      <p:sp>
        <p:nvSpPr>
          <p:cNvPr id="34" name="Line 34"/>
          <p:cNvSpPr/>
          <p:nvPr/>
        </p:nvSpPr>
        <p:spPr>
          <a:xfrm>
            <a:off x="457200" y="6400800"/>
            <a:ext cx="11277600" cy="9525"/>
          </a:xfrm>
          <a:custGeom>
            <a:avLst/>
            <a:gdLst/>
            <a:ahLst/>
            <a:cxnLst/>
            <a:rect l="l" t="t" r="r" b="b"/>
            <a:pathLst>
              <a:path w="11277600" h="9525">
                <a:moveTo>
                  <a:pt x="0" y="0"/>
                </a:moveTo>
                <a:lnTo>
                  <a:pt x="11277600" y="0"/>
                </a:lnTo>
              </a:path>
            </a:pathLst>
          </a:custGeom>
          <a:noFill/>
          <a:ln w="9525">
            <a:solidFill>
              <a:srgbClr val="D9DEE3"/>
            </a:solidFill>
          </a:ln>
        </p:spPr>
      </p:sp>
      <p:sp>
        <p:nvSpPr>
          <p:cNvPr id="35" name="Rectangle 35"/>
          <p:cNvSpPr/>
          <p:nvPr/>
        </p:nvSpPr>
        <p:spPr>
          <a:xfrm>
            <a:off x="0" y="0"/>
            <a:ext cx="12192000" cy="6858000"/>
          </a:xfrm>
          <a:prstGeom prst="rect">
            <a:avLst/>
          </a:prstGeom>
          <a:noFill/>
          <a:ln>
            <a:noFill/>
          </a:ln>
        </p:spPr>
      </p:sp>
      <p:sp>
        <p:nvSpPr>
          <p:cNvPr id="36" name="TextBox 36"/>
          <p:cNvSpPr txBox="1"/>
          <p:nvPr/>
        </p:nvSpPr>
        <p:spPr>
          <a:xfrm>
            <a:off x="448628" y="6537484"/>
            <a:ext cx="4029504" cy="137160"/>
          </a:xfrm>
          <a:prstGeom prst="rect">
            <a:avLst/>
          </a:prstGeom>
          <a:noFill/>
          <a:ln>
            <a:noFill/>
          </a:ln>
        </p:spPr>
        <p:txBody>
          <a:bodyPr wrap="none" lIns="0" tIns="0" rIns="0" bIns="0" anchor="t" anchorCtr="0">
            <a:spAutoFit/>
          </a:bodyPr>
          <a:lstStyle/>
          <a:p>
            <a:pPr algn="l"/>
            <a:r>
              <a:rPr lang="en-US" sz="675" dirty="0">
                <a:solidFill>
                  <a:srgbClr val="63717E"/>
                </a:solidFill>
                <a:latin typeface="Arial"/>
                <a:ea typeface="Microsoft YaHei"/>
                <a:cs typeface="Arial"/>
              </a:rPr>
              <a:t>ALL FIGURES USE SOURCE-DOCUMENT PDF PAGES WHERE AVAILABLE • CUT-OFF 14 SEP 2026</a:t>
            </a:r>
          </a:p>
        </p:txBody>
      </p:sp>
      <p:sp>
        <p:nvSpPr>
          <p:cNvPr id="37" name="Rectangle 37"/>
          <p:cNvSpPr/>
          <p:nvPr/>
        </p:nvSpPr>
        <p:spPr>
          <a:xfrm>
            <a:off x="0" y="0"/>
            <a:ext cx="12192000" cy="6858000"/>
          </a:xfrm>
          <a:prstGeom prst="rect">
            <a:avLst/>
          </a:prstGeom>
          <a:noFill/>
          <a:ln>
            <a:noFill/>
          </a:ln>
        </p:spPr>
      </p:sp>
      <p:sp>
        <p:nvSpPr>
          <p:cNvPr id="38" name="TextBox 38"/>
          <p:cNvSpPr txBox="1"/>
          <p:nvPr/>
        </p:nvSpPr>
        <p:spPr>
          <a:xfrm>
            <a:off x="11616784" y="6521291"/>
            <a:ext cx="128493" cy="167640"/>
          </a:xfrm>
          <a:prstGeom prst="rect">
            <a:avLst/>
          </a:prstGeom>
          <a:noFill/>
          <a:ln>
            <a:noFill/>
          </a:ln>
        </p:spPr>
        <p:txBody>
          <a:bodyPr wrap="none" lIns="0" tIns="0" rIns="0" bIns="0" anchor="t" anchorCtr="0">
            <a:spAutoFit/>
          </a:bodyPr>
          <a:lstStyle/>
          <a:p>
            <a:pPr algn="r"/>
            <a:r>
              <a:rPr lang="en-US" sz="825" b="1" dirty="0">
                <a:solidFill>
                  <a:srgbClr val="63717E"/>
                </a:solidFill>
                <a:latin typeface="Arial"/>
                <a:ea typeface="Microsoft YaHei"/>
                <a:cs typeface="Arial"/>
              </a:rPr>
              <a:t>15</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