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This decision brief asks a narrower question than whether AI will matter in customer service. The question is where a B2B SaaS entrant can create a defendable wedge without rebuilding a help desk or enterprise platform. The analysis uses public information and separates sourced facts from analytical recommendations.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recommendation is to validate, not launch. Demand is visible: eighty-five percent of service leaders planned exploration or pilots, and independent field evidence shows a fifteen percent productivity uplift from AI assistance. But customer experience remains fragile, with only fifteen percent reporting a seamless AI-to-human handoff. That gap supports a focused action and continuity layer rather than another horizontal suite.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market is clearly growing, but its precise size is not decision-grade. One broad definition rises from twelve point zero six billion dollars in 2024 to forty-seven point eight two billion in 2030, while a narrower definition reaches only one point six three five billion. The disparity reflects category boundaries, not forecast noise. We should therefore build a bottom-up market model only after the target workflow and pricing unit are validated.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category is moving from generating answers to completing governed actions. Adoption intent is already broad, while unified data makes successful implementation more likely. As agents write to billing, account, and product systems, permissions and auditability become central product requirements. Differentiation shifts from model access to integration quality, evidence, and operating control.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Mid-market B2B SaaS is the strongest initial hypothesis because it combines meaningful support volume with manageable implementation complexity. The twenty-to-two-hundred-agent range is not a surveyed threshold; it is a design-partner screen. More reliable indicators are recurring cross-system workflows, modern APIs, maintained knowledge, measurable backlog, and executive pressure to improve resolution economics.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competitors are not interchangeable products. Intercom represents AI-native speed and outcome packaging, Zendesk represents support-suite operating depth, and Salesforce represents enterprise data and orchestration. Each already owns a system of advantage. A new entrant should therefore avoid a feature-for-feature contest and focus on a narrow layer the suites do not solve quickly enough.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All three vendors document customer-facing AI, agent assistance, knowledge grounding, and workflow actions. The difference is how those capabilities sit inside a broader operating system. Zendesk and Salesforce extend further into service operations or enterprise orchestration, while Intercom remains more focused. This matrix records public product emphasis, not implementation quality or a numerical ranking.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Pricing reveals strategic intent. Intercom leads with outcome pricing, Zendesk with a seat-based service suite plus AI packaging, and Salesforce with high-value enterprise seats and consumption. These units cannot be compared as normalized total cost without a usage model. The practical implication is that a new entrant needs transparent economics tied to verified outcomes and a clear explanation of exceptions and integration costs.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open space is an analytical hypothesis between lightweight AI deployment and complex enterprise transformation. A stack-neutral layer could work above the existing help desk, coordinate bounded actions across systems, and preserve evidence through escalation. The plotted coordinates are qualitative, based on public product and ecosystem evidence. Buyer interviews must confirm that customers perceive this space as distinct and valuable.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evidence is strongest where independent and vendor sources converge: adoption is accelerating, fragmented knowledge and systems block value, and customers still require human control. We should not average the material conflicts. Market-size definitions are incompatible, executive satisfaction estimates differ from consumer experience, and future autonomy forecasts are not present-day measured outcomes. These tensions are management constraints, not footnotes.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Three white spaces emerge from the combined buyer and competitor evidence. The strongest is verifiable cross-system resolution because it ties directly to a visible outcome and can sit above existing infrastructure. Handoff continuity should be bundled as a trust moat rather than sold alone. Knowledge governance remains important, but it is better treated as an enabling layer than as the initial market promise.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directional scoring ranks verifiable resolution first at thirteen of fifteen, handoff continuity second at twelve, and knowledge operations third at nine. These are analytical scores, not buyer-tested market data. The portfolio logic is to lead with resolution, bundle continuity, and enable both with knowledge governance. The next step is to replace the assumptions with observed design-partner behavior.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proposed six-week validation is deliberately bounded. Recruit six to ten partners, select two or three repeatable workflows, prototype actions and evidence, and then measure verified completion, re-contact, escalation quality, time to resolution, and willingness to pay. Proceed only if workflows repeat, outcomes improve, risk remains controllable, and unit economics can become positive. Otherwise, pivot or stop.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Four uncertainties can invalidate the wedge. Integration may remain bespoke, governance may fail under real actions, incumbents may close the gap, or outcome pricing may not cover support and exception costs. Each risk has a falsifiable gate, so the team can stop before a large launch commitment. The goal is not to defend the thesis; it is to expose whether the thesis survives contact with customers.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decision is to approve validation and withhold launch approval. The proposed wedge is a stack-neutral action layer for mid-market B2B SaaS, contingent on all four gates passing. The analysis is based on twenty-eight public sources, prioritizes official product and pricing documentation, and labels vendor research and analytical inferences. Trademarks remain the property of their owners, and all prices are snapshots as of September 14, 2026.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418c093beccca11.png"/>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92540"/>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92540">
                    <a:alpha val="98000"/>
                  </a:srgbClr>
                </a:gs>
                <a:gs pos="57999">
                  <a:srgbClr val="092540">
                    <a:alpha val="88000"/>
                  </a:srgbClr>
                </a:gs>
                <a:gs pos="100000">
                  <a:srgbClr val="092540">
                    <a:alpha val="35000"/>
                  </a:srgbClr>
                </a:gs>
              </a:gsLst>
              <a:lin ang="0" scaled="1"/>
            </a:gradFill>
            <a:ln>
              <a:noFill/>
            </a:ln>
          </p:spPr>
        </p:sp>
      </p:grpSp>
      <p:grpSp>
        <p:nvGrpSpPr>
          <p:cNvPr id="14" name="Group 14"/>
          <p:cNvGrpSpPr/>
          <p:nvPr/>
        </p:nvGrpSpPr>
        <p:grpSpPr>
          <a:xfrm>
            <a:off x="609600" y="1047750"/>
            <a:ext cx="7429500" cy="4381500"/>
            <a:chOff x="609600" y="1047750"/>
            <a:chExt cx="7429500" cy="4381500"/>
          </a:xfrm>
        </p:grpSpPr>
        <p:sp>
          <p:nvSpPr>
            <p:cNvPr id="6" name="Rectangle 6"/>
            <p:cNvSpPr/>
            <p:nvPr/>
          </p:nvSpPr>
          <p:spPr>
            <a:xfrm>
              <a:off x="609600" y="1047750"/>
              <a:ext cx="7429500" cy="4381500"/>
            </a:xfrm>
            <a:prstGeom prst="rect">
              <a:avLst/>
            </a:prstGeom>
            <a:solidFill>
              <a:srgbClr val="092540">
                <a:alpha val="1000"/>
              </a:srgbClr>
            </a:solidFill>
            <a:ln>
              <a:noFill/>
            </a:ln>
          </p:spPr>
        </p:sp>
        <p:sp>
          <p:nvSpPr>
            <p:cNvPr id="7" name="Rectangle 7"/>
            <p:cNvSpPr/>
            <p:nvPr/>
          </p:nvSpPr>
          <p:spPr>
            <a:xfrm>
              <a:off x="609600" y="1143000"/>
              <a:ext cx="47625" cy="3714750"/>
            </a:xfrm>
            <a:prstGeom prst="rect">
              <a:avLst/>
            </a:prstGeom>
            <a:solidFill>
              <a:srgbClr val="6757FF"/>
            </a:solidFill>
            <a:ln>
              <a:noFill/>
            </a:ln>
          </p:spPr>
        </p:sp>
        <p:sp>
          <p:nvSpPr>
            <p:cNvPr id="8" name="TextBox 8"/>
            <p:cNvSpPr txBox="1"/>
            <p:nvPr/>
          </p:nvSpPr>
          <p:spPr>
            <a:xfrm>
              <a:off x="902018" y="1275874"/>
              <a:ext cx="2080647"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MARKET ENTRY DECISION BRIEF</a:t>
              </a:r>
            </a:p>
          </p:txBody>
        </p:sp>
        <p:sp>
          <p:nvSpPr>
            <p:cNvPr id="9" name="TextBox 9"/>
            <p:cNvSpPr txBox="1"/>
            <p:nvPr/>
          </p:nvSpPr>
          <p:spPr>
            <a:xfrm>
              <a:off x="849630" y="1687830"/>
              <a:ext cx="4626602" cy="1036320"/>
            </a:xfrm>
            <a:prstGeom prst="rect">
              <a:avLst/>
            </a:prstGeom>
            <a:noFill/>
            <a:ln>
              <a:noFill/>
            </a:ln>
          </p:spPr>
          <p:txBody>
            <a:bodyPr wrap="none" lIns="0" tIns="0" rIns="0" bIns="0" anchor="t" anchorCtr="0">
              <a:spAutoFit/>
            </a:bodyPr>
            <a:lstStyle/>
            <a:p>
              <a:pPr algn="l"/>
              <a:r>
                <a:rPr lang="en-US" sz="5100" b="1" dirty="0">
                  <a:solidFill>
                    <a:srgbClr val="FFFFFF"/>
                  </a:solidFill>
                  <a:latin typeface="Georgia"/>
                  <a:ea typeface="SimSun"/>
                  <a:cs typeface="Georgia"/>
                </a:rPr>
                <a:t>AI Customer</a:t>
              </a:r>
            </a:p>
          </p:txBody>
        </p:sp>
        <p:sp>
          <p:nvSpPr>
            <p:cNvPr id="10" name="TextBox 10"/>
            <p:cNvSpPr txBox="1"/>
            <p:nvPr/>
          </p:nvSpPr>
          <p:spPr>
            <a:xfrm>
              <a:off x="849630" y="2402205"/>
              <a:ext cx="6112588" cy="1036320"/>
            </a:xfrm>
            <a:prstGeom prst="rect">
              <a:avLst/>
            </a:prstGeom>
            <a:noFill/>
            <a:ln>
              <a:noFill/>
            </a:ln>
          </p:spPr>
          <p:txBody>
            <a:bodyPr wrap="none" lIns="0" tIns="0" rIns="0" bIns="0" anchor="t" anchorCtr="0">
              <a:spAutoFit/>
            </a:bodyPr>
            <a:lstStyle/>
            <a:p>
              <a:pPr algn="l"/>
              <a:r>
                <a:rPr lang="en-US" sz="5100" b="1" dirty="0">
                  <a:solidFill>
                    <a:srgbClr val="FFFFFF"/>
                  </a:solidFill>
                  <a:latin typeface="Georgia"/>
                  <a:ea typeface="SimSun"/>
                  <a:cs typeface="Georgia"/>
                </a:rPr>
                <a:t>Support Market</a:t>
              </a:r>
            </a:p>
          </p:txBody>
        </p:sp>
        <p:sp>
          <p:nvSpPr>
            <p:cNvPr id="11" name="TextBox 11"/>
            <p:cNvSpPr txBox="1"/>
            <p:nvPr/>
          </p:nvSpPr>
          <p:spPr>
            <a:xfrm>
              <a:off x="849630" y="3116580"/>
              <a:ext cx="5956168" cy="1036320"/>
            </a:xfrm>
            <a:prstGeom prst="rect">
              <a:avLst/>
            </a:prstGeom>
            <a:noFill/>
            <a:ln>
              <a:noFill/>
            </a:ln>
          </p:spPr>
          <p:txBody>
            <a:bodyPr wrap="none" lIns="0" tIns="0" rIns="0" bIns="0" anchor="t" anchorCtr="0">
              <a:spAutoFit/>
            </a:bodyPr>
            <a:lstStyle/>
            <a:p>
              <a:pPr algn="l"/>
              <a:r>
                <a:rPr lang="en-US" sz="5100" b="1" dirty="0">
                  <a:solidFill>
                    <a:srgbClr val="6757FF"/>
                  </a:solidFill>
                  <a:latin typeface="Georgia"/>
                  <a:ea typeface="SimSun"/>
                  <a:cs typeface="Georgia"/>
                </a:rPr>
                <a:t>Entry Strategy</a:t>
              </a:r>
            </a:p>
          </p:txBody>
        </p:sp>
        <p:sp>
          <p:nvSpPr>
            <p:cNvPr id="12" name="TextBox 12"/>
            <p:cNvSpPr txBox="1"/>
            <p:nvPr/>
          </p:nvSpPr>
          <p:spPr>
            <a:xfrm>
              <a:off x="893445" y="4031932"/>
              <a:ext cx="3957876"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Arial"/>
                  <a:ea typeface="Microsoft YaHei"/>
                  <a:cs typeface="Arial"/>
                </a:rPr>
                <a:t>Where a B2B SaaS entrant can win</a:t>
              </a:r>
            </a:p>
          </p:txBody>
        </p:sp>
        <p:sp>
          <p:nvSpPr>
            <p:cNvPr id="13" name="TextBox 13"/>
            <p:cNvSpPr txBox="1"/>
            <p:nvPr/>
          </p:nvSpPr>
          <p:spPr>
            <a:xfrm>
              <a:off x="893445" y="4317682"/>
              <a:ext cx="3789188" cy="335280"/>
            </a:xfrm>
            <a:prstGeom prst="rect">
              <a:avLst/>
            </a:prstGeom>
            <a:noFill/>
            <a:ln>
              <a:noFill/>
            </a:ln>
          </p:spPr>
          <p:txBody>
            <a:bodyPr wrap="none" lIns="0" tIns="0" rIns="0" bIns="0" anchor="t" anchorCtr="0">
              <a:spAutoFit/>
            </a:bodyPr>
            <a:lstStyle/>
            <a:p>
              <a:pPr algn="l"/>
              <a:r>
                <a:rPr lang="en-US" sz="1650" dirty="0">
                  <a:solidFill>
                    <a:srgbClr val="FFFFFF"/>
                  </a:solidFill>
                  <a:latin typeface="Arial"/>
                  <a:ea typeface="Microsoft YaHei"/>
                  <a:cs typeface="Arial"/>
                </a:rPr>
                <a:t>without rebuilding the help desk</a:t>
              </a:r>
            </a:p>
          </p:txBody>
        </p:sp>
      </p:grpSp>
      <p:grpSp>
        <p:nvGrpSpPr>
          <p:cNvPr id="20" name="Group 20"/>
          <p:cNvGrpSpPr/>
          <p:nvPr/>
        </p:nvGrpSpPr>
        <p:grpSpPr>
          <a:xfrm>
            <a:off x="914400" y="5219700"/>
            <a:ext cx="10287000" cy="742950"/>
            <a:chOff x="914400" y="5219700"/>
            <a:chExt cx="10287000" cy="742950"/>
          </a:xfrm>
        </p:grpSpPr>
        <p:sp>
          <p:nvSpPr>
            <p:cNvPr id="15" name="Rectangle 15"/>
            <p:cNvSpPr/>
            <p:nvPr/>
          </p:nvSpPr>
          <p:spPr>
            <a:xfrm>
              <a:off x="914400" y="5219700"/>
              <a:ext cx="10287000" cy="742950"/>
            </a:xfrm>
            <a:prstGeom prst="roundRect">
              <a:avLst>
                <a:gd name="adj" fmla="val 12821"/>
              </a:avLst>
            </a:prstGeom>
            <a:solidFill>
              <a:srgbClr val="FFFFFF">
                <a:alpha val="8000"/>
              </a:srgbClr>
            </a:solidFill>
            <a:ln>
              <a:noFill/>
            </a:ln>
          </p:spPr>
        </p:sp>
        <p:sp>
          <p:nvSpPr>
            <p:cNvPr id="16" name="TextBox 16"/>
            <p:cNvSpPr txBox="1"/>
            <p:nvPr/>
          </p:nvSpPr>
          <p:spPr>
            <a:xfrm>
              <a:off x="1130618" y="5400199"/>
              <a:ext cx="1886273"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LEADERSHIP DECISION BRIEF</a:t>
              </a:r>
            </a:p>
          </p:txBody>
        </p:sp>
        <p:sp>
          <p:nvSpPr>
            <p:cNvPr id="17" name="TextBox 17"/>
            <p:cNvSpPr txBox="1"/>
            <p:nvPr/>
          </p:nvSpPr>
          <p:spPr>
            <a:xfrm>
              <a:off x="4464368" y="5400199"/>
              <a:ext cx="2147930"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PUBLIC-INFORMATION ANALYSIS</a:t>
              </a:r>
            </a:p>
          </p:txBody>
        </p:sp>
        <p:sp>
          <p:nvSpPr>
            <p:cNvPr id="18" name="TextBox 18"/>
            <p:cNvSpPr txBox="1"/>
            <p:nvPr/>
          </p:nvSpPr>
          <p:spPr>
            <a:xfrm>
              <a:off x="8655368" y="5400199"/>
              <a:ext cx="1168583"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SEPTEMBER 2026</a:t>
              </a:r>
            </a:p>
          </p:txBody>
        </p:sp>
        <p:sp>
          <p:nvSpPr>
            <p:cNvPr id="19" name="TextBox 19"/>
            <p:cNvSpPr txBox="1"/>
            <p:nvPr/>
          </p:nvSpPr>
          <p:spPr>
            <a:xfrm>
              <a:off x="1132522" y="5702141"/>
              <a:ext cx="5159907" cy="167640"/>
            </a:xfrm>
            <a:prstGeom prst="rect">
              <a:avLst/>
            </a:prstGeom>
            <a:noFill/>
            <a:ln>
              <a:noFill/>
            </a:ln>
          </p:spPr>
          <p:txBody>
            <a:bodyPr wrap="none" lIns="0" tIns="0" rIns="0" bIns="0" anchor="t" anchorCtr="0">
              <a:spAutoFit/>
            </a:bodyPr>
            <a:lstStyle/>
            <a:p>
              <a:pPr algn="l"/>
              <a:r>
                <a:rPr lang="en-US" sz="825" dirty="0">
                  <a:solidFill>
                    <a:srgbClr val="DDE3EA"/>
                  </a:solidFill>
                  <a:latin typeface="Arial"/>
                  <a:ea typeface="Microsoft YaHei"/>
                  <a:cs typeface="Arial"/>
                </a:rPr>
                <a:t>Based on publicly available information. Trademarks belong to their respective owners.</a:t>
              </a:r>
            </a:p>
          </p:txBody>
        </p:sp>
      </p:grpSp>
      <p:grpSp>
        <p:nvGrpSpPr>
          <p:cNvPr id="24" name="Group 24"/>
          <p:cNvGrpSpPr/>
          <p:nvPr/>
        </p:nvGrpSpPr>
        <p:grpSpPr>
          <a:xfrm>
            <a:off x="0" y="6477000"/>
            <a:ext cx="12192000" cy="381000"/>
            <a:chOff x="0" y="6477000"/>
            <a:chExt cx="12192000" cy="381000"/>
          </a:xfrm>
        </p:grpSpPr>
        <p:sp>
          <p:nvSpPr>
            <p:cNvPr id="21" name="Rectangle 21"/>
            <p:cNvSpPr/>
            <p:nvPr/>
          </p:nvSpPr>
          <p:spPr>
            <a:xfrm>
              <a:off x="0" y="6477000"/>
              <a:ext cx="12192000" cy="381000"/>
            </a:xfrm>
            <a:prstGeom prst="rect">
              <a:avLst/>
            </a:prstGeom>
            <a:solidFill>
              <a:srgbClr val="092540"/>
            </a:solidFill>
            <a:ln>
              <a:noFill/>
            </a:ln>
          </p:spPr>
        </p:sp>
        <p:sp>
          <p:nvSpPr>
            <p:cNvPr id="22" name="TextBox 22"/>
            <p:cNvSpPr txBox="1"/>
            <p:nvPr/>
          </p:nvSpPr>
          <p:spPr>
            <a:xfrm>
              <a:off x="600075" y="6624638"/>
              <a:ext cx="2149554"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MuseWork showcase • Strategy analysis</a:t>
              </a:r>
            </a:p>
          </p:txBody>
        </p:sp>
        <p:sp>
          <p:nvSpPr>
            <p:cNvPr id="23" name="TextBox 23"/>
            <p:cNvSpPr txBox="1"/>
            <p:nvPr/>
          </p:nvSpPr>
          <p:spPr>
            <a:xfrm>
              <a:off x="11260693" y="6624638"/>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01 / 15</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781" t="0" r="781" b="0"/>
            <a:stretch>
              <a:fillRect/>
            </a:stretch>
          </p:blipFill>
          <p:spPr>
            <a:xfrm>
              <a:off x="9525000" y="0"/>
              <a:ext cx="2667000" cy="1524000"/>
            </a:xfrm>
            <a:prstGeom prst="rect">
              <a:avLst/>
            </a:prstGeom>
          </p:spPr>
        </p:pic>
        <p:sp>
          <p:nvSpPr>
            <p:cNvPr id="4" name="Rectangle 4"/>
            <p:cNvSpPr/>
            <p:nvPr/>
          </p:nvSpPr>
          <p:spPr>
            <a:xfrm>
              <a:off x="9525000" y="0"/>
              <a:ext cx="2667000" cy="1524000"/>
            </a:xfrm>
            <a:prstGeom prst="rect">
              <a:avLst/>
            </a:prstGeom>
            <a:solidFill>
              <a:srgbClr val="FFFFFF">
                <a:alpha val="72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0212488" cy="971550"/>
            <a:chOff x="424815" y="266700"/>
            <a:chExt cx="10212488" cy="971550"/>
          </a:xfrm>
        </p:grpSpPr>
        <p:sp>
          <p:nvSpPr>
            <p:cNvPr id="7" name="Rectangle 7"/>
            <p:cNvSpPr/>
            <p:nvPr/>
          </p:nvSpPr>
          <p:spPr>
            <a:xfrm>
              <a:off x="457200" y="266700"/>
              <a:ext cx="8858250" cy="971550"/>
            </a:xfrm>
            <a:prstGeom prst="rect">
              <a:avLst/>
            </a:prstGeom>
            <a:solidFill>
              <a:srgbClr val="FFFFFF"/>
            </a:solidFill>
            <a:ln>
              <a:noFill/>
            </a:ln>
          </p:spPr>
        </p:sp>
        <p:sp>
          <p:nvSpPr>
            <p:cNvPr id="8" name="TextBox 8"/>
            <p:cNvSpPr txBox="1"/>
            <p:nvPr/>
          </p:nvSpPr>
          <p:spPr>
            <a:xfrm>
              <a:off x="445770" y="417195"/>
              <a:ext cx="1851589"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EXECUTIVE RECOMMENDATION</a:t>
              </a:r>
            </a:p>
          </p:txBody>
        </p:sp>
        <p:sp>
          <p:nvSpPr>
            <p:cNvPr id="9" name="TextBox 9"/>
            <p:cNvSpPr txBox="1"/>
            <p:nvPr/>
          </p:nvSpPr>
          <p:spPr>
            <a:xfrm>
              <a:off x="424815" y="658178"/>
              <a:ext cx="10212488"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Enter through a narrow wedge—not a horizontal suite</a:t>
              </a:r>
            </a:p>
          </p:txBody>
        </p:sp>
      </p:grpSp>
      <p:grpSp>
        <p:nvGrpSpPr>
          <p:cNvPr id="24" name="Group 24"/>
          <p:cNvGrpSpPr/>
          <p:nvPr/>
        </p:nvGrpSpPr>
        <p:grpSpPr>
          <a:xfrm>
            <a:off x="457200" y="1352550"/>
            <a:ext cx="4238625" cy="4495800"/>
            <a:chOff x="457200" y="1352550"/>
            <a:chExt cx="4238625" cy="4495800"/>
          </a:xfrm>
        </p:grpSpPr>
        <p:sp>
          <p:nvSpPr>
            <p:cNvPr id="11" name="Rectangle 11"/>
            <p:cNvSpPr/>
            <p:nvPr/>
          </p:nvSpPr>
          <p:spPr>
            <a:xfrm>
              <a:off x="457200" y="1352550"/>
              <a:ext cx="4238625" cy="4495800"/>
            </a:xfrm>
            <a:prstGeom prst="roundRect">
              <a:avLst>
                <a:gd name="adj" fmla="val 2247"/>
              </a:avLst>
            </a:prstGeom>
            <a:solidFill>
              <a:srgbClr val="092540"/>
            </a:solidFill>
            <a:ln>
              <a:noFill/>
            </a:ln>
          </p:spPr>
        </p:sp>
        <p:sp>
          <p:nvSpPr>
            <p:cNvPr id="12" name="TextBox 12"/>
            <p:cNvSpPr txBox="1"/>
            <p:nvPr/>
          </p:nvSpPr>
          <p:spPr>
            <a:xfrm>
              <a:off x="712470" y="1655445"/>
              <a:ext cx="1927498"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ANALYTICAL RECOMMENDATION</a:t>
              </a:r>
            </a:p>
          </p:txBody>
        </p:sp>
        <p:sp>
          <p:nvSpPr>
            <p:cNvPr id="13" name="TextBox 13"/>
            <p:cNvSpPr txBox="1"/>
            <p:nvPr/>
          </p:nvSpPr>
          <p:spPr>
            <a:xfrm>
              <a:off x="699135" y="2075498"/>
              <a:ext cx="2845529" cy="396240"/>
            </a:xfrm>
            <a:prstGeom prst="rect">
              <a:avLst/>
            </a:prstGeom>
            <a:noFill/>
            <a:ln>
              <a:noFill/>
            </a:ln>
          </p:spPr>
          <p:txBody>
            <a:bodyPr wrap="none" lIns="0" tIns="0" rIns="0" bIns="0" anchor="t" anchorCtr="0">
              <a:spAutoFit/>
            </a:bodyPr>
            <a:lstStyle/>
            <a:p>
              <a:pPr algn="l"/>
              <a:r>
                <a:rPr lang="en-US" sz="1950" b="1" dirty="0">
                  <a:solidFill>
                    <a:srgbClr val="FFFFFF"/>
                  </a:solidFill>
                  <a:latin typeface="Georgia"/>
                  <a:ea typeface="SimSun"/>
                  <a:cs typeface="Georgia"/>
                </a:rPr>
                <a:t>Approve a six-week</a:t>
              </a:r>
            </a:p>
          </p:txBody>
        </p:sp>
        <p:sp>
          <p:nvSpPr>
            <p:cNvPr id="14" name="TextBox 14"/>
            <p:cNvSpPr txBox="1"/>
            <p:nvPr/>
          </p:nvSpPr>
          <p:spPr>
            <a:xfrm>
              <a:off x="699135" y="2437448"/>
              <a:ext cx="3787497" cy="396240"/>
            </a:xfrm>
            <a:prstGeom prst="rect">
              <a:avLst/>
            </a:prstGeom>
            <a:noFill/>
            <a:ln>
              <a:noFill/>
            </a:ln>
          </p:spPr>
          <p:txBody>
            <a:bodyPr wrap="none" lIns="0" tIns="0" rIns="0" bIns="0" anchor="t" anchorCtr="0">
              <a:spAutoFit/>
            </a:bodyPr>
            <a:lstStyle/>
            <a:p>
              <a:pPr algn="l"/>
              <a:r>
                <a:rPr lang="en-US" sz="1950" b="1" dirty="0">
                  <a:solidFill>
                    <a:srgbClr val="FFFFFF"/>
                  </a:solidFill>
                  <a:latin typeface="Georgia"/>
                  <a:ea typeface="SimSun"/>
                  <a:cs typeface="Georgia"/>
                </a:rPr>
                <a:t>design-partner validation</a:t>
              </a:r>
            </a:p>
          </p:txBody>
        </p:sp>
        <p:sp>
          <p:nvSpPr>
            <p:cNvPr id="15" name="TextBox 15"/>
            <p:cNvSpPr txBox="1"/>
            <p:nvPr/>
          </p:nvSpPr>
          <p:spPr>
            <a:xfrm>
              <a:off x="706755" y="3016568"/>
              <a:ext cx="3750897" cy="274320"/>
            </a:xfrm>
            <a:prstGeom prst="rect">
              <a:avLst/>
            </a:prstGeom>
            <a:noFill/>
            <a:ln>
              <a:noFill/>
            </a:ln>
          </p:spPr>
          <p:txBody>
            <a:bodyPr wrap="none" lIns="0" tIns="0" rIns="0" bIns="0" anchor="t" anchorCtr="0">
              <a:spAutoFit/>
            </a:bodyPr>
            <a:lstStyle/>
            <a:p>
              <a:pPr algn="l"/>
              <a:r>
                <a:rPr lang="en-US" sz="1350" dirty="0">
                  <a:solidFill>
                    <a:srgbClr val="FFFFFF"/>
                  </a:solidFill>
                  <a:latin typeface="Arial"/>
                  <a:ea typeface="Microsoft YaHei"/>
                  <a:cs typeface="Arial"/>
                </a:rPr>
                <a:t>Test a stack-neutral, action-oriented</a:t>
              </a:r>
            </a:p>
          </p:txBody>
        </p:sp>
        <p:sp>
          <p:nvSpPr>
            <p:cNvPr id="16" name="TextBox 16"/>
            <p:cNvSpPr txBox="1"/>
            <p:nvPr/>
          </p:nvSpPr>
          <p:spPr>
            <a:xfrm>
              <a:off x="706755" y="3283268"/>
              <a:ext cx="3425571" cy="274320"/>
            </a:xfrm>
            <a:prstGeom prst="rect">
              <a:avLst/>
            </a:prstGeom>
            <a:noFill/>
            <a:ln>
              <a:noFill/>
            </a:ln>
          </p:spPr>
          <p:txBody>
            <a:bodyPr wrap="none" lIns="0" tIns="0" rIns="0" bIns="0" anchor="t" anchorCtr="0">
              <a:spAutoFit/>
            </a:bodyPr>
            <a:lstStyle/>
            <a:p>
              <a:pPr algn="l"/>
              <a:r>
                <a:rPr lang="en-US" sz="1350" dirty="0">
                  <a:solidFill>
                    <a:srgbClr val="FFFFFF"/>
                  </a:solidFill>
                  <a:latin typeface="Arial"/>
                  <a:ea typeface="Microsoft YaHei"/>
                  <a:cs typeface="Arial"/>
                </a:rPr>
                <a:t>support layer for bounded B2B SaaS</a:t>
              </a:r>
            </a:p>
          </p:txBody>
        </p:sp>
        <p:sp>
          <p:nvSpPr>
            <p:cNvPr id="17" name="TextBox 17"/>
            <p:cNvSpPr txBox="1"/>
            <p:nvPr/>
          </p:nvSpPr>
          <p:spPr>
            <a:xfrm>
              <a:off x="706755" y="3549968"/>
              <a:ext cx="3336846" cy="274320"/>
            </a:xfrm>
            <a:prstGeom prst="rect">
              <a:avLst/>
            </a:prstGeom>
            <a:noFill/>
            <a:ln>
              <a:noFill/>
            </a:ln>
          </p:spPr>
          <p:txBody>
            <a:bodyPr wrap="none" lIns="0" tIns="0" rIns="0" bIns="0" anchor="t" anchorCtr="0">
              <a:spAutoFit/>
            </a:bodyPr>
            <a:lstStyle/>
            <a:p>
              <a:pPr algn="l"/>
              <a:r>
                <a:rPr lang="en-US" sz="1350" dirty="0">
                  <a:solidFill>
                    <a:srgbClr val="FFFFFF"/>
                  </a:solidFill>
                  <a:latin typeface="Arial"/>
                  <a:ea typeface="Microsoft YaHei"/>
                  <a:cs typeface="Arial"/>
                </a:rPr>
                <a:t>workflows—not another help desk.</a:t>
              </a:r>
            </a:p>
          </p:txBody>
        </p:sp>
        <p:sp>
          <p:nvSpPr>
            <p:cNvPr id="18" name="Line 18"/>
            <p:cNvSpPr/>
            <p:nvPr/>
          </p:nvSpPr>
          <p:spPr>
            <a:xfrm>
              <a:off x="723900" y="4095750"/>
              <a:ext cx="3562350" cy="9525"/>
            </a:xfrm>
            <a:custGeom>
              <a:avLst/>
              <a:gdLst/>
              <a:ahLst/>
              <a:cxnLst/>
              <a:rect l="l" t="t" r="r" b="b"/>
              <a:pathLst>
                <a:path w="3562350" h="9525">
                  <a:moveTo>
                    <a:pt x="0" y="0"/>
                  </a:moveTo>
                  <a:lnTo>
                    <a:pt x="3562350" y="0"/>
                  </a:lnTo>
                </a:path>
              </a:pathLst>
            </a:custGeom>
            <a:noFill/>
            <a:ln w="19050">
              <a:solidFill>
                <a:srgbClr val="6757FF"/>
              </a:solidFill>
            </a:ln>
          </p:spPr>
        </p:sp>
        <p:sp>
          <p:nvSpPr>
            <p:cNvPr id="19" name="TextBox 19"/>
            <p:cNvSpPr txBox="1"/>
            <p:nvPr/>
          </p:nvSpPr>
          <p:spPr>
            <a:xfrm>
              <a:off x="708660" y="4347210"/>
              <a:ext cx="1199026" cy="243840"/>
            </a:xfrm>
            <a:prstGeom prst="rect">
              <a:avLst/>
            </a:prstGeom>
            <a:noFill/>
            <a:ln>
              <a:noFill/>
            </a:ln>
          </p:spPr>
          <p:txBody>
            <a:bodyPr wrap="none" lIns="0" tIns="0" rIns="0" bIns="0" anchor="t" anchorCtr="0">
              <a:spAutoFit/>
            </a:bodyPr>
            <a:lstStyle/>
            <a:p>
              <a:pPr algn="l"/>
              <a:r>
                <a:rPr lang="en-US" sz="1200" b="1" dirty="0">
                  <a:solidFill>
                    <a:srgbClr val="FFFFFF"/>
                  </a:solidFill>
                  <a:latin typeface="Arial"/>
                  <a:ea typeface="Microsoft YaHei"/>
                  <a:cs typeface="Arial"/>
                </a:rPr>
                <a:t>Win condition</a:t>
              </a:r>
            </a:p>
          </p:txBody>
        </p:sp>
        <p:sp>
          <p:nvSpPr>
            <p:cNvPr id="20" name="TextBox 20"/>
            <p:cNvSpPr txBox="1"/>
            <p:nvPr/>
          </p:nvSpPr>
          <p:spPr>
            <a:xfrm>
              <a:off x="708660" y="4652010"/>
              <a:ext cx="3623310"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Verified actions across existing systems,</a:t>
              </a:r>
            </a:p>
          </p:txBody>
        </p:sp>
        <p:sp>
          <p:nvSpPr>
            <p:cNvPr id="21" name="TextBox 21"/>
            <p:cNvSpPr txBox="1"/>
            <p:nvPr/>
          </p:nvSpPr>
          <p:spPr>
            <a:xfrm>
              <a:off x="708660" y="4880610"/>
              <a:ext cx="3044952"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with evidence receipts and lossless</a:t>
              </a:r>
            </a:p>
          </p:txBody>
        </p:sp>
        <p:sp>
          <p:nvSpPr>
            <p:cNvPr id="22" name="TextBox 22"/>
            <p:cNvSpPr txBox="1"/>
            <p:nvPr/>
          </p:nvSpPr>
          <p:spPr>
            <a:xfrm>
              <a:off x="708660" y="5109210"/>
              <a:ext cx="1572768"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human escalation.</a:t>
              </a:r>
            </a:p>
          </p:txBody>
        </p:sp>
        <p:sp>
          <p:nvSpPr>
            <p:cNvPr id="23" name="TextBox 23"/>
            <p:cNvSpPr txBox="1"/>
            <p:nvPr/>
          </p:nvSpPr>
          <p:spPr>
            <a:xfrm>
              <a:off x="711518" y="5514499"/>
              <a:ext cx="2955331" cy="198120"/>
            </a:xfrm>
            <a:prstGeom prst="rect">
              <a:avLst/>
            </a:prstGeom>
            <a:noFill/>
            <a:ln>
              <a:noFill/>
            </a:ln>
          </p:spPr>
          <p:txBody>
            <a:bodyPr wrap="none" lIns="0" tIns="0" rIns="0" bIns="0" anchor="t" anchorCtr="0">
              <a:spAutoFit/>
            </a:bodyPr>
            <a:lstStyle/>
            <a:p>
              <a:pPr algn="l"/>
              <a:r>
                <a:rPr lang="en-US" sz="975" b="1" dirty="0">
                  <a:solidFill>
                    <a:srgbClr val="F47B20"/>
                  </a:solidFill>
                  <a:latin typeface="Arial"/>
                  <a:ea typeface="Microsoft YaHei"/>
                  <a:cs typeface="Arial"/>
                </a:rPr>
                <a:t>RECOMMENDED VALIDATION • NOT A LAUNCH</a:t>
              </a:r>
            </a:p>
          </p:txBody>
        </p:sp>
      </p:grpSp>
      <p:grpSp>
        <p:nvGrpSpPr>
          <p:cNvPr id="31" name="Group 31"/>
          <p:cNvGrpSpPr/>
          <p:nvPr/>
        </p:nvGrpSpPr>
        <p:grpSpPr>
          <a:xfrm>
            <a:off x="5000625" y="1352550"/>
            <a:ext cx="3143250" cy="2019300"/>
            <a:chOff x="5000625" y="1352550"/>
            <a:chExt cx="3143250" cy="2019300"/>
          </a:xfrm>
        </p:grpSpPr>
        <p:sp>
          <p:nvSpPr>
            <p:cNvPr id="25" name="Rectangle 25"/>
            <p:cNvSpPr/>
            <p:nvPr/>
          </p:nvSpPr>
          <p:spPr>
            <a:xfrm>
              <a:off x="5000625" y="1352550"/>
              <a:ext cx="3143250" cy="2019300"/>
            </a:xfrm>
            <a:prstGeom prst="roundRect">
              <a:avLst>
                <a:gd name="adj" fmla="val 4717"/>
              </a:avLst>
            </a:prstGeom>
            <a:solidFill>
              <a:srgbClr val="F6F8FB"/>
            </a:solidFill>
            <a:ln>
              <a:noFill/>
            </a:ln>
          </p:spPr>
        </p:sp>
        <p:sp>
          <p:nvSpPr>
            <p:cNvPr id="26" name="TextBox 26"/>
            <p:cNvSpPr txBox="1"/>
            <p:nvPr/>
          </p:nvSpPr>
          <p:spPr>
            <a:xfrm>
              <a:off x="5216842" y="1590199"/>
              <a:ext cx="1205963" cy="198120"/>
            </a:xfrm>
            <a:prstGeom prst="rect">
              <a:avLst/>
            </a:prstGeom>
            <a:noFill/>
            <a:ln>
              <a:noFill/>
            </a:ln>
          </p:spPr>
          <p:txBody>
            <a:bodyPr wrap="none" lIns="0" tIns="0" rIns="0" bIns="0" anchor="t" anchorCtr="0">
              <a:spAutoFit/>
            </a:bodyPr>
            <a:lstStyle/>
            <a:p>
              <a:pPr algn="l"/>
              <a:r>
                <a:rPr lang="en-US" sz="975" b="1" dirty="0">
                  <a:solidFill>
                    <a:srgbClr val="65758A"/>
                  </a:solidFill>
                  <a:latin typeface="Arial"/>
                  <a:ea typeface="Microsoft YaHei"/>
                  <a:cs typeface="Arial"/>
                </a:rPr>
                <a:t>ADOPTION INTENT</a:t>
              </a:r>
            </a:p>
          </p:txBody>
        </p:sp>
        <p:sp>
          <p:nvSpPr>
            <p:cNvPr id="27" name="TextBox 27"/>
            <p:cNvSpPr txBox="1"/>
            <p:nvPr/>
          </p:nvSpPr>
          <p:spPr>
            <a:xfrm>
              <a:off x="5183505" y="1945005"/>
              <a:ext cx="1002354" cy="731520"/>
            </a:xfrm>
            <a:prstGeom prst="rect">
              <a:avLst/>
            </a:prstGeom>
            <a:noFill/>
            <a:ln>
              <a:noFill/>
            </a:ln>
          </p:spPr>
          <p:txBody>
            <a:bodyPr wrap="none" lIns="0" tIns="0" rIns="0" bIns="0" anchor="t" anchorCtr="0">
              <a:spAutoFit/>
            </a:bodyPr>
            <a:lstStyle/>
            <a:p>
              <a:pPr algn="l"/>
              <a:r>
                <a:rPr lang="en-US" sz="3600" b="1" dirty="0">
                  <a:solidFill>
                    <a:srgbClr val="6757FF"/>
                  </a:solidFill>
                  <a:latin typeface="Georgia"/>
                  <a:ea typeface="SimSun"/>
                  <a:cs typeface="Georgia"/>
                </a:rPr>
                <a:t>85%</a:t>
              </a:r>
            </a:p>
          </p:txBody>
        </p:sp>
        <p:sp>
          <p:nvSpPr>
            <p:cNvPr id="28" name="TextBox 28"/>
            <p:cNvSpPr txBox="1"/>
            <p:nvPr/>
          </p:nvSpPr>
          <p:spPr>
            <a:xfrm>
              <a:off x="5216842" y="2599849"/>
              <a:ext cx="2046827" cy="198120"/>
            </a:xfrm>
            <a:prstGeom prst="rect">
              <a:avLst/>
            </a:prstGeom>
            <a:noFill/>
            <a:ln>
              <a:noFill/>
            </a:ln>
          </p:spPr>
          <p:txBody>
            <a:bodyPr wrap="none" lIns="0" tIns="0" rIns="0" bIns="0" anchor="t" anchorCtr="0">
              <a:spAutoFit/>
            </a:bodyPr>
            <a:lstStyle/>
            <a:p>
              <a:pPr algn="l"/>
              <a:r>
                <a:rPr lang="en-US" sz="975" dirty="0">
                  <a:solidFill>
                    <a:srgbClr val="172B3A"/>
                  </a:solidFill>
                  <a:latin typeface="Arial"/>
                  <a:ea typeface="Microsoft YaHei"/>
                  <a:cs typeface="Arial"/>
                </a:rPr>
                <a:t>of service leaders planned to</a:t>
              </a:r>
            </a:p>
          </p:txBody>
        </p:sp>
        <p:sp>
          <p:nvSpPr>
            <p:cNvPr id="29" name="TextBox 29"/>
            <p:cNvSpPr txBox="1"/>
            <p:nvPr/>
          </p:nvSpPr>
          <p:spPr>
            <a:xfrm>
              <a:off x="5216842" y="2818924"/>
              <a:ext cx="2644902" cy="198120"/>
            </a:xfrm>
            <a:prstGeom prst="rect">
              <a:avLst/>
            </a:prstGeom>
            <a:noFill/>
            <a:ln>
              <a:noFill/>
            </a:ln>
          </p:spPr>
          <p:txBody>
            <a:bodyPr wrap="none" lIns="0" tIns="0" rIns="0" bIns="0" anchor="t" anchorCtr="0">
              <a:spAutoFit/>
            </a:bodyPr>
            <a:lstStyle/>
            <a:p>
              <a:pPr algn="l"/>
              <a:r>
                <a:rPr lang="en-US" sz="975" dirty="0">
                  <a:solidFill>
                    <a:srgbClr val="172B3A"/>
                  </a:solidFill>
                  <a:latin typeface="Arial"/>
                  <a:ea typeface="Microsoft YaHei"/>
                  <a:cs typeface="Arial"/>
                </a:rPr>
                <a:t>explore or pilot conversational GenAI.</a:t>
              </a:r>
            </a:p>
          </p:txBody>
        </p:sp>
        <p:sp>
          <p:nvSpPr>
            <p:cNvPr id="30" name="TextBox 30"/>
            <p:cNvSpPr txBox="1"/>
            <p:nvPr/>
          </p:nvSpPr>
          <p:spPr>
            <a:xfrm>
              <a:off x="5219700" y="3138488"/>
              <a:ext cx="1760696"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Gartner newsroom, Dec. 9, 2024</a:t>
              </a:r>
            </a:p>
          </p:txBody>
        </p:sp>
      </p:grpSp>
      <p:grpSp>
        <p:nvGrpSpPr>
          <p:cNvPr id="38" name="Group 38"/>
          <p:cNvGrpSpPr/>
          <p:nvPr/>
        </p:nvGrpSpPr>
        <p:grpSpPr>
          <a:xfrm>
            <a:off x="8372475" y="1352550"/>
            <a:ext cx="3362325" cy="2019300"/>
            <a:chOff x="8372475" y="1352550"/>
            <a:chExt cx="3362325" cy="2019300"/>
          </a:xfrm>
        </p:grpSpPr>
        <p:sp>
          <p:nvSpPr>
            <p:cNvPr id="32" name="Rectangle 32"/>
            <p:cNvSpPr/>
            <p:nvPr/>
          </p:nvSpPr>
          <p:spPr>
            <a:xfrm>
              <a:off x="8372475" y="1352550"/>
              <a:ext cx="3362325" cy="2019300"/>
            </a:xfrm>
            <a:prstGeom prst="roundRect">
              <a:avLst>
                <a:gd name="adj" fmla="val 4717"/>
              </a:avLst>
            </a:prstGeom>
            <a:solidFill>
              <a:srgbClr val="F6F8FB"/>
            </a:solidFill>
            <a:ln>
              <a:noFill/>
            </a:ln>
          </p:spPr>
        </p:sp>
        <p:sp>
          <p:nvSpPr>
            <p:cNvPr id="33" name="TextBox 33"/>
            <p:cNvSpPr txBox="1"/>
            <p:nvPr/>
          </p:nvSpPr>
          <p:spPr>
            <a:xfrm>
              <a:off x="8588692" y="1590199"/>
              <a:ext cx="1699374" cy="198120"/>
            </a:xfrm>
            <a:prstGeom prst="rect">
              <a:avLst/>
            </a:prstGeom>
            <a:noFill/>
            <a:ln>
              <a:noFill/>
            </a:ln>
          </p:spPr>
          <p:txBody>
            <a:bodyPr wrap="none" lIns="0" tIns="0" rIns="0" bIns="0" anchor="t" anchorCtr="0">
              <a:spAutoFit/>
            </a:bodyPr>
            <a:lstStyle/>
            <a:p>
              <a:pPr algn="l"/>
              <a:r>
                <a:rPr lang="en-US" sz="975" b="1" dirty="0">
                  <a:solidFill>
                    <a:srgbClr val="65758A"/>
                  </a:solidFill>
                  <a:latin typeface="Arial"/>
                  <a:ea typeface="Microsoft YaHei"/>
                  <a:cs typeface="Arial"/>
                </a:rPr>
                <a:t>MEASURED PRODUCTIVITY</a:t>
              </a:r>
            </a:p>
          </p:txBody>
        </p:sp>
        <p:sp>
          <p:nvSpPr>
            <p:cNvPr id="34" name="TextBox 34"/>
            <p:cNvSpPr txBox="1"/>
            <p:nvPr/>
          </p:nvSpPr>
          <p:spPr>
            <a:xfrm>
              <a:off x="8555355" y="1945005"/>
              <a:ext cx="1167975" cy="731520"/>
            </a:xfrm>
            <a:prstGeom prst="rect">
              <a:avLst/>
            </a:prstGeom>
            <a:noFill/>
            <a:ln>
              <a:noFill/>
            </a:ln>
          </p:spPr>
          <p:txBody>
            <a:bodyPr wrap="none" lIns="0" tIns="0" rIns="0" bIns="0" anchor="t" anchorCtr="0">
              <a:spAutoFit/>
            </a:bodyPr>
            <a:lstStyle/>
            <a:p>
              <a:pPr algn="l"/>
              <a:r>
                <a:rPr lang="en-US" sz="3600" b="1" dirty="0">
                  <a:solidFill>
                    <a:srgbClr val="23866B"/>
                  </a:solidFill>
                  <a:latin typeface="Georgia"/>
                  <a:ea typeface="SimSun"/>
                  <a:cs typeface="Georgia"/>
                </a:rPr>
                <a:t>+15%</a:t>
              </a:r>
            </a:p>
          </p:txBody>
        </p:sp>
        <p:sp>
          <p:nvSpPr>
            <p:cNvPr id="35" name="TextBox 35"/>
            <p:cNvSpPr txBox="1"/>
            <p:nvPr/>
          </p:nvSpPr>
          <p:spPr>
            <a:xfrm>
              <a:off x="8587740" y="2591752"/>
              <a:ext cx="2411301"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issues resolved per hour with AI</a:t>
              </a:r>
            </a:p>
          </p:txBody>
        </p:sp>
        <p:sp>
          <p:nvSpPr>
            <p:cNvPr id="36" name="TextBox 36"/>
            <p:cNvSpPr txBox="1"/>
            <p:nvPr/>
          </p:nvSpPr>
          <p:spPr>
            <a:xfrm>
              <a:off x="8587740" y="2810828"/>
              <a:ext cx="2449639"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assistance across 5,172 agents.</a:t>
              </a:r>
            </a:p>
          </p:txBody>
        </p:sp>
        <p:sp>
          <p:nvSpPr>
            <p:cNvPr id="37" name="TextBox 37"/>
            <p:cNvSpPr txBox="1"/>
            <p:nvPr/>
          </p:nvSpPr>
          <p:spPr>
            <a:xfrm>
              <a:off x="8591550" y="3138488"/>
              <a:ext cx="1919526"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QJE, “Generative AI at Work,” 2025</a:t>
              </a:r>
            </a:p>
          </p:txBody>
        </p:sp>
      </p:grpSp>
      <p:grpSp>
        <p:nvGrpSpPr>
          <p:cNvPr id="45" name="Group 45"/>
          <p:cNvGrpSpPr/>
          <p:nvPr/>
        </p:nvGrpSpPr>
        <p:grpSpPr>
          <a:xfrm>
            <a:off x="5000625" y="3600450"/>
            <a:ext cx="3143250" cy="2247900"/>
            <a:chOff x="5000625" y="3600450"/>
            <a:chExt cx="3143250" cy="2247900"/>
          </a:xfrm>
        </p:grpSpPr>
        <p:sp>
          <p:nvSpPr>
            <p:cNvPr id="39" name="Rectangle 39"/>
            <p:cNvSpPr/>
            <p:nvPr/>
          </p:nvSpPr>
          <p:spPr>
            <a:xfrm>
              <a:off x="5000625" y="3600450"/>
              <a:ext cx="3143250" cy="2247900"/>
            </a:xfrm>
            <a:prstGeom prst="roundRect">
              <a:avLst>
                <a:gd name="adj" fmla="val 4237"/>
              </a:avLst>
            </a:prstGeom>
            <a:solidFill>
              <a:srgbClr val="F6F8FB"/>
            </a:solidFill>
            <a:ln>
              <a:noFill/>
            </a:ln>
          </p:spPr>
        </p:sp>
        <p:sp>
          <p:nvSpPr>
            <p:cNvPr id="40" name="TextBox 40"/>
            <p:cNvSpPr txBox="1"/>
            <p:nvPr/>
          </p:nvSpPr>
          <p:spPr>
            <a:xfrm>
              <a:off x="5216842" y="3838099"/>
              <a:ext cx="1557332" cy="198120"/>
            </a:xfrm>
            <a:prstGeom prst="rect">
              <a:avLst/>
            </a:prstGeom>
            <a:noFill/>
            <a:ln>
              <a:noFill/>
            </a:ln>
          </p:spPr>
          <p:txBody>
            <a:bodyPr wrap="none" lIns="0" tIns="0" rIns="0" bIns="0" anchor="t" anchorCtr="0">
              <a:spAutoFit/>
            </a:bodyPr>
            <a:lstStyle/>
            <a:p>
              <a:pPr algn="l"/>
              <a:r>
                <a:rPr lang="en-US" sz="975" b="1" dirty="0">
                  <a:solidFill>
                    <a:srgbClr val="65758A"/>
                  </a:solidFill>
                  <a:latin typeface="Arial"/>
                  <a:ea typeface="Microsoft YaHei"/>
                  <a:cs typeface="Arial"/>
                </a:rPr>
                <a:t>OUTCOME PREFERENCE</a:t>
              </a:r>
            </a:p>
          </p:txBody>
        </p:sp>
        <p:sp>
          <p:nvSpPr>
            <p:cNvPr id="41" name="TextBox 41"/>
            <p:cNvSpPr txBox="1"/>
            <p:nvPr/>
          </p:nvSpPr>
          <p:spPr>
            <a:xfrm>
              <a:off x="5183505" y="4192905"/>
              <a:ext cx="1002354" cy="731520"/>
            </a:xfrm>
            <a:prstGeom prst="rect">
              <a:avLst/>
            </a:prstGeom>
            <a:noFill/>
            <a:ln>
              <a:noFill/>
            </a:ln>
          </p:spPr>
          <p:txBody>
            <a:bodyPr wrap="none" lIns="0" tIns="0" rIns="0" bIns="0" anchor="t" anchorCtr="0">
              <a:spAutoFit/>
            </a:bodyPr>
            <a:lstStyle/>
            <a:p>
              <a:pPr algn="l"/>
              <a:r>
                <a:rPr lang="en-US" sz="3600" b="1" dirty="0">
                  <a:solidFill>
                    <a:srgbClr val="6757FF"/>
                  </a:solidFill>
                  <a:latin typeface="Georgia"/>
                  <a:ea typeface="SimSun"/>
                  <a:cs typeface="Georgia"/>
                </a:rPr>
                <a:t>72%</a:t>
              </a:r>
            </a:p>
          </p:txBody>
        </p:sp>
        <p:sp>
          <p:nvSpPr>
            <p:cNvPr id="42" name="TextBox 42"/>
            <p:cNvSpPr txBox="1"/>
            <p:nvPr/>
          </p:nvSpPr>
          <p:spPr>
            <a:xfrm>
              <a:off x="5216842" y="4847749"/>
              <a:ext cx="2516743" cy="198120"/>
            </a:xfrm>
            <a:prstGeom prst="rect">
              <a:avLst/>
            </a:prstGeom>
            <a:noFill/>
            <a:ln>
              <a:noFill/>
            </a:ln>
          </p:spPr>
          <p:txBody>
            <a:bodyPr wrap="none" lIns="0" tIns="0" rIns="0" bIns="0" anchor="t" anchorCtr="0">
              <a:spAutoFit/>
            </a:bodyPr>
            <a:lstStyle/>
            <a:p>
              <a:pPr algn="l"/>
              <a:r>
                <a:rPr lang="en-US" sz="975" dirty="0">
                  <a:solidFill>
                    <a:srgbClr val="172B3A"/>
                  </a:solidFill>
                  <a:latin typeface="Arial"/>
                  <a:ea typeface="Microsoft YaHei"/>
                  <a:cs typeface="Arial"/>
                </a:rPr>
                <a:t>would choose AI if faster resolution</a:t>
              </a:r>
            </a:p>
          </p:txBody>
        </p:sp>
        <p:sp>
          <p:nvSpPr>
            <p:cNvPr id="43" name="TextBox 43"/>
            <p:cNvSpPr txBox="1"/>
            <p:nvPr/>
          </p:nvSpPr>
          <p:spPr>
            <a:xfrm>
              <a:off x="5216842" y="5066824"/>
              <a:ext cx="1270754" cy="198120"/>
            </a:xfrm>
            <a:prstGeom prst="rect">
              <a:avLst/>
            </a:prstGeom>
            <a:noFill/>
            <a:ln>
              <a:noFill/>
            </a:ln>
          </p:spPr>
          <p:txBody>
            <a:bodyPr wrap="none" lIns="0" tIns="0" rIns="0" bIns="0" anchor="t" anchorCtr="0">
              <a:spAutoFit/>
            </a:bodyPr>
            <a:lstStyle/>
            <a:p>
              <a:pPr algn="l"/>
              <a:r>
                <a:rPr lang="en-US" sz="975" dirty="0">
                  <a:solidFill>
                    <a:srgbClr val="172B3A"/>
                  </a:solidFill>
                  <a:latin typeface="Arial"/>
                  <a:ea typeface="Microsoft YaHei"/>
                  <a:cs typeface="Arial"/>
                </a:rPr>
                <a:t>were guaranteed.</a:t>
              </a:r>
            </a:p>
          </p:txBody>
        </p:sp>
        <p:sp>
          <p:nvSpPr>
            <p:cNvPr id="44" name="TextBox 44"/>
            <p:cNvSpPr txBox="1"/>
            <p:nvPr/>
          </p:nvSpPr>
          <p:spPr>
            <a:xfrm>
              <a:off x="5219700" y="5576888"/>
              <a:ext cx="2582227"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Twilio, “Inside the Conversational AI Revolution”</a:t>
              </a:r>
            </a:p>
          </p:txBody>
        </p:sp>
      </p:grpSp>
      <p:grpSp>
        <p:nvGrpSpPr>
          <p:cNvPr id="52" name="Group 52"/>
          <p:cNvGrpSpPr/>
          <p:nvPr/>
        </p:nvGrpSpPr>
        <p:grpSpPr>
          <a:xfrm>
            <a:off x="8372475" y="3600450"/>
            <a:ext cx="3362325" cy="2247900"/>
            <a:chOff x="8372475" y="3600450"/>
            <a:chExt cx="3362325" cy="2247900"/>
          </a:xfrm>
        </p:grpSpPr>
        <p:sp>
          <p:nvSpPr>
            <p:cNvPr id="46" name="Rectangle 46"/>
            <p:cNvSpPr/>
            <p:nvPr/>
          </p:nvSpPr>
          <p:spPr>
            <a:xfrm>
              <a:off x="8372475" y="3600450"/>
              <a:ext cx="3362325" cy="2247900"/>
            </a:xfrm>
            <a:prstGeom prst="roundRect">
              <a:avLst>
                <a:gd name="adj" fmla="val 4237"/>
              </a:avLst>
            </a:prstGeom>
            <a:solidFill>
              <a:srgbClr val="FFF0E5"/>
            </a:solidFill>
            <a:ln>
              <a:noFill/>
            </a:ln>
          </p:spPr>
        </p:sp>
        <p:sp>
          <p:nvSpPr>
            <p:cNvPr id="47" name="TextBox 47"/>
            <p:cNvSpPr txBox="1"/>
            <p:nvPr/>
          </p:nvSpPr>
          <p:spPr>
            <a:xfrm>
              <a:off x="8588692" y="3838099"/>
              <a:ext cx="921877"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HANDOFF GAP</a:t>
              </a:r>
            </a:p>
          </p:txBody>
        </p:sp>
        <p:sp>
          <p:nvSpPr>
            <p:cNvPr id="48" name="TextBox 48"/>
            <p:cNvSpPr txBox="1"/>
            <p:nvPr/>
          </p:nvSpPr>
          <p:spPr>
            <a:xfrm>
              <a:off x="8555355" y="4192905"/>
              <a:ext cx="864337" cy="731520"/>
            </a:xfrm>
            <a:prstGeom prst="rect">
              <a:avLst/>
            </a:prstGeom>
            <a:noFill/>
            <a:ln>
              <a:noFill/>
            </a:ln>
          </p:spPr>
          <p:txBody>
            <a:bodyPr wrap="none" lIns="0" tIns="0" rIns="0" bIns="0" anchor="t" anchorCtr="0">
              <a:spAutoFit/>
            </a:bodyPr>
            <a:lstStyle/>
            <a:p>
              <a:pPr algn="l"/>
              <a:r>
                <a:rPr lang="en-US" sz="3600" b="1" dirty="0">
                  <a:solidFill>
                    <a:srgbClr val="C94A3F"/>
                  </a:solidFill>
                  <a:latin typeface="Georgia"/>
                  <a:ea typeface="SimSun"/>
                  <a:cs typeface="Georgia"/>
                </a:rPr>
                <a:t>15%</a:t>
              </a:r>
            </a:p>
          </p:txBody>
        </p:sp>
        <p:sp>
          <p:nvSpPr>
            <p:cNvPr id="49" name="TextBox 49"/>
            <p:cNvSpPr txBox="1"/>
            <p:nvPr/>
          </p:nvSpPr>
          <p:spPr>
            <a:xfrm>
              <a:off x="8587740" y="4839652"/>
              <a:ext cx="2510980"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reported a seamless AI-to-human</a:t>
              </a:r>
            </a:p>
          </p:txBody>
        </p:sp>
        <p:sp>
          <p:nvSpPr>
            <p:cNvPr id="50" name="TextBox 50"/>
            <p:cNvSpPr txBox="1"/>
            <p:nvPr/>
          </p:nvSpPr>
          <p:spPr>
            <a:xfrm>
              <a:off x="8587740" y="5058728"/>
              <a:ext cx="2449639"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handoff—an operational opening.</a:t>
              </a:r>
            </a:p>
          </p:txBody>
        </p:sp>
        <p:sp>
          <p:nvSpPr>
            <p:cNvPr id="51" name="TextBox 51"/>
            <p:cNvSpPr txBox="1"/>
            <p:nvPr/>
          </p:nvSpPr>
          <p:spPr>
            <a:xfrm>
              <a:off x="8591550" y="5576888"/>
              <a:ext cx="2697242"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Twilio report; public page accessed Sept. 14, 2026</a:t>
              </a:r>
            </a:p>
          </p:txBody>
        </p:sp>
      </p:grpSp>
      <p:grpSp>
        <p:nvGrpSpPr>
          <p:cNvPr id="56" name="Group 56"/>
          <p:cNvGrpSpPr/>
          <p:nvPr/>
        </p:nvGrpSpPr>
        <p:grpSpPr>
          <a:xfrm>
            <a:off x="447675" y="6343650"/>
            <a:ext cx="11296650" cy="381000"/>
            <a:chOff x="447675" y="6343650"/>
            <a:chExt cx="11296650" cy="381000"/>
          </a:xfrm>
        </p:grpSpPr>
        <p:sp>
          <p:nvSpPr>
            <p:cNvPr id="53" name="Rectangle 53"/>
            <p:cNvSpPr/>
            <p:nvPr/>
          </p:nvSpPr>
          <p:spPr>
            <a:xfrm>
              <a:off x="457200" y="6343650"/>
              <a:ext cx="11277600" cy="381000"/>
            </a:xfrm>
            <a:prstGeom prst="rect">
              <a:avLst/>
            </a:prstGeom>
            <a:solidFill>
              <a:srgbClr val="FFFFFF"/>
            </a:solidFill>
            <a:ln>
              <a:noFill/>
            </a:ln>
          </p:spPr>
        </p:sp>
        <p:sp>
          <p:nvSpPr>
            <p:cNvPr id="54" name="TextBox 54"/>
            <p:cNvSpPr txBox="1"/>
            <p:nvPr/>
          </p:nvSpPr>
          <p:spPr>
            <a:xfrm>
              <a:off x="447675" y="6500812"/>
              <a:ext cx="5621893"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Sources: Gartner newsroom; Brynjolfsson et al., QJE 140(2); Twilio report. See source receipt on p.15.</a:t>
              </a:r>
            </a:p>
          </p:txBody>
        </p:sp>
        <p:sp>
          <p:nvSpPr>
            <p:cNvPr id="55" name="TextBox 55"/>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02 / 15</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7202" r="0" b="7202"/>
            <a:stretch>
              <a:fillRect/>
            </a:stretch>
          </p:blipFill>
          <p:spPr>
            <a:xfrm>
              <a:off x="9620250" y="0"/>
              <a:ext cx="2571750" cy="1238250"/>
            </a:xfrm>
            <a:prstGeom prst="rect">
              <a:avLst/>
            </a:prstGeom>
          </p:spPr>
        </p:pic>
        <p:sp>
          <p:nvSpPr>
            <p:cNvPr id="4" name="Rectangle 4"/>
            <p:cNvSpPr/>
            <p:nvPr/>
          </p:nvSpPr>
          <p:spPr>
            <a:xfrm>
              <a:off x="9620250" y="0"/>
              <a:ext cx="2571750" cy="1238250"/>
            </a:xfrm>
            <a:prstGeom prst="rect">
              <a:avLst/>
            </a:prstGeom>
            <a:solidFill>
              <a:srgbClr val="FFFFFF">
                <a:alpha val="7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1405187" cy="895350"/>
            <a:chOff x="424815" y="266700"/>
            <a:chExt cx="11405187" cy="895350"/>
          </a:xfrm>
        </p:grpSpPr>
        <p:sp>
          <p:nvSpPr>
            <p:cNvPr id="7" name="Rectangle 7"/>
            <p:cNvSpPr/>
            <p:nvPr/>
          </p:nvSpPr>
          <p:spPr>
            <a:xfrm>
              <a:off x="457200" y="266700"/>
              <a:ext cx="10858500" cy="895350"/>
            </a:xfrm>
            <a:prstGeom prst="rect">
              <a:avLst/>
            </a:prstGeom>
            <a:solidFill>
              <a:srgbClr val="FFFFFF"/>
            </a:solidFill>
            <a:ln>
              <a:noFill/>
            </a:ln>
          </p:spPr>
        </p:sp>
        <p:sp>
          <p:nvSpPr>
            <p:cNvPr id="8" name="TextBox 8"/>
            <p:cNvSpPr txBox="1"/>
            <p:nvPr/>
          </p:nvSpPr>
          <p:spPr>
            <a:xfrm>
              <a:off x="445770" y="398145"/>
              <a:ext cx="1265015"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MARKET MOMENTUM</a:t>
              </a:r>
            </a:p>
          </p:txBody>
        </p:sp>
        <p:sp>
          <p:nvSpPr>
            <p:cNvPr id="9" name="TextBox 9"/>
            <p:cNvSpPr txBox="1"/>
            <p:nvPr/>
          </p:nvSpPr>
          <p:spPr>
            <a:xfrm>
              <a:off x="424815" y="639128"/>
              <a:ext cx="11405187"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Growth is real; top-down market size is not decision-grade</a:t>
              </a:r>
            </a:p>
          </p:txBody>
        </p:sp>
      </p:grpSp>
      <p:grpSp>
        <p:nvGrpSpPr>
          <p:cNvPr id="41" name="Group 41"/>
          <p:cNvGrpSpPr/>
          <p:nvPr/>
        </p:nvGrpSpPr>
        <p:grpSpPr>
          <a:xfrm>
            <a:off x="457200" y="1314450"/>
            <a:ext cx="7696200" cy="4762500"/>
            <a:chOff x="457200" y="1314450"/>
            <a:chExt cx="7696200" cy="4762500"/>
          </a:xfrm>
        </p:grpSpPr>
        <p:sp>
          <p:nvSpPr>
            <p:cNvPr id="11" name="Rectangle 11"/>
            <p:cNvSpPr/>
            <p:nvPr/>
          </p:nvSpPr>
          <p:spPr>
            <a:xfrm>
              <a:off x="457200" y="1314450"/>
              <a:ext cx="7696200" cy="4762500"/>
            </a:xfrm>
            <a:prstGeom prst="roundRect">
              <a:avLst>
                <a:gd name="adj" fmla="val 2000"/>
              </a:avLst>
            </a:prstGeom>
            <a:solidFill>
              <a:srgbClr val="F6F8FB"/>
            </a:solidFill>
            <a:ln>
              <a:noFill/>
            </a:ln>
          </p:spPr>
        </p:sp>
        <p:sp>
          <p:nvSpPr>
            <p:cNvPr id="12" name="TextBox 12"/>
            <p:cNvSpPr txBox="1"/>
            <p:nvPr/>
          </p:nvSpPr>
          <p:spPr>
            <a:xfrm>
              <a:off x="673418" y="1513999"/>
              <a:ext cx="3717877" cy="198120"/>
            </a:xfrm>
            <a:prstGeom prst="rect">
              <a:avLst/>
            </a:prstGeom>
            <a:noFill/>
            <a:ln>
              <a:noFill/>
            </a:ln>
          </p:spPr>
          <p:txBody>
            <a:bodyPr wrap="none" lIns="0" tIns="0" rIns="0" bIns="0" anchor="t" anchorCtr="0">
              <a:spAutoFit/>
            </a:bodyPr>
            <a:lstStyle/>
            <a:p>
              <a:pPr algn="l"/>
              <a:r>
                <a:rPr lang="en-US" sz="975" b="1" dirty="0">
                  <a:solidFill>
                    <a:srgbClr val="65758A"/>
                  </a:solidFill>
                  <a:latin typeface="Arial"/>
                  <a:ea typeface="Microsoft YaHei"/>
                  <a:cs typeface="Arial"/>
                </a:rPr>
                <a:t>PUBLISHED GLOBAL MARKET ESTIMATES • USD BILLIONS</a:t>
              </a:r>
            </a:p>
          </p:txBody>
        </p:sp>
        <p:grpSp>
          <p:nvGrpSpPr>
            <p:cNvPr id="35" name="Group 35"/>
            <p:cNvGrpSpPr/>
            <p:nvPr/>
          </p:nvGrpSpPr>
          <p:grpSpPr>
            <a:xfrm>
              <a:off x="739330" y="1807845"/>
              <a:ext cx="7084315" cy="3859530"/>
              <a:chOff x="739330" y="1807845"/>
              <a:chExt cx="7084315" cy="3859530"/>
            </a:xfrm>
          </p:grpSpPr>
          <p:sp>
            <p:nvSpPr>
              <p:cNvPr id="13" name="Line 13"/>
              <p:cNvSpPr/>
              <p:nvPr/>
            </p:nvSpPr>
            <p:spPr>
              <a:xfrm>
                <a:off x="1066800" y="5286375"/>
                <a:ext cx="6600825" cy="9525"/>
              </a:xfrm>
              <a:custGeom>
                <a:avLst/>
                <a:gdLst/>
                <a:ahLst/>
                <a:cxnLst/>
                <a:rect l="l" t="t" r="r" b="b"/>
                <a:pathLst>
                  <a:path w="6600825" h="9525">
                    <a:moveTo>
                      <a:pt x="0" y="0"/>
                    </a:moveTo>
                    <a:lnTo>
                      <a:pt x="6600825" y="0"/>
                    </a:lnTo>
                  </a:path>
                </a:pathLst>
              </a:custGeom>
              <a:noFill/>
              <a:ln w="19050">
                <a:solidFill>
                  <a:srgbClr val="DDE3EA"/>
                </a:solidFill>
              </a:ln>
            </p:spPr>
          </p:sp>
          <p:sp>
            <p:nvSpPr>
              <p:cNvPr id="14" name="Line 14"/>
              <p:cNvSpPr/>
              <p:nvPr/>
            </p:nvSpPr>
            <p:spPr>
              <a:xfrm>
                <a:off x="1066800" y="1857375"/>
                <a:ext cx="9525" cy="3429000"/>
              </a:xfrm>
              <a:custGeom>
                <a:avLst/>
                <a:gdLst/>
                <a:ahLst/>
                <a:cxnLst/>
                <a:rect l="l" t="t" r="r" b="b"/>
                <a:pathLst>
                  <a:path w="9525" h="3429000">
                    <a:moveTo>
                      <a:pt x="0" y="0"/>
                    </a:moveTo>
                    <a:lnTo>
                      <a:pt x="0" y="3429000"/>
                    </a:lnTo>
                  </a:path>
                </a:pathLst>
              </a:custGeom>
              <a:noFill/>
              <a:ln w="19050">
                <a:solidFill>
                  <a:srgbClr val="DDE3EA"/>
                </a:solidFill>
              </a:ln>
            </p:spPr>
          </p:sp>
          <p:sp>
            <p:nvSpPr>
              <p:cNvPr id="15" name="Line 15"/>
              <p:cNvSpPr/>
              <p:nvPr/>
            </p:nvSpPr>
            <p:spPr>
              <a:xfrm>
                <a:off x="1066800" y="4600575"/>
                <a:ext cx="6600825" cy="9525"/>
              </a:xfrm>
              <a:custGeom>
                <a:avLst/>
                <a:gdLst/>
                <a:ahLst/>
                <a:cxnLst/>
                <a:rect l="l" t="t" r="r" b="b"/>
                <a:pathLst>
                  <a:path w="6600825" h="9525">
                    <a:moveTo>
                      <a:pt x="0" y="0"/>
                    </a:moveTo>
                    <a:lnTo>
                      <a:pt x="6600825" y="0"/>
                    </a:lnTo>
                  </a:path>
                </a:pathLst>
              </a:custGeom>
              <a:noFill/>
              <a:ln w="9525">
                <a:solidFill>
                  <a:srgbClr val="DDE3EA"/>
                </a:solidFill>
                <a:prstDash val="dash"/>
              </a:ln>
            </p:spPr>
          </p:sp>
          <p:sp>
            <p:nvSpPr>
              <p:cNvPr id="16" name="Line 16"/>
              <p:cNvSpPr/>
              <p:nvPr/>
            </p:nvSpPr>
            <p:spPr>
              <a:xfrm>
                <a:off x="1066800" y="3914775"/>
                <a:ext cx="6600825" cy="9525"/>
              </a:xfrm>
              <a:custGeom>
                <a:avLst/>
                <a:gdLst/>
                <a:ahLst/>
                <a:cxnLst/>
                <a:rect l="l" t="t" r="r" b="b"/>
                <a:pathLst>
                  <a:path w="6600825" h="9525">
                    <a:moveTo>
                      <a:pt x="0" y="0"/>
                    </a:moveTo>
                    <a:lnTo>
                      <a:pt x="6600825" y="0"/>
                    </a:lnTo>
                  </a:path>
                </a:pathLst>
              </a:custGeom>
              <a:noFill/>
              <a:ln w="9525">
                <a:solidFill>
                  <a:srgbClr val="DDE3EA"/>
                </a:solidFill>
                <a:prstDash val="dash"/>
              </a:ln>
            </p:spPr>
          </p:sp>
          <p:sp>
            <p:nvSpPr>
              <p:cNvPr id="17" name="Line 17"/>
              <p:cNvSpPr/>
              <p:nvPr/>
            </p:nvSpPr>
            <p:spPr>
              <a:xfrm>
                <a:off x="1066800" y="3228975"/>
                <a:ext cx="6600825" cy="9525"/>
              </a:xfrm>
              <a:custGeom>
                <a:avLst/>
                <a:gdLst/>
                <a:ahLst/>
                <a:cxnLst/>
                <a:rect l="l" t="t" r="r" b="b"/>
                <a:pathLst>
                  <a:path w="6600825" h="9525">
                    <a:moveTo>
                      <a:pt x="0" y="0"/>
                    </a:moveTo>
                    <a:lnTo>
                      <a:pt x="6600825" y="0"/>
                    </a:lnTo>
                  </a:path>
                </a:pathLst>
              </a:custGeom>
              <a:noFill/>
              <a:ln w="9525">
                <a:solidFill>
                  <a:srgbClr val="DDE3EA"/>
                </a:solidFill>
                <a:prstDash val="dash"/>
              </a:ln>
            </p:spPr>
          </p:sp>
          <p:sp>
            <p:nvSpPr>
              <p:cNvPr id="18" name="Line 18"/>
              <p:cNvSpPr/>
              <p:nvPr/>
            </p:nvSpPr>
            <p:spPr>
              <a:xfrm>
                <a:off x="1066800" y="2543175"/>
                <a:ext cx="6600825" cy="9525"/>
              </a:xfrm>
              <a:custGeom>
                <a:avLst/>
                <a:gdLst/>
                <a:ahLst/>
                <a:cxnLst/>
                <a:rect l="l" t="t" r="r" b="b"/>
                <a:pathLst>
                  <a:path w="6600825" h="9525">
                    <a:moveTo>
                      <a:pt x="0" y="0"/>
                    </a:moveTo>
                    <a:lnTo>
                      <a:pt x="6600825" y="0"/>
                    </a:lnTo>
                  </a:path>
                </a:pathLst>
              </a:custGeom>
              <a:noFill/>
              <a:ln w="9525">
                <a:solidFill>
                  <a:srgbClr val="DDE3EA"/>
                </a:solidFill>
                <a:prstDash val="dash"/>
              </a:ln>
            </p:spPr>
          </p:sp>
          <p:sp>
            <p:nvSpPr>
              <p:cNvPr id="19" name="Line 19"/>
              <p:cNvSpPr/>
              <p:nvPr/>
            </p:nvSpPr>
            <p:spPr>
              <a:xfrm>
                <a:off x="1066800" y="1857375"/>
                <a:ext cx="6600825" cy="9525"/>
              </a:xfrm>
              <a:custGeom>
                <a:avLst/>
                <a:gdLst/>
                <a:ahLst/>
                <a:cxnLst/>
                <a:rect l="l" t="t" r="r" b="b"/>
                <a:pathLst>
                  <a:path w="6600825" h="9525">
                    <a:moveTo>
                      <a:pt x="0" y="0"/>
                    </a:moveTo>
                    <a:lnTo>
                      <a:pt x="6600825" y="0"/>
                    </a:lnTo>
                  </a:path>
                </a:pathLst>
              </a:custGeom>
              <a:noFill/>
              <a:ln w="9525">
                <a:solidFill>
                  <a:srgbClr val="DDE3EA"/>
                </a:solidFill>
                <a:prstDash val="dash"/>
              </a:ln>
            </p:spPr>
          </p:sp>
          <p:sp>
            <p:nvSpPr>
              <p:cNvPr id="20" name="TextBox 20"/>
              <p:cNvSpPr txBox="1"/>
              <p:nvPr/>
            </p:nvSpPr>
            <p:spPr>
              <a:xfrm>
                <a:off x="811625" y="5236845"/>
                <a:ext cx="95155"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0</a:t>
                </a:r>
              </a:p>
            </p:txBody>
          </p:sp>
          <p:sp>
            <p:nvSpPr>
              <p:cNvPr id="21" name="TextBox 21"/>
              <p:cNvSpPr txBox="1"/>
              <p:nvPr/>
            </p:nvSpPr>
            <p:spPr>
              <a:xfrm>
                <a:off x="772192" y="4551045"/>
                <a:ext cx="134588"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10</a:t>
                </a:r>
              </a:p>
            </p:txBody>
          </p:sp>
          <p:sp>
            <p:nvSpPr>
              <p:cNvPr id="22" name="TextBox 22"/>
              <p:cNvSpPr txBox="1"/>
              <p:nvPr/>
            </p:nvSpPr>
            <p:spPr>
              <a:xfrm>
                <a:off x="739330" y="3865245"/>
                <a:ext cx="167449"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20</a:t>
                </a:r>
              </a:p>
            </p:txBody>
          </p:sp>
          <p:sp>
            <p:nvSpPr>
              <p:cNvPr id="23" name="TextBox 23"/>
              <p:cNvSpPr txBox="1"/>
              <p:nvPr/>
            </p:nvSpPr>
            <p:spPr>
              <a:xfrm>
                <a:off x="739330" y="3179445"/>
                <a:ext cx="167449"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30</a:t>
                </a:r>
              </a:p>
            </p:txBody>
          </p:sp>
          <p:sp>
            <p:nvSpPr>
              <p:cNvPr id="24" name="TextBox 24"/>
              <p:cNvSpPr txBox="1"/>
              <p:nvPr/>
            </p:nvSpPr>
            <p:spPr>
              <a:xfrm>
                <a:off x="739330" y="2493645"/>
                <a:ext cx="167449"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40</a:t>
                </a:r>
              </a:p>
            </p:txBody>
          </p:sp>
          <p:sp>
            <p:nvSpPr>
              <p:cNvPr id="25" name="TextBox 25"/>
              <p:cNvSpPr txBox="1"/>
              <p:nvPr/>
            </p:nvSpPr>
            <p:spPr>
              <a:xfrm>
                <a:off x="739330" y="1807845"/>
                <a:ext cx="167449" cy="182880"/>
              </a:xfrm>
              <a:prstGeom prst="rect">
                <a:avLst/>
              </a:prstGeom>
              <a:noFill/>
              <a:ln>
                <a:noFill/>
              </a:ln>
            </p:spPr>
            <p:txBody>
              <a:bodyPr wrap="none" lIns="0" tIns="0" rIns="0" bIns="0" anchor="t" anchorCtr="0">
                <a:spAutoFit/>
              </a:bodyPr>
              <a:lstStyle/>
              <a:p>
                <a:pPr algn="r"/>
                <a:r>
                  <a:rPr lang="en-US" sz="900" dirty="0">
                    <a:solidFill>
                      <a:srgbClr val="8C99A8"/>
                    </a:solidFill>
                    <a:latin typeface="Arial"/>
                    <a:ea typeface="Microsoft YaHei"/>
                    <a:cs typeface="Arial"/>
                  </a:rPr>
                  <a:t>50</a:t>
                </a:r>
              </a:p>
            </p:txBody>
          </p:sp>
          <p:sp>
            <p:nvSpPr>
              <p:cNvPr id="26" name="TextBox 26"/>
              <p:cNvSpPr txBox="1"/>
              <p:nvPr/>
            </p:nvSpPr>
            <p:spPr>
              <a:xfrm>
                <a:off x="910780" y="5484495"/>
                <a:ext cx="312039" cy="182880"/>
              </a:xfrm>
              <a:prstGeom prst="rect">
                <a:avLst/>
              </a:prstGeom>
              <a:noFill/>
              <a:ln>
                <a:noFill/>
              </a:ln>
            </p:spPr>
            <p:txBody>
              <a:bodyPr wrap="none" lIns="0" tIns="0" rIns="0" bIns="0" anchor="t" anchorCtr="0">
                <a:spAutoFit/>
              </a:bodyPr>
              <a:lstStyle/>
              <a:p>
                <a:pPr algn="ctr"/>
                <a:r>
                  <a:rPr lang="en-US" sz="900" dirty="0">
                    <a:solidFill>
                      <a:srgbClr val="65758A"/>
                    </a:solidFill>
                    <a:latin typeface="Arial"/>
                    <a:ea typeface="Microsoft YaHei"/>
                    <a:cs typeface="Arial"/>
                  </a:rPr>
                  <a:t>2024</a:t>
                </a:r>
              </a:p>
            </p:txBody>
          </p:sp>
          <p:sp>
            <p:nvSpPr>
              <p:cNvPr id="27" name="TextBox 27"/>
              <p:cNvSpPr txBox="1"/>
              <p:nvPr/>
            </p:nvSpPr>
            <p:spPr>
              <a:xfrm>
                <a:off x="2225230" y="5484495"/>
                <a:ext cx="312039" cy="182880"/>
              </a:xfrm>
              <a:prstGeom prst="rect">
                <a:avLst/>
              </a:prstGeom>
              <a:noFill/>
              <a:ln>
                <a:noFill/>
              </a:ln>
            </p:spPr>
            <p:txBody>
              <a:bodyPr wrap="none" lIns="0" tIns="0" rIns="0" bIns="0" anchor="t" anchorCtr="0">
                <a:spAutoFit/>
              </a:bodyPr>
              <a:lstStyle/>
              <a:p>
                <a:pPr algn="ctr"/>
                <a:r>
                  <a:rPr lang="en-US" sz="900" dirty="0">
                    <a:solidFill>
                      <a:srgbClr val="65758A"/>
                    </a:solidFill>
                    <a:latin typeface="Arial"/>
                    <a:ea typeface="Microsoft YaHei"/>
                    <a:cs typeface="Arial"/>
                  </a:rPr>
                  <a:t>2025</a:t>
                </a:r>
              </a:p>
            </p:txBody>
          </p:sp>
          <p:sp>
            <p:nvSpPr>
              <p:cNvPr id="28" name="TextBox 28"/>
              <p:cNvSpPr txBox="1"/>
              <p:nvPr/>
            </p:nvSpPr>
            <p:spPr>
              <a:xfrm>
                <a:off x="7511606" y="5484495"/>
                <a:ext cx="312039" cy="182880"/>
              </a:xfrm>
              <a:prstGeom prst="rect">
                <a:avLst/>
              </a:prstGeom>
              <a:noFill/>
              <a:ln>
                <a:noFill/>
              </a:ln>
            </p:spPr>
            <p:txBody>
              <a:bodyPr wrap="none" lIns="0" tIns="0" rIns="0" bIns="0" anchor="t" anchorCtr="0">
                <a:spAutoFit/>
              </a:bodyPr>
              <a:lstStyle/>
              <a:p>
                <a:pPr algn="ctr"/>
                <a:r>
                  <a:rPr lang="en-US" sz="900" dirty="0">
                    <a:solidFill>
                      <a:srgbClr val="65758A"/>
                    </a:solidFill>
                    <a:latin typeface="Arial"/>
                    <a:ea typeface="Microsoft YaHei"/>
                    <a:cs typeface="Arial"/>
                  </a:rPr>
                  <a:t>2030</a:t>
                </a:r>
              </a:p>
            </p:txBody>
          </p:sp>
          <p:sp>
            <p:nvSpPr>
              <p:cNvPr id="29" name="Polyline 29"/>
              <p:cNvSpPr/>
              <p:nvPr/>
            </p:nvSpPr>
            <p:spPr>
              <a:xfrm>
                <a:off x="1066800" y="2009775"/>
                <a:ext cx="6600825" cy="2447925"/>
              </a:xfrm>
              <a:custGeom>
                <a:avLst/>
                <a:gdLst/>
                <a:ahLst/>
                <a:cxnLst/>
                <a:rect l="l" t="t" r="r" b="b"/>
                <a:pathLst>
                  <a:path w="6600825" h="2447925">
                    <a:moveTo>
                      <a:pt x="0" y="2447925"/>
                    </a:moveTo>
                    <a:lnTo>
                      <a:pt x="6600825" y="0"/>
                    </a:lnTo>
                  </a:path>
                </a:pathLst>
              </a:custGeom>
              <a:noFill/>
              <a:ln w="47625" cap="rnd">
                <a:solidFill>
                  <a:srgbClr val="6757FF"/>
                </a:solidFill>
              </a:ln>
            </p:spPr>
          </p:sp>
          <p:sp>
            <p:nvSpPr>
              <p:cNvPr id="30" name="Ellipse 30"/>
              <p:cNvSpPr/>
              <p:nvPr/>
            </p:nvSpPr>
            <p:spPr>
              <a:xfrm>
                <a:off x="1000125" y="4391025"/>
                <a:ext cx="133350" cy="133350"/>
              </a:xfrm>
              <a:prstGeom prst="ellipse">
                <a:avLst/>
              </a:prstGeom>
              <a:solidFill>
                <a:srgbClr val="6757FF"/>
              </a:solidFill>
              <a:ln>
                <a:noFill/>
              </a:ln>
            </p:spPr>
          </p:sp>
          <p:sp>
            <p:nvSpPr>
              <p:cNvPr id="31" name="Ellipse 31"/>
              <p:cNvSpPr/>
              <p:nvPr/>
            </p:nvSpPr>
            <p:spPr>
              <a:xfrm>
                <a:off x="7600950" y="1943100"/>
                <a:ext cx="133350" cy="133350"/>
              </a:xfrm>
              <a:prstGeom prst="ellipse">
                <a:avLst/>
              </a:prstGeom>
              <a:solidFill>
                <a:srgbClr val="6757FF"/>
              </a:solidFill>
              <a:ln>
                <a:noFill/>
              </a:ln>
            </p:spPr>
          </p:sp>
          <p:sp>
            <p:nvSpPr>
              <p:cNvPr id="32" name="Polyline 32"/>
              <p:cNvSpPr/>
              <p:nvPr/>
            </p:nvSpPr>
            <p:spPr>
              <a:xfrm>
                <a:off x="2381250" y="5172075"/>
                <a:ext cx="5286375" cy="76200"/>
              </a:xfrm>
              <a:custGeom>
                <a:avLst/>
                <a:gdLst/>
                <a:ahLst/>
                <a:cxnLst/>
                <a:rect l="l" t="t" r="r" b="b"/>
                <a:pathLst>
                  <a:path w="5286375" h="76200">
                    <a:moveTo>
                      <a:pt x="0" y="76200"/>
                    </a:moveTo>
                    <a:lnTo>
                      <a:pt x="5286375" y="0"/>
                    </a:lnTo>
                  </a:path>
                </a:pathLst>
              </a:custGeom>
              <a:noFill/>
              <a:ln w="47625" cap="rnd">
                <a:solidFill>
                  <a:srgbClr val="F47B20"/>
                </a:solidFill>
              </a:ln>
            </p:spPr>
          </p:sp>
          <p:sp>
            <p:nvSpPr>
              <p:cNvPr id="33" name="Ellipse 33"/>
              <p:cNvSpPr/>
              <p:nvPr/>
            </p:nvSpPr>
            <p:spPr>
              <a:xfrm>
                <a:off x="2314575" y="5181600"/>
                <a:ext cx="133350" cy="133350"/>
              </a:xfrm>
              <a:prstGeom prst="ellipse">
                <a:avLst/>
              </a:prstGeom>
              <a:solidFill>
                <a:srgbClr val="F47B20"/>
              </a:solidFill>
              <a:ln>
                <a:noFill/>
              </a:ln>
            </p:spPr>
          </p:sp>
          <p:sp>
            <p:nvSpPr>
              <p:cNvPr id="34" name="Ellipse 34"/>
              <p:cNvSpPr/>
              <p:nvPr/>
            </p:nvSpPr>
            <p:spPr>
              <a:xfrm>
                <a:off x="7600950" y="5105400"/>
                <a:ext cx="133350" cy="133350"/>
              </a:xfrm>
              <a:prstGeom prst="ellipse">
                <a:avLst/>
              </a:prstGeom>
              <a:solidFill>
                <a:srgbClr val="F47B20"/>
              </a:solidFill>
              <a:ln>
                <a:noFill/>
              </a:ln>
            </p:spPr>
          </p:sp>
        </p:grpSp>
        <p:sp>
          <p:nvSpPr>
            <p:cNvPr id="36" name="TextBox 36"/>
            <p:cNvSpPr txBox="1"/>
            <p:nvPr/>
          </p:nvSpPr>
          <p:spPr>
            <a:xfrm>
              <a:off x="1270635" y="4056698"/>
              <a:ext cx="1126065" cy="396240"/>
            </a:xfrm>
            <a:prstGeom prst="rect">
              <a:avLst/>
            </a:prstGeom>
            <a:noFill/>
            <a:ln>
              <a:noFill/>
            </a:ln>
          </p:spPr>
          <p:txBody>
            <a:bodyPr wrap="none" lIns="0" tIns="0" rIns="0" bIns="0" anchor="t" anchorCtr="0">
              <a:spAutoFit/>
            </a:bodyPr>
            <a:lstStyle/>
            <a:p>
              <a:pPr algn="l"/>
              <a:r>
                <a:rPr lang="en-US" sz="1950" b="1" dirty="0">
                  <a:solidFill>
                    <a:srgbClr val="6757FF"/>
                  </a:solidFill>
                  <a:latin typeface="Georgia"/>
                  <a:ea typeface="SimSun"/>
                  <a:cs typeface="Georgia"/>
                </a:rPr>
                <a:t>$12.06B</a:t>
              </a:r>
            </a:p>
          </p:txBody>
        </p:sp>
        <p:sp>
          <p:nvSpPr>
            <p:cNvPr id="37" name="TextBox 37"/>
            <p:cNvSpPr txBox="1"/>
            <p:nvPr/>
          </p:nvSpPr>
          <p:spPr>
            <a:xfrm>
              <a:off x="6461760" y="1618298"/>
              <a:ext cx="1200824" cy="396240"/>
            </a:xfrm>
            <a:prstGeom prst="rect">
              <a:avLst/>
            </a:prstGeom>
            <a:noFill/>
            <a:ln>
              <a:noFill/>
            </a:ln>
          </p:spPr>
          <p:txBody>
            <a:bodyPr wrap="none" lIns="0" tIns="0" rIns="0" bIns="0" anchor="t" anchorCtr="0">
              <a:spAutoFit/>
            </a:bodyPr>
            <a:lstStyle/>
            <a:p>
              <a:pPr algn="l"/>
              <a:r>
                <a:rPr lang="en-US" sz="1950" b="1" dirty="0">
                  <a:solidFill>
                    <a:srgbClr val="6757FF"/>
                  </a:solidFill>
                  <a:latin typeface="Georgia"/>
                  <a:ea typeface="SimSun"/>
                  <a:cs typeface="Georgia"/>
                </a:rPr>
                <a:t>$47.82B</a:t>
              </a:r>
            </a:p>
          </p:txBody>
        </p:sp>
        <p:sp>
          <p:nvSpPr>
            <p:cNvPr id="38" name="TextBox 38"/>
            <p:cNvSpPr txBox="1"/>
            <p:nvPr/>
          </p:nvSpPr>
          <p:spPr>
            <a:xfrm>
              <a:off x="6465570" y="4870132"/>
              <a:ext cx="952824" cy="335280"/>
            </a:xfrm>
            <a:prstGeom prst="rect">
              <a:avLst/>
            </a:prstGeom>
            <a:noFill/>
            <a:ln>
              <a:noFill/>
            </a:ln>
          </p:spPr>
          <p:txBody>
            <a:bodyPr wrap="none" lIns="0" tIns="0" rIns="0" bIns="0" anchor="t" anchorCtr="0">
              <a:spAutoFit/>
            </a:bodyPr>
            <a:lstStyle/>
            <a:p>
              <a:pPr algn="l"/>
              <a:r>
                <a:rPr lang="en-US" sz="1650" b="1" dirty="0">
                  <a:solidFill>
                    <a:srgbClr val="F47B20"/>
                  </a:solidFill>
                  <a:latin typeface="Georgia"/>
                  <a:ea typeface="SimSun"/>
                  <a:cs typeface="Georgia"/>
                </a:rPr>
                <a:t>$1.635B</a:t>
              </a:r>
            </a:p>
          </p:txBody>
        </p:sp>
        <p:sp>
          <p:nvSpPr>
            <p:cNvPr id="39" name="TextBox 39"/>
            <p:cNvSpPr txBox="1"/>
            <p:nvPr/>
          </p:nvSpPr>
          <p:spPr>
            <a:xfrm>
              <a:off x="2524125" y="4905375"/>
              <a:ext cx="923711" cy="304800"/>
            </a:xfrm>
            <a:prstGeom prst="rect">
              <a:avLst/>
            </a:prstGeom>
            <a:noFill/>
            <a:ln>
              <a:noFill/>
            </a:ln>
          </p:spPr>
          <p:txBody>
            <a:bodyPr wrap="none" lIns="0" tIns="0" rIns="0" bIns="0" anchor="t" anchorCtr="0">
              <a:spAutoFit/>
            </a:bodyPr>
            <a:lstStyle/>
            <a:p>
              <a:pPr algn="l"/>
              <a:r>
                <a:rPr lang="en-US" sz="1500" b="1" dirty="0">
                  <a:solidFill>
                    <a:srgbClr val="F47B20"/>
                  </a:solidFill>
                  <a:latin typeface="Georgia"/>
                  <a:ea typeface="SimSun"/>
                  <a:cs typeface="Georgia"/>
                </a:rPr>
                <a:t>$0.582B</a:t>
              </a:r>
            </a:p>
          </p:txBody>
        </p:sp>
        <p:sp>
          <p:nvSpPr>
            <p:cNvPr id="40" name="TextBox 40"/>
            <p:cNvSpPr txBox="1"/>
            <p:nvPr/>
          </p:nvSpPr>
          <p:spPr>
            <a:xfrm>
              <a:off x="675322" y="5816441"/>
              <a:ext cx="6310598" cy="167640"/>
            </a:xfrm>
            <a:prstGeom prst="rect">
              <a:avLst/>
            </a:prstGeom>
            <a:noFill/>
            <a:ln>
              <a:noFill/>
            </a:ln>
          </p:spPr>
          <p:txBody>
            <a:bodyPr wrap="none" lIns="0" tIns="0" rIns="0" bIns="0" anchor="t" anchorCtr="0">
              <a:spAutoFit/>
            </a:bodyPr>
            <a:lstStyle/>
            <a:p>
              <a:pPr algn="l"/>
              <a:r>
                <a:rPr lang="en-US" sz="825" dirty="0">
                  <a:solidFill>
                    <a:srgbClr val="65758A"/>
                  </a:solidFill>
                  <a:latin typeface="Arial"/>
                  <a:ea typeface="Microsoft YaHei"/>
                  <a:cs typeface="Arial"/>
                </a:rPr>
                <a:t>Broad definition: 25.8% CAGR • Narrow definition: similarly strong direction, radically different perimeter</a:t>
              </a:r>
            </a:p>
          </p:txBody>
        </p:sp>
      </p:grpSp>
      <p:grpSp>
        <p:nvGrpSpPr>
          <p:cNvPr id="56" name="Group 56"/>
          <p:cNvGrpSpPr/>
          <p:nvPr/>
        </p:nvGrpSpPr>
        <p:grpSpPr>
          <a:xfrm>
            <a:off x="8420100" y="1314450"/>
            <a:ext cx="3314700" cy="4762500"/>
            <a:chOff x="8420100" y="1314450"/>
            <a:chExt cx="3314700" cy="4762500"/>
          </a:xfrm>
        </p:grpSpPr>
        <p:sp>
          <p:nvSpPr>
            <p:cNvPr id="42" name="Rectangle 42"/>
            <p:cNvSpPr/>
            <p:nvPr/>
          </p:nvSpPr>
          <p:spPr>
            <a:xfrm>
              <a:off x="8420100" y="1314450"/>
              <a:ext cx="3314700" cy="4762500"/>
            </a:xfrm>
            <a:prstGeom prst="roundRect">
              <a:avLst>
                <a:gd name="adj" fmla="val 2874"/>
              </a:avLst>
            </a:prstGeom>
            <a:solidFill>
              <a:srgbClr val="FFF0E5"/>
            </a:solidFill>
            <a:ln>
              <a:noFill/>
            </a:ln>
          </p:spPr>
        </p:sp>
        <p:sp>
          <p:nvSpPr>
            <p:cNvPr id="43" name="TextBox 43"/>
            <p:cNvSpPr txBox="1"/>
            <p:nvPr/>
          </p:nvSpPr>
          <p:spPr>
            <a:xfrm>
              <a:off x="8674418" y="1580674"/>
              <a:ext cx="1161107"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SCOPE CONFLICT</a:t>
              </a:r>
            </a:p>
          </p:txBody>
        </p:sp>
        <p:sp>
          <p:nvSpPr>
            <p:cNvPr id="44" name="TextBox 44"/>
            <p:cNvSpPr txBox="1"/>
            <p:nvPr/>
          </p:nvSpPr>
          <p:spPr>
            <a:xfrm>
              <a:off x="8663940" y="1996440"/>
              <a:ext cx="2046970"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An 8–20× gap is</a:t>
              </a:r>
            </a:p>
          </p:txBody>
        </p:sp>
        <p:sp>
          <p:nvSpPr>
            <p:cNvPr id="45" name="TextBox 45"/>
            <p:cNvSpPr txBox="1"/>
            <p:nvPr/>
          </p:nvSpPr>
          <p:spPr>
            <a:xfrm>
              <a:off x="8663940" y="2320290"/>
              <a:ext cx="2875074"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a definition problem,</a:t>
              </a:r>
            </a:p>
          </p:txBody>
        </p:sp>
        <p:sp>
          <p:nvSpPr>
            <p:cNvPr id="46" name="TextBox 46"/>
            <p:cNvSpPr txBox="1"/>
            <p:nvPr/>
          </p:nvSpPr>
          <p:spPr>
            <a:xfrm>
              <a:off x="8663940" y="2644140"/>
              <a:ext cx="3026893"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not a forecast range.</a:t>
              </a:r>
            </a:p>
          </p:txBody>
        </p:sp>
        <p:sp>
          <p:nvSpPr>
            <p:cNvPr id="47" name="Line 47"/>
            <p:cNvSpPr/>
            <p:nvPr/>
          </p:nvSpPr>
          <p:spPr>
            <a:xfrm>
              <a:off x="8686800" y="3105150"/>
              <a:ext cx="2743200" cy="9525"/>
            </a:xfrm>
            <a:custGeom>
              <a:avLst/>
              <a:gdLst/>
              <a:ahLst/>
              <a:cxnLst/>
              <a:rect l="l" t="t" r="r" b="b"/>
              <a:pathLst>
                <a:path w="2743200" h="9525">
                  <a:moveTo>
                    <a:pt x="0" y="0"/>
                  </a:moveTo>
                  <a:lnTo>
                    <a:pt x="2743200" y="0"/>
                  </a:lnTo>
                </a:path>
              </a:pathLst>
            </a:custGeom>
            <a:noFill/>
            <a:ln w="19050">
              <a:solidFill>
                <a:srgbClr val="F47B20"/>
              </a:solidFill>
            </a:ln>
          </p:spPr>
        </p:sp>
        <p:sp>
          <p:nvSpPr>
            <p:cNvPr id="48" name="TextBox 48"/>
            <p:cNvSpPr txBox="1"/>
            <p:nvPr/>
          </p:nvSpPr>
          <p:spPr>
            <a:xfrm>
              <a:off x="8672512" y="3355181"/>
              <a:ext cx="2772489"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The broad series includes adjacent</a:t>
              </a:r>
            </a:p>
          </p:txBody>
        </p:sp>
        <p:sp>
          <p:nvSpPr>
            <p:cNvPr id="49" name="TextBox 49"/>
            <p:cNvSpPr txBox="1"/>
            <p:nvPr/>
          </p:nvSpPr>
          <p:spPr>
            <a:xfrm>
              <a:off x="8672512" y="3583781"/>
              <a:ext cx="2797135"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agents, knowledge, analytics, and</a:t>
              </a:r>
            </a:p>
          </p:txBody>
        </p:sp>
        <p:sp>
          <p:nvSpPr>
            <p:cNvPr id="50" name="TextBox 50"/>
            <p:cNvSpPr txBox="1"/>
            <p:nvPr/>
          </p:nvSpPr>
          <p:spPr>
            <a:xfrm>
              <a:off x="8672512" y="3812381"/>
              <a:ext cx="2912150"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workflow layers. The narrow series</a:t>
              </a:r>
            </a:p>
          </p:txBody>
        </p:sp>
        <p:sp>
          <p:nvSpPr>
            <p:cNvPr id="51" name="TextBox 51"/>
            <p:cNvSpPr txBox="1"/>
            <p:nvPr/>
          </p:nvSpPr>
          <p:spPr>
            <a:xfrm>
              <a:off x="8672512" y="4040981"/>
              <a:ext cx="2871073"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measures a smaller software slice.</a:t>
              </a:r>
            </a:p>
          </p:txBody>
        </p:sp>
        <p:sp>
          <p:nvSpPr>
            <p:cNvPr id="52" name="TextBox 52"/>
            <p:cNvSpPr txBox="1"/>
            <p:nvPr/>
          </p:nvSpPr>
          <p:spPr>
            <a:xfrm>
              <a:off x="8671560" y="4556760"/>
              <a:ext cx="1162221" cy="243840"/>
            </a:xfrm>
            <a:prstGeom prst="rect">
              <a:avLst/>
            </a:prstGeom>
            <a:noFill/>
            <a:ln>
              <a:noFill/>
            </a:ln>
          </p:spPr>
          <p:txBody>
            <a:bodyPr wrap="none" lIns="0" tIns="0" rIns="0" bIns="0" anchor="t" anchorCtr="0">
              <a:spAutoFit/>
            </a:bodyPr>
            <a:lstStyle/>
            <a:p>
              <a:pPr algn="l"/>
              <a:r>
                <a:rPr lang="en-US" sz="1200" b="1" dirty="0">
                  <a:solidFill>
                    <a:srgbClr val="092540"/>
                  </a:solidFill>
                  <a:latin typeface="Arial"/>
                  <a:ea typeface="Microsoft YaHei"/>
                  <a:cs typeface="Arial"/>
                </a:rPr>
                <a:t>Decision rule</a:t>
              </a:r>
            </a:p>
          </p:txBody>
        </p:sp>
        <p:sp>
          <p:nvSpPr>
            <p:cNvPr id="53" name="TextBox 53"/>
            <p:cNvSpPr txBox="1"/>
            <p:nvPr/>
          </p:nvSpPr>
          <p:spPr>
            <a:xfrm>
              <a:off x="8671560" y="4823460"/>
              <a:ext cx="2633091" cy="243840"/>
            </a:xfrm>
            <a:prstGeom prst="rect">
              <a:avLst/>
            </a:prstGeom>
            <a:noFill/>
            <a:ln>
              <a:noFill/>
            </a:ln>
          </p:spPr>
          <p:txBody>
            <a:bodyPr wrap="none" lIns="0" tIns="0" rIns="0" bIns="0" anchor="t" anchorCtr="0">
              <a:spAutoFit/>
            </a:bodyPr>
            <a:lstStyle/>
            <a:p>
              <a:pPr algn="l"/>
              <a:r>
                <a:rPr lang="en-US" sz="1200" dirty="0">
                  <a:solidFill>
                    <a:srgbClr val="092540"/>
                  </a:solidFill>
                  <a:latin typeface="Arial"/>
                  <a:ea typeface="Microsoft YaHei"/>
                  <a:cs typeface="Arial"/>
                </a:rPr>
                <a:t>Build TAM bottom-up after the</a:t>
              </a:r>
            </a:p>
          </p:txBody>
        </p:sp>
        <p:sp>
          <p:nvSpPr>
            <p:cNvPr id="54" name="TextBox 54"/>
            <p:cNvSpPr txBox="1"/>
            <p:nvPr/>
          </p:nvSpPr>
          <p:spPr>
            <a:xfrm>
              <a:off x="8671560" y="5052060"/>
              <a:ext cx="2825877" cy="243840"/>
            </a:xfrm>
            <a:prstGeom prst="rect">
              <a:avLst/>
            </a:prstGeom>
            <a:noFill/>
            <a:ln>
              <a:noFill/>
            </a:ln>
          </p:spPr>
          <p:txBody>
            <a:bodyPr wrap="none" lIns="0" tIns="0" rIns="0" bIns="0" anchor="t" anchorCtr="0">
              <a:spAutoFit/>
            </a:bodyPr>
            <a:lstStyle/>
            <a:p>
              <a:pPr algn="l"/>
              <a:r>
                <a:rPr lang="en-US" sz="1200" dirty="0">
                  <a:solidFill>
                    <a:srgbClr val="092540"/>
                  </a:solidFill>
                  <a:latin typeface="Arial"/>
                  <a:ea typeface="Microsoft YaHei"/>
                  <a:cs typeface="Arial"/>
                </a:rPr>
                <a:t>beachhead, workflow and pricing</a:t>
              </a:r>
            </a:p>
          </p:txBody>
        </p:sp>
        <p:sp>
          <p:nvSpPr>
            <p:cNvPr id="55" name="TextBox 55"/>
            <p:cNvSpPr txBox="1"/>
            <p:nvPr/>
          </p:nvSpPr>
          <p:spPr>
            <a:xfrm>
              <a:off x="8671560" y="5280660"/>
              <a:ext cx="1642872" cy="243840"/>
            </a:xfrm>
            <a:prstGeom prst="rect">
              <a:avLst/>
            </a:prstGeom>
            <a:noFill/>
            <a:ln>
              <a:noFill/>
            </a:ln>
          </p:spPr>
          <p:txBody>
            <a:bodyPr wrap="none" lIns="0" tIns="0" rIns="0" bIns="0" anchor="t" anchorCtr="0">
              <a:spAutoFit/>
            </a:bodyPr>
            <a:lstStyle/>
            <a:p>
              <a:pPr algn="l"/>
              <a:r>
                <a:rPr lang="en-US" sz="1200" dirty="0">
                  <a:solidFill>
                    <a:srgbClr val="092540"/>
                  </a:solidFill>
                  <a:latin typeface="Arial"/>
                  <a:ea typeface="Microsoft YaHei"/>
                  <a:cs typeface="Arial"/>
                </a:rPr>
                <a:t>unit are validated.</a:t>
              </a:r>
            </a:p>
          </p:txBody>
        </p:sp>
      </p:grpSp>
      <p:grpSp>
        <p:nvGrpSpPr>
          <p:cNvPr id="60" name="Group 60"/>
          <p:cNvGrpSpPr/>
          <p:nvPr/>
        </p:nvGrpSpPr>
        <p:grpSpPr>
          <a:xfrm>
            <a:off x="448628" y="6343650"/>
            <a:ext cx="11295697" cy="381000"/>
            <a:chOff x="448628" y="6343650"/>
            <a:chExt cx="11295697" cy="381000"/>
          </a:xfrm>
        </p:grpSpPr>
        <p:sp>
          <p:nvSpPr>
            <p:cNvPr id="57" name="Rectangle 57"/>
            <p:cNvSpPr/>
            <p:nvPr/>
          </p:nvSpPr>
          <p:spPr>
            <a:xfrm>
              <a:off x="457200" y="6343650"/>
              <a:ext cx="11277600" cy="381000"/>
            </a:xfrm>
            <a:prstGeom prst="rect">
              <a:avLst/>
            </a:prstGeom>
            <a:solidFill>
              <a:srgbClr val="FFFFFF"/>
            </a:solidFill>
            <a:ln>
              <a:noFill/>
            </a:ln>
          </p:spPr>
        </p:sp>
        <p:sp>
          <p:nvSpPr>
            <p:cNvPr id="58" name="TextBox 58"/>
            <p:cNvSpPr txBox="1"/>
            <p:nvPr/>
          </p:nvSpPr>
          <p:spPr>
            <a:xfrm>
              <a:off x="448628" y="6480334"/>
              <a:ext cx="9219938"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MarketsandMarkets, “AI for Customer Service Market, Global Forecast to 2030”; Knowledge Sourcing Intelligence, “AI in Customer Service Market Report”; accessed Sept. 14, 2026.</a:t>
              </a:r>
            </a:p>
          </p:txBody>
        </p:sp>
        <p:sp>
          <p:nvSpPr>
            <p:cNvPr id="59" name="TextBox 59"/>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03 / 15</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3125" t="0" r="3125" b="0"/>
            <a:stretch>
              <a:fillRect/>
            </a:stretch>
          </p:blipFill>
          <p:spPr>
            <a:xfrm>
              <a:off x="9810750" y="0"/>
              <a:ext cx="2381250" cy="1428750"/>
            </a:xfrm>
            <a:prstGeom prst="rect">
              <a:avLst/>
            </a:prstGeom>
          </p:spPr>
        </p:pic>
        <p:sp>
          <p:nvSpPr>
            <p:cNvPr id="4" name="Rectangle 4"/>
            <p:cNvSpPr/>
            <p:nvPr/>
          </p:nvSpPr>
          <p:spPr>
            <a:xfrm>
              <a:off x="9810750" y="0"/>
              <a:ext cx="2381250" cy="1428750"/>
            </a:xfrm>
            <a:prstGeom prst="rect">
              <a:avLst/>
            </a:prstGeom>
            <a:solidFill>
              <a:srgbClr val="FFFFFF">
                <a:alpha val="7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1092348" cy="952500"/>
            <a:chOff x="424815" y="266700"/>
            <a:chExt cx="11092348" cy="952500"/>
          </a:xfrm>
        </p:grpSpPr>
        <p:sp>
          <p:nvSpPr>
            <p:cNvPr id="7" name="Rectangle 7"/>
            <p:cNvSpPr/>
            <p:nvPr/>
          </p:nvSpPr>
          <p:spPr>
            <a:xfrm>
              <a:off x="457200" y="266700"/>
              <a:ext cx="10668000" cy="952500"/>
            </a:xfrm>
            <a:prstGeom prst="rect">
              <a:avLst/>
            </a:prstGeom>
            <a:solidFill>
              <a:srgbClr val="FFFFFF"/>
            </a:solidFill>
            <a:ln>
              <a:noFill/>
            </a:ln>
          </p:spPr>
        </p:sp>
        <p:sp>
          <p:nvSpPr>
            <p:cNvPr id="8" name="TextBox 8"/>
            <p:cNvSpPr txBox="1"/>
            <p:nvPr/>
          </p:nvSpPr>
          <p:spPr>
            <a:xfrm>
              <a:off x="445770" y="398145"/>
              <a:ext cx="602532"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WHY NOW</a:t>
              </a:r>
            </a:p>
          </p:txBody>
        </p:sp>
        <p:sp>
          <p:nvSpPr>
            <p:cNvPr id="9" name="TextBox 9"/>
            <p:cNvSpPr txBox="1"/>
            <p:nvPr/>
          </p:nvSpPr>
          <p:spPr>
            <a:xfrm>
              <a:off x="424815" y="639128"/>
              <a:ext cx="11092348"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The category is shifting from answers to governed action</a:t>
              </a:r>
            </a:p>
          </p:txBody>
        </p:sp>
      </p:grpSp>
      <p:grpSp>
        <p:nvGrpSpPr>
          <p:cNvPr id="17" name="Group 17"/>
          <p:cNvGrpSpPr/>
          <p:nvPr/>
        </p:nvGrpSpPr>
        <p:grpSpPr>
          <a:xfrm>
            <a:off x="457200" y="1409700"/>
            <a:ext cx="11277600" cy="990600"/>
            <a:chOff x="457200" y="1409700"/>
            <a:chExt cx="11277600" cy="990600"/>
          </a:xfrm>
        </p:grpSpPr>
        <p:sp>
          <p:nvSpPr>
            <p:cNvPr id="11" name="Rectangle 11"/>
            <p:cNvSpPr/>
            <p:nvPr/>
          </p:nvSpPr>
          <p:spPr>
            <a:xfrm>
              <a:off x="457200" y="1409700"/>
              <a:ext cx="11277600" cy="990600"/>
            </a:xfrm>
            <a:prstGeom prst="roundRect">
              <a:avLst>
                <a:gd name="adj" fmla="val 9615"/>
              </a:avLst>
            </a:prstGeom>
            <a:solidFill>
              <a:srgbClr val="F6F8FB"/>
            </a:solidFill>
            <a:ln>
              <a:noFill/>
            </a:ln>
          </p:spPr>
        </p:sp>
        <p:sp>
          <p:nvSpPr>
            <p:cNvPr id="12" name="Freeform 12"/>
            <p:cNvSpPr/>
            <p:nvPr/>
          </p:nvSpPr>
          <p:spPr>
            <a:xfrm>
              <a:off x="773112" y="1738312"/>
              <a:ext cx="244475" cy="314325"/>
            </a:xfrm>
            <a:custGeom>
              <a:avLst/>
              <a:gdLst/>
              <a:ahLst/>
              <a:cxnLst/>
              <a:rect l="l" t="t" r="r" b="b"/>
              <a:pathLst>
                <a:path w="244475" h="314325">
                  <a:moveTo>
                    <a:pt x="139700" y="0"/>
                  </a:moveTo>
                  <a:lnTo>
                    <a:pt x="139700" y="122238"/>
                  </a:lnTo>
                  <a:lnTo>
                    <a:pt x="244475" y="122238"/>
                  </a:lnTo>
                  <a:lnTo>
                    <a:pt x="104775" y="314325"/>
                  </a:lnTo>
                  <a:lnTo>
                    <a:pt x="104775" y="192087"/>
                  </a:lnTo>
                  <a:lnTo>
                    <a:pt x="0" y="192087"/>
                  </a:lnTo>
                  <a:lnTo>
                    <a:pt x="139700" y="0"/>
                  </a:lnTo>
                </a:path>
              </a:pathLst>
            </a:custGeom>
            <a:noFill/>
            <a:ln w="19050">
              <a:solidFill>
                <a:srgbClr val="6757FF"/>
              </a:solidFill>
            </a:ln>
          </p:spPr>
        </p:sp>
        <p:sp>
          <p:nvSpPr>
            <p:cNvPr id="13" name="TextBox 13"/>
            <p:cNvSpPr txBox="1"/>
            <p:nvPr/>
          </p:nvSpPr>
          <p:spPr>
            <a:xfrm>
              <a:off x="1321118" y="1609249"/>
              <a:ext cx="847118"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01 • DEMAND</a:t>
              </a:r>
            </a:p>
          </p:txBody>
        </p:sp>
        <p:sp>
          <p:nvSpPr>
            <p:cNvPr id="14" name="TextBox 14"/>
            <p:cNvSpPr txBox="1"/>
            <p:nvPr/>
          </p:nvSpPr>
          <p:spPr>
            <a:xfrm>
              <a:off x="1310640" y="1844040"/>
              <a:ext cx="4075824"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Adoption intent is mainstream</a:t>
              </a:r>
            </a:p>
          </p:txBody>
        </p:sp>
        <p:sp>
          <p:nvSpPr>
            <p:cNvPr id="15" name="TextBox 15"/>
            <p:cNvSpPr txBox="1"/>
            <p:nvPr/>
          </p:nvSpPr>
          <p:spPr>
            <a:xfrm>
              <a:off x="5177790" y="1734502"/>
              <a:ext cx="5532025"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85% planned exploration or pilots; 79% call AI-agent investment essential.</a:t>
              </a:r>
            </a:p>
          </p:txBody>
        </p:sp>
        <p:sp>
          <p:nvSpPr>
            <p:cNvPr id="16" name="TextBox 16"/>
            <p:cNvSpPr txBox="1"/>
            <p:nvPr/>
          </p:nvSpPr>
          <p:spPr>
            <a:xfrm>
              <a:off x="5177790" y="1982152"/>
              <a:ext cx="5209984"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The constraint has moved from awareness to implementation quality.</a:t>
              </a:r>
            </a:p>
          </p:txBody>
        </p:sp>
      </p:grpSp>
      <p:grpSp>
        <p:nvGrpSpPr>
          <p:cNvPr id="30" name="Group 30"/>
          <p:cNvGrpSpPr/>
          <p:nvPr/>
        </p:nvGrpSpPr>
        <p:grpSpPr>
          <a:xfrm>
            <a:off x="457200" y="2571750"/>
            <a:ext cx="11277600" cy="990600"/>
            <a:chOff x="457200" y="2571750"/>
            <a:chExt cx="11277600" cy="990600"/>
          </a:xfrm>
        </p:grpSpPr>
        <p:sp>
          <p:nvSpPr>
            <p:cNvPr id="18" name="Rectangle 18"/>
            <p:cNvSpPr/>
            <p:nvPr/>
          </p:nvSpPr>
          <p:spPr>
            <a:xfrm>
              <a:off x="457200" y="2571750"/>
              <a:ext cx="11277600" cy="990600"/>
            </a:xfrm>
            <a:prstGeom prst="roundRect">
              <a:avLst>
                <a:gd name="adj" fmla="val 9615"/>
              </a:avLst>
            </a:prstGeom>
            <a:solidFill>
              <a:srgbClr val="F6F8FB"/>
            </a:solidFill>
            <a:ln>
              <a:noFill/>
            </a:ln>
          </p:spPr>
        </p:sp>
        <p:grpSp>
          <p:nvGrpSpPr>
            <p:cNvPr id="25" name="Group 25"/>
            <p:cNvGrpSpPr/>
            <p:nvPr/>
          </p:nvGrpSpPr>
          <p:grpSpPr>
            <a:xfrm>
              <a:off x="738188" y="2900362"/>
              <a:ext cx="314324" cy="314325"/>
              <a:chOff x="738188" y="2900362"/>
              <a:chExt cx="314324" cy="314325"/>
            </a:xfrm>
          </p:grpSpPr>
          <p:sp>
            <p:nvSpPr>
              <p:cNvPr id="19" name="Freeform 19"/>
              <p:cNvSpPr/>
              <p:nvPr/>
            </p:nvSpPr>
            <p:spPr>
              <a:xfrm>
                <a:off x="759407" y="3057525"/>
                <a:ext cx="135943" cy="135943"/>
              </a:xfrm>
              <a:custGeom>
                <a:avLst/>
                <a:gdLst/>
                <a:ahLst/>
                <a:cxnLst/>
                <a:rect l="l" t="t" r="r" b="b"/>
                <a:pathLst>
                  <a:path w="135943" h="135943">
                    <a:moveTo>
                      <a:pt x="48630" y="0"/>
                    </a:moveTo>
                    <a:lnTo>
                      <a:pt x="135943" y="87313"/>
                    </a:lnTo>
                    <a:lnTo>
                      <a:pt x="109749" y="113506"/>
                    </a:lnTo>
                    <a:cubicBezTo>
                      <a:pt x="94239" y="129528"/>
                      <a:pt x="71296" y="135943"/>
                      <a:pt x="49725" y="130288"/>
                    </a:cubicBezTo>
                    <a:cubicBezTo>
                      <a:pt x="28155" y="124633"/>
                      <a:pt x="11310" y="107788"/>
                      <a:pt x="5655" y="86217"/>
                    </a:cubicBezTo>
                    <a:cubicBezTo>
                      <a:pt x="0" y="64647"/>
                      <a:pt x="6415" y="41704"/>
                      <a:pt x="22436" y="26194"/>
                    </a:cubicBezTo>
                    <a:lnTo>
                      <a:pt x="48630" y="0"/>
                    </a:lnTo>
                  </a:path>
                </a:pathLst>
              </a:custGeom>
              <a:noFill/>
              <a:ln w="19050">
                <a:solidFill>
                  <a:srgbClr val="6757FF"/>
                </a:solidFill>
              </a:ln>
            </p:spPr>
          </p:sp>
          <p:sp>
            <p:nvSpPr>
              <p:cNvPr id="20" name="Freeform 20"/>
              <p:cNvSpPr/>
              <p:nvPr/>
            </p:nvSpPr>
            <p:spPr>
              <a:xfrm>
                <a:off x="895350" y="2921582"/>
                <a:ext cx="135943" cy="135943"/>
              </a:xfrm>
              <a:custGeom>
                <a:avLst/>
                <a:gdLst/>
                <a:ahLst/>
                <a:cxnLst/>
                <a:rect l="l" t="t" r="r" b="b"/>
                <a:pathLst>
                  <a:path w="135943" h="135943">
                    <a:moveTo>
                      <a:pt x="87312" y="135943"/>
                    </a:moveTo>
                    <a:lnTo>
                      <a:pt x="0" y="48630"/>
                    </a:lnTo>
                    <a:lnTo>
                      <a:pt x="26194" y="22436"/>
                    </a:lnTo>
                    <a:cubicBezTo>
                      <a:pt x="41704" y="6415"/>
                      <a:pt x="64647" y="0"/>
                      <a:pt x="86217" y="5655"/>
                    </a:cubicBezTo>
                    <a:cubicBezTo>
                      <a:pt x="107788" y="11310"/>
                      <a:pt x="124633" y="28155"/>
                      <a:pt x="130288" y="49725"/>
                    </a:cubicBezTo>
                    <a:cubicBezTo>
                      <a:pt x="135943" y="71296"/>
                      <a:pt x="129528" y="94239"/>
                      <a:pt x="113506" y="109749"/>
                    </a:cubicBezTo>
                    <a:lnTo>
                      <a:pt x="87312" y="135943"/>
                    </a:lnTo>
                  </a:path>
                </a:pathLst>
              </a:custGeom>
              <a:noFill/>
              <a:ln w="19050">
                <a:solidFill>
                  <a:srgbClr val="6757FF"/>
                </a:solidFill>
              </a:ln>
            </p:spPr>
          </p:sp>
          <p:sp>
            <p:nvSpPr>
              <p:cNvPr id="21" name="Freeform 21"/>
              <p:cNvSpPr/>
              <p:nvPr/>
            </p:nvSpPr>
            <p:spPr>
              <a:xfrm>
                <a:off x="738188" y="3171031"/>
                <a:ext cx="43656" cy="43656"/>
              </a:xfrm>
              <a:custGeom>
                <a:avLst/>
                <a:gdLst/>
                <a:ahLst/>
                <a:cxnLst/>
                <a:rect l="l" t="t" r="r" b="b"/>
                <a:pathLst>
                  <a:path w="43656" h="43656">
                    <a:moveTo>
                      <a:pt x="0" y="43656"/>
                    </a:moveTo>
                    <a:lnTo>
                      <a:pt x="43656" y="0"/>
                    </a:lnTo>
                  </a:path>
                </a:pathLst>
              </a:custGeom>
              <a:noFill/>
              <a:ln w="19050">
                <a:solidFill>
                  <a:srgbClr val="6757FF"/>
                </a:solidFill>
              </a:ln>
            </p:spPr>
          </p:sp>
          <p:sp>
            <p:nvSpPr>
              <p:cNvPr id="22" name="Freeform 22"/>
              <p:cNvSpPr/>
              <p:nvPr/>
            </p:nvSpPr>
            <p:spPr>
              <a:xfrm>
                <a:off x="1008856" y="2900362"/>
                <a:ext cx="43656" cy="43656"/>
              </a:xfrm>
              <a:custGeom>
                <a:avLst/>
                <a:gdLst/>
                <a:ahLst/>
                <a:cxnLst/>
                <a:rect l="l" t="t" r="r" b="b"/>
                <a:pathLst>
                  <a:path w="43656" h="43656">
                    <a:moveTo>
                      <a:pt x="0" y="43656"/>
                    </a:moveTo>
                    <a:lnTo>
                      <a:pt x="43656" y="0"/>
                    </a:lnTo>
                  </a:path>
                </a:pathLst>
              </a:custGeom>
              <a:noFill/>
              <a:ln w="19050">
                <a:solidFill>
                  <a:srgbClr val="6757FF"/>
                </a:solidFill>
              </a:ln>
            </p:spPr>
          </p:sp>
          <p:sp>
            <p:nvSpPr>
              <p:cNvPr id="23" name="Freeform 23"/>
              <p:cNvSpPr/>
              <p:nvPr/>
            </p:nvSpPr>
            <p:spPr>
              <a:xfrm>
                <a:off x="825500" y="3040062"/>
                <a:ext cx="34925" cy="34925"/>
              </a:xfrm>
              <a:custGeom>
                <a:avLst/>
                <a:gdLst/>
                <a:ahLst/>
                <a:cxnLst/>
                <a:rect l="l" t="t" r="r" b="b"/>
                <a:pathLst>
                  <a:path w="34925" h="34925">
                    <a:moveTo>
                      <a:pt x="34925" y="0"/>
                    </a:moveTo>
                    <a:lnTo>
                      <a:pt x="0" y="34925"/>
                    </a:lnTo>
                  </a:path>
                </a:pathLst>
              </a:custGeom>
              <a:noFill/>
              <a:ln w="19050">
                <a:solidFill>
                  <a:srgbClr val="6757FF"/>
                </a:solidFill>
              </a:ln>
            </p:spPr>
          </p:sp>
          <p:sp>
            <p:nvSpPr>
              <p:cNvPr id="24" name="Freeform 24"/>
              <p:cNvSpPr/>
              <p:nvPr/>
            </p:nvSpPr>
            <p:spPr>
              <a:xfrm>
                <a:off x="877887" y="3092450"/>
                <a:ext cx="34925" cy="34925"/>
              </a:xfrm>
              <a:custGeom>
                <a:avLst/>
                <a:gdLst/>
                <a:ahLst/>
                <a:cxnLst/>
                <a:rect l="l" t="t" r="r" b="b"/>
                <a:pathLst>
                  <a:path w="34925" h="34925">
                    <a:moveTo>
                      <a:pt x="34925" y="0"/>
                    </a:moveTo>
                    <a:lnTo>
                      <a:pt x="0" y="34925"/>
                    </a:lnTo>
                  </a:path>
                </a:pathLst>
              </a:custGeom>
              <a:noFill/>
              <a:ln w="19050">
                <a:solidFill>
                  <a:srgbClr val="6757FF"/>
                </a:solidFill>
              </a:ln>
            </p:spPr>
          </p:sp>
        </p:grpSp>
        <p:sp>
          <p:nvSpPr>
            <p:cNvPr id="26" name="TextBox 26"/>
            <p:cNvSpPr txBox="1"/>
            <p:nvPr/>
          </p:nvSpPr>
          <p:spPr>
            <a:xfrm>
              <a:off x="1321118" y="2771299"/>
              <a:ext cx="966733"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02 • CONTEXT</a:t>
              </a:r>
            </a:p>
          </p:txBody>
        </p:sp>
        <p:sp>
          <p:nvSpPr>
            <p:cNvPr id="27" name="TextBox 27"/>
            <p:cNvSpPr txBox="1"/>
            <p:nvPr/>
          </p:nvSpPr>
          <p:spPr>
            <a:xfrm>
              <a:off x="1310640" y="3006090"/>
              <a:ext cx="4186237"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Unified data multiplies success</a:t>
              </a:r>
            </a:p>
          </p:txBody>
        </p:sp>
        <p:sp>
          <p:nvSpPr>
            <p:cNvPr id="28" name="TextBox 28"/>
            <p:cNvSpPr txBox="1"/>
            <p:nvPr/>
          </p:nvSpPr>
          <p:spPr>
            <a:xfrm>
              <a:off x="5177790" y="2896552"/>
              <a:ext cx="5340334"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Organizations with unified service-channel data are 1.4× more likely to</a:t>
              </a:r>
            </a:p>
          </p:txBody>
        </p:sp>
        <p:sp>
          <p:nvSpPr>
            <p:cNvPr id="29" name="TextBox 29"/>
            <p:cNvSpPr txBox="1"/>
            <p:nvPr/>
          </p:nvSpPr>
          <p:spPr>
            <a:xfrm>
              <a:off x="5177790" y="3144202"/>
              <a:ext cx="4987623"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describe implementation as very successful than those with silos.</a:t>
              </a:r>
            </a:p>
          </p:txBody>
        </p:sp>
      </p:grpSp>
      <p:grpSp>
        <p:nvGrpSpPr>
          <p:cNvPr id="40" name="Group 40"/>
          <p:cNvGrpSpPr/>
          <p:nvPr/>
        </p:nvGrpSpPr>
        <p:grpSpPr>
          <a:xfrm>
            <a:off x="457200" y="3733800"/>
            <a:ext cx="11277600" cy="990600"/>
            <a:chOff x="457200" y="3733800"/>
            <a:chExt cx="11277600" cy="990600"/>
          </a:xfrm>
        </p:grpSpPr>
        <p:sp>
          <p:nvSpPr>
            <p:cNvPr id="31" name="Rectangle 31"/>
            <p:cNvSpPr/>
            <p:nvPr/>
          </p:nvSpPr>
          <p:spPr>
            <a:xfrm>
              <a:off x="457200" y="3733800"/>
              <a:ext cx="11277600" cy="990600"/>
            </a:xfrm>
            <a:prstGeom prst="roundRect">
              <a:avLst>
                <a:gd name="adj" fmla="val 9615"/>
              </a:avLst>
            </a:prstGeom>
            <a:solidFill>
              <a:srgbClr val="ECE9FF"/>
            </a:solidFill>
            <a:ln>
              <a:noFill/>
            </a:ln>
          </p:spPr>
        </p:sp>
        <p:grpSp>
          <p:nvGrpSpPr>
            <p:cNvPr id="35" name="Group 35"/>
            <p:cNvGrpSpPr/>
            <p:nvPr/>
          </p:nvGrpSpPr>
          <p:grpSpPr>
            <a:xfrm>
              <a:off x="738188" y="4062412"/>
              <a:ext cx="314324" cy="314326"/>
              <a:chOff x="738188" y="4062412"/>
              <a:chExt cx="314324" cy="314326"/>
            </a:xfrm>
          </p:grpSpPr>
          <p:sp>
            <p:nvSpPr>
              <p:cNvPr id="32" name="Freeform 32"/>
              <p:cNvSpPr/>
              <p:nvPr/>
            </p:nvSpPr>
            <p:spPr>
              <a:xfrm>
                <a:off x="738188" y="4306888"/>
                <a:ext cx="69850" cy="69850"/>
              </a:xfrm>
              <a:custGeom>
                <a:avLst/>
                <a:gdLst/>
                <a:ahLst/>
                <a:cxnLst/>
                <a:rect l="l" t="t" r="r" b="b"/>
                <a:pathLst>
                  <a:path w="69850" h="69850">
                    <a:moveTo>
                      <a:pt x="0" y="34925"/>
                    </a:moveTo>
                    <a:cubicBezTo>
                      <a:pt x="0" y="54214"/>
                      <a:pt x="15636" y="69850"/>
                      <a:pt x="34925" y="69850"/>
                    </a:cubicBezTo>
                    <a:cubicBezTo>
                      <a:pt x="54214" y="69850"/>
                      <a:pt x="69850" y="54214"/>
                      <a:pt x="69850" y="34925"/>
                    </a:cubicBezTo>
                    <a:cubicBezTo>
                      <a:pt x="69850" y="15636"/>
                      <a:pt x="54214" y="0"/>
                      <a:pt x="34925" y="0"/>
                    </a:cubicBezTo>
                    <a:cubicBezTo>
                      <a:pt x="15636" y="0"/>
                      <a:pt x="0" y="15636"/>
                      <a:pt x="0" y="34925"/>
                    </a:cubicBezTo>
                  </a:path>
                </a:pathLst>
              </a:custGeom>
              <a:noFill/>
              <a:ln w="19050">
                <a:solidFill>
                  <a:srgbClr val="6757FF"/>
                </a:solidFill>
              </a:ln>
            </p:spPr>
          </p:sp>
          <p:sp>
            <p:nvSpPr>
              <p:cNvPr id="33" name="Freeform 33"/>
              <p:cNvSpPr/>
              <p:nvPr/>
            </p:nvSpPr>
            <p:spPr>
              <a:xfrm>
                <a:off x="982662" y="4062412"/>
                <a:ext cx="69850" cy="69850"/>
              </a:xfrm>
              <a:custGeom>
                <a:avLst/>
                <a:gdLst/>
                <a:ahLst/>
                <a:cxnLst/>
                <a:rect l="l" t="t" r="r" b="b"/>
                <a:pathLst>
                  <a:path w="69850" h="69850">
                    <a:moveTo>
                      <a:pt x="34925" y="69850"/>
                    </a:moveTo>
                    <a:cubicBezTo>
                      <a:pt x="54214" y="69850"/>
                      <a:pt x="69850" y="54214"/>
                      <a:pt x="69850" y="34925"/>
                    </a:cubicBezTo>
                    <a:cubicBezTo>
                      <a:pt x="69850" y="15636"/>
                      <a:pt x="54214" y="0"/>
                      <a:pt x="34925" y="0"/>
                    </a:cubicBezTo>
                    <a:cubicBezTo>
                      <a:pt x="15636" y="0"/>
                      <a:pt x="0" y="15636"/>
                      <a:pt x="0" y="34925"/>
                    </a:cubicBezTo>
                    <a:cubicBezTo>
                      <a:pt x="0" y="54214"/>
                      <a:pt x="15636" y="69850"/>
                      <a:pt x="34925" y="69850"/>
                    </a:cubicBezTo>
                  </a:path>
                </a:pathLst>
              </a:custGeom>
              <a:noFill/>
              <a:ln w="19050">
                <a:solidFill>
                  <a:srgbClr val="6757FF"/>
                </a:solidFill>
              </a:ln>
            </p:spPr>
          </p:sp>
          <p:sp>
            <p:nvSpPr>
              <p:cNvPr id="34" name="Freeform 34"/>
              <p:cNvSpPr/>
              <p:nvPr/>
            </p:nvSpPr>
            <p:spPr>
              <a:xfrm>
                <a:off x="773112" y="4097338"/>
                <a:ext cx="261937" cy="244475"/>
              </a:xfrm>
              <a:custGeom>
                <a:avLst/>
                <a:gdLst/>
                <a:ahLst/>
                <a:cxnLst/>
                <a:rect l="l" t="t" r="r" b="b"/>
                <a:pathLst>
                  <a:path w="261937" h="244475">
                    <a:moveTo>
                      <a:pt x="104775" y="244475"/>
                    </a:moveTo>
                    <a:lnTo>
                      <a:pt x="200819" y="244475"/>
                    </a:lnTo>
                    <a:cubicBezTo>
                      <a:pt x="234574" y="244475"/>
                      <a:pt x="261937" y="217111"/>
                      <a:pt x="261937" y="183356"/>
                    </a:cubicBezTo>
                    <a:cubicBezTo>
                      <a:pt x="261937" y="149601"/>
                      <a:pt x="234574" y="122237"/>
                      <a:pt x="200819" y="122237"/>
                    </a:cubicBezTo>
                    <a:lnTo>
                      <a:pt x="61119" y="122237"/>
                    </a:lnTo>
                    <a:cubicBezTo>
                      <a:pt x="27364" y="122237"/>
                      <a:pt x="0" y="94874"/>
                      <a:pt x="0" y="61119"/>
                    </a:cubicBezTo>
                    <a:cubicBezTo>
                      <a:pt x="0" y="27364"/>
                      <a:pt x="27364" y="0"/>
                      <a:pt x="61119" y="0"/>
                    </a:cubicBezTo>
                    <a:lnTo>
                      <a:pt x="139700" y="0"/>
                    </a:lnTo>
                  </a:path>
                </a:pathLst>
              </a:custGeom>
              <a:noFill/>
              <a:ln w="19050">
                <a:solidFill>
                  <a:srgbClr val="6757FF"/>
                </a:solidFill>
              </a:ln>
            </p:spPr>
          </p:sp>
        </p:grpSp>
        <p:sp>
          <p:nvSpPr>
            <p:cNvPr id="36" name="TextBox 36"/>
            <p:cNvSpPr txBox="1"/>
            <p:nvPr/>
          </p:nvSpPr>
          <p:spPr>
            <a:xfrm>
              <a:off x="1321118" y="3933349"/>
              <a:ext cx="847118"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03 • ACTION</a:t>
              </a:r>
            </a:p>
          </p:txBody>
        </p:sp>
        <p:sp>
          <p:nvSpPr>
            <p:cNvPr id="37" name="TextBox 37"/>
            <p:cNvSpPr txBox="1"/>
            <p:nvPr/>
          </p:nvSpPr>
          <p:spPr>
            <a:xfrm>
              <a:off x="1310640" y="4168140"/>
              <a:ext cx="5511203"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Value moves from drafting to completing</a:t>
              </a:r>
            </a:p>
          </p:txBody>
        </p:sp>
        <p:sp>
          <p:nvSpPr>
            <p:cNvPr id="38" name="TextBox 38"/>
            <p:cNvSpPr txBox="1"/>
            <p:nvPr/>
          </p:nvSpPr>
          <p:spPr>
            <a:xfrm>
              <a:off x="5177790" y="4058602"/>
              <a:ext cx="5907738"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The durable product surface is a governed sequence: read context, call tools,</a:t>
              </a:r>
            </a:p>
          </p:txBody>
        </p:sp>
        <p:sp>
          <p:nvSpPr>
            <p:cNvPr id="39" name="TextBox 39"/>
            <p:cNvSpPr txBox="1"/>
            <p:nvPr/>
          </p:nvSpPr>
          <p:spPr>
            <a:xfrm>
              <a:off x="5177790" y="4306252"/>
              <a:ext cx="5455348"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write back, prove completion, and stop when confidence is insufficient.</a:t>
              </a:r>
            </a:p>
          </p:txBody>
        </p:sp>
      </p:grpSp>
      <p:grpSp>
        <p:nvGrpSpPr>
          <p:cNvPr id="47" name="Group 47"/>
          <p:cNvGrpSpPr/>
          <p:nvPr/>
        </p:nvGrpSpPr>
        <p:grpSpPr>
          <a:xfrm>
            <a:off x="457200" y="4895850"/>
            <a:ext cx="11277600" cy="990600"/>
            <a:chOff x="457200" y="4895850"/>
            <a:chExt cx="11277600" cy="990600"/>
          </a:xfrm>
        </p:grpSpPr>
        <p:sp>
          <p:nvSpPr>
            <p:cNvPr id="41" name="Rectangle 41"/>
            <p:cNvSpPr/>
            <p:nvPr/>
          </p:nvSpPr>
          <p:spPr>
            <a:xfrm>
              <a:off x="457200" y="4895850"/>
              <a:ext cx="11277600" cy="990600"/>
            </a:xfrm>
            <a:prstGeom prst="roundRect">
              <a:avLst>
                <a:gd name="adj" fmla="val 9615"/>
              </a:avLst>
            </a:prstGeom>
            <a:solidFill>
              <a:srgbClr val="FFF0E5"/>
            </a:solidFill>
            <a:ln>
              <a:noFill/>
            </a:ln>
          </p:spPr>
        </p:sp>
        <p:sp>
          <p:nvSpPr>
            <p:cNvPr id="42" name="Freeform 42"/>
            <p:cNvSpPr/>
            <p:nvPr/>
          </p:nvSpPr>
          <p:spPr>
            <a:xfrm>
              <a:off x="730915" y="5224462"/>
              <a:ext cx="328869" cy="314325"/>
            </a:xfrm>
            <a:custGeom>
              <a:avLst/>
              <a:gdLst/>
              <a:ahLst/>
              <a:cxnLst/>
              <a:rect l="l" t="t" r="r" b="b"/>
              <a:pathLst>
                <a:path w="328869" h="314325">
                  <a:moveTo>
                    <a:pt x="164435" y="0"/>
                  </a:moveTo>
                  <a:cubicBezTo>
                    <a:pt x="205224" y="36088"/>
                    <a:pt x="258461" y="54877"/>
                    <a:pt x="312866" y="52388"/>
                  </a:cubicBezTo>
                  <a:cubicBezTo>
                    <a:pt x="328869" y="106827"/>
                    <a:pt x="322111" y="165430"/>
                    <a:pt x="294136" y="214798"/>
                  </a:cubicBezTo>
                  <a:cubicBezTo>
                    <a:pt x="266161" y="264166"/>
                    <a:pt x="219360" y="300078"/>
                    <a:pt x="164435" y="314325"/>
                  </a:cubicBezTo>
                  <a:cubicBezTo>
                    <a:pt x="109509" y="300078"/>
                    <a:pt x="62709" y="264166"/>
                    <a:pt x="34734" y="214798"/>
                  </a:cubicBezTo>
                  <a:cubicBezTo>
                    <a:pt x="6758" y="165430"/>
                    <a:pt x="0" y="106827"/>
                    <a:pt x="16003" y="52388"/>
                  </a:cubicBezTo>
                  <a:cubicBezTo>
                    <a:pt x="70408" y="54877"/>
                    <a:pt x="123645" y="36088"/>
                    <a:pt x="164435" y="0"/>
                  </a:cubicBezTo>
                </a:path>
              </a:pathLst>
            </a:custGeom>
            <a:noFill/>
            <a:ln w="19050">
              <a:solidFill>
                <a:srgbClr val="F47B20"/>
              </a:solidFill>
            </a:ln>
          </p:spPr>
        </p:sp>
        <p:sp>
          <p:nvSpPr>
            <p:cNvPr id="43" name="TextBox 43"/>
            <p:cNvSpPr txBox="1"/>
            <p:nvPr/>
          </p:nvSpPr>
          <p:spPr>
            <a:xfrm>
              <a:off x="1321118" y="5095399"/>
              <a:ext cx="996636"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04 • CONTROL</a:t>
              </a:r>
            </a:p>
          </p:txBody>
        </p:sp>
        <p:sp>
          <p:nvSpPr>
            <p:cNvPr id="44" name="TextBox 44"/>
            <p:cNvSpPr txBox="1"/>
            <p:nvPr/>
          </p:nvSpPr>
          <p:spPr>
            <a:xfrm>
              <a:off x="1310640" y="5330190"/>
              <a:ext cx="4434669"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Actions raise both value and risk</a:t>
              </a:r>
            </a:p>
          </p:txBody>
        </p:sp>
        <p:sp>
          <p:nvSpPr>
            <p:cNvPr id="45" name="TextBox 45"/>
            <p:cNvSpPr txBox="1"/>
            <p:nvPr/>
          </p:nvSpPr>
          <p:spPr>
            <a:xfrm>
              <a:off x="5177790" y="5220652"/>
              <a:ext cx="5547360"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Permissions, audit logs, confidence thresholds and human override are no</a:t>
              </a:r>
            </a:p>
          </p:txBody>
        </p:sp>
        <p:sp>
          <p:nvSpPr>
            <p:cNvPr id="46" name="TextBox 46"/>
            <p:cNvSpPr txBox="1"/>
            <p:nvPr/>
          </p:nvSpPr>
          <p:spPr>
            <a:xfrm>
              <a:off x="5177790" y="5468302"/>
              <a:ext cx="4772930" cy="213360"/>
            </a:xfrm>
            <a:prstGeom prst="rect">
              <a:avLst/>
            </a:prstGeom>
            <a:noFill/>
            <a:ln>
              <a:noFill/>
            </a:ln>
          </p:spPr>
          <p:txBody>
            <a:bodyPr wrap="none" lIns="0" tIns="0" rIns="0" bIns="0" anchor="t" anchorCtr="0">
              <a:spAutoFit/>
            </a:bodyPr>
            <a:lstStyle/>
            <a:p>
              <a:pPr algn="l"/>
              <a:r>
                <a:rPr lang="en-US" sz="1050" dirty="0">
                  <a:solidFill>
                    <a:srgbClr val="172B3A"/>
                  </a:solidFill>
                  <a:latin typeface="Arial"/>
                  <a:ea typeface="Microsoft YaHei"/>
                  <a:cs typeface="Arial"/>
                </a:rPr>
                <a:t>longer enterprise extras—they are core product requirements.</a:t>
              </a:r>
            </a:p>
          </p:txBody>
        </p:sp>
      </p:grpSp>
      <p:grpSp>
        <p:nvGrpSpPr>
          <p:cNvPr id="51" name="Group 51"/>
          <p:cNvGrpSpPr/>
          <p:nvPr/>
        </p:nvGrpSpPr>
        <p:grpSpPr>
          <a:xfrm>
            <a:off x="448628" y="6343650"/>
            <a:ext cx="11295697" cy="381000"/>
            <a:chOff x="448628" y="6343650"/>
            <a:chExt cx="11295697" cy="381000"/>
          </a:xfrm>
        </p:grpSpPr>
        <p:sp>
          <p:nvSpPr>
            <p:cNvPr id="48" name="Rectangle 48"/>
            <p:cNvSpPr/>
            <p:nvPr/>
          </p:nvSpPr>
          <p:spPr>
            <a:xfrm>
              <a:off x="457200" y="6343650"/>
              <a:ext cx="11277600" cy="381000"/>
            </a:xfrm>
            <a:prstGeom prst="rect">
              <a:avLst/>
            </a:prstGeom>
            <a:solidFill>
              <a:srgbClr val="FFFFFF"/>
            </a:solidFill>
            <a:ln>
              <a:noFill/>
            </a:ln>
          </p:spPr>
        </p:sp>
        <p:sp>
          <p:nvSpPr>
            <p:cNvPr id="49" name="TextBox 49"/>
            <p:cNvSpPr txBox="1"/>
            <p:nvPr/>
          </p:nvSpPr>
          <p:spPr>
            <a:xfrm>
              <a:off x="448628" y="6480334"/>
              <a:ext cx="7898916"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Gartner newsroom (Dec. 9, 2024); Salesforce, State of Service, 7th ed.; Intercom, Customer Service Transformation Report 2026 (vendor-sponsored).</a:t>
              </a:r>
            </a:p>
          </p:txBody>
        </p:sp>
        <p:sp>
          <p:nvSpPr>
            <p:cNvPr id="50" name="TextBox 50"/>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04 / 15</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18973" r="0" b="18973"/>
            <a:stretch>
              <a:fillRect/>
            </a:stretch>
          </p:blipFill>
          <p:spPr>
            <a:xfrm>
              <a:off x="0" y="5095875"/>
              <a:ext cx="5048250" cy="1762125"/>
            </a:xfrm>
            <a:prstGeom prst="rect">
              <a:avLst/>
            </a:prstGeom>
          </p:spPr>
        </p:pic>
        <p:sp>
          <p:nvSpPr>
            <p:cNvPr id="4" name="Rectangle 4"/>
            <p:cNvSpPr/>
            <p:nvPr/>
          </p:nvSpPr>
          <p:spPr>
            <a:xfrm>
              <a:off x="0" y="5095875"/>
              <a:ext cx="5048250" cy="1762125"/>
            </a:xfrm>
            <a:prstGeom prst="rect">
              <a:avLst/>
            </a:prstGeom>
            <a:solidFill>
              <a:srgbClr val="FFFFFF">
                <a:alpha val="8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2069970" cy="952500"/>
            <a:chOff x="424815" y="266700"/>
            <a:chExt cx="12069970" cy="952500"/>
          </a:xfrm>
        </p:grpSpPr>
        <p:sp>
          <p:nvSpPr>
            <p:cNvPr id="7" name="Rectangle 7"/>
            <p:cNvSpPr/>
            <p:nvPr/>
          </p:nvSpPr>
          <p:spPr>
            <a:xfrm>
              <a:off x="457200" y="266700"/>
              <a:ext cx="11049000" cy="952500"/>
            </a:xfrm>
            <a:prstGeom prst="rect">
              <a:avLst/>
            </a:prstGeom>
            <a:solidFill>
              <a:srgbClr val="FFFFFF"/>
            </a:solidFill>
            <a:ln>
              <a:noFill/>
            </a:ln>
          </p:spPr>
        </p:sp>
        <p:sp>
          <p:nvSpPr>
            <p:cNvPr id="8" name="TextBox 8"/>
            <p:cNvSpPr txBox="1"/>
            <p:nvPr/>
          </p:nvSpPr>
          <p:spPr>
            <a:xfrm>
              <a:off x="445770" y="398145"/>
              <a:ext cx="1499645"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BEACHHEAD HYPOTHESIS</a:t>
              </a:r>
            </a:p>
          </p:txBody>
        </p:sp>
        <p:sp>
          <p:nvSpPr>
            <p:cNvPr id="9" name="TextBox 9"/>
            <p:cNvSpPr txBox="1"/>
            <p:nvPr/>
          </p:nvSpPr>
          <p:spPr>
            <a:xfrm>
              <a:off x="424815" y="639128"/>
              <a:ext cx="12069970"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Mid-market B2B SaaS is the best starting point—not yet proven</a:t>
              </a:r>
            </a:p>
          </p:txBody>
        </p:sp>
      </p:grpSp>
      <p:grpSp>
        <p:nvGrpSpPr>
          <p:cNvPr id="56" name="Group 56"/>
          <p:cNvGrpSpPr/>
          <p:nvPr/>
        </p:nvGrpSpPr>
        <p:grpSpPr>
          <a:xfrm>
            <a:off x="457200" y="1390650"/>
            <a:ext cx="6833842" cy="4495800"/>
            <a:chOff x="457200" y="1390650"/>
            <a:chExt cx="6833842" cy="4495800"/>
          </a:xfrm>
        </p:grpSpPr>
        <p:sp>
          <p:nvSpPr>
            <p:cNvPr id="11" name="Rectangle 11"/>
            <p:cNvSpPr/>
            <p:nvPr/>
          </p:nvSpPr>
          <p:spPr>
            <a:xfrm>
              <a:off x="457200" y="1390650"/>
              <a:ext cx="6762750" cy="4495800"/>
            </a:xfrm>
            <a:prstGeom prst="roundRect">
              <a:avLst>
                <a:gd name="adj" fmla="val 2119"/>
              </a:avLst>
            </a:prstGeom>
            <a:solidFill>
              <a:srgbClr val="F6F8FB"/>
            </a:solidFill>
            <a:ln>
              <a:noFill/>
            </a:ln>
          </p:spPr>
        </p:sp>
        <p:sp>
          <p:nvSpPr>
            <p:cNvPr id="12" name="TextBox 12"/>
            <p:cNvSpPr txBox="1"/>
            <p:nvPr/>
          </p:nvSpPr>
          <p:spPr>
            <a:xfrm>
              <a:off x="711518" y="1647349"/>
              <a:ext cx="3762732"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BEHAVIORAL ICP • STRONGER THAN A FIRMOGRAPHIC CUT</a:t>
              </a:r>
            </a:p>
          </p:txBody>
        </p:sp>
        <p:sp>
          <p:nvSpPr>
            <p:cNvPr id="13" name="TextBox 13"/>
            <p:cNvSpPr txBox="1"/>
            <p:nvPr/>
          </p:nvSpPr>
          <p:spPr>
            <a:xfrm>
              <a:off x="695325" y="1976438"/>
              <a:ext cx="6595717" cy="457200"/>
            </a:xfrm>
            <a:prstGeom prst="rect">
              <a:avLst/>
            </a:prstGeom>
            <a:noFill/>
            <a:ln>
              <a:noFill/>
            </a:ln>
          </p:spPr>
          <p:txBody>
            <a:bodyPr wrap="none" lIns="0" tIns="0" rIns="0" bIns="0" anchor="t" anchorCtr="0">
              <a:spAutoFit/>
            </a:bodyPr>
            <a:lstStyle/>
            <a:p>
              <a:pPr algn="l"/>
              <a:r>
                <a:rPr lang="en-US" sz="2250" b="1" dirty="0">
                  <a:solidFill>
                    <a:srgbClr val="092540"/>
                  </a:solidFill>
                  <a:latin typeface="Georgia"/>
                  <a:ea typeface="SimSun"/>
                  <a:cs typeface="Georgia"/>
                </a:rPr>
                <a:t>Look for recurring cross-system work</a:t>
              </a:r>
            </a:p>
          </p:txBody>
        </p:sp>
        <p:grpSp>
          <p:nvGrpSpPr>
            <p:cNvPr id="22" name="Group 22"/>
            <p:cNvGrpSpPr/>
            <p:nvPr/>
          </p:nvGrpSpPr>
          <p:grpSpPr>
            <a:xfrm>
              <a:off x="723900" y="2514600"/>
              <a:ext cx="2952750" cy="1104900"/>
              <a:chOff x="723900" y="2514600"/>
              <a:chExt cx="2952750" cy="1104900"/>
            </a:xfrm>
          </p:grpSpPr>
          <p:sp>
            <p:nvSpPr>
              <p:cNvPr id="14" name="Rectangle 14"/>
              <p:cNvSpPr/>
              <p:nvPr/>
            </p:nvSpPr>
            <p:spPr>
              <a:xfrm>
                <a:off x="723900" y="2514600"/>
                <a:ext cx="2952750" cy="1104900"/>
              </a:xfrm>
              <a:prstGeom prst="roundRect">
                <a:avLst>
                  <a:gd name="adj" fmla="val 6897"/>
                </a:avLst>
              </a:prstGeom>
              <a:solidFill>
                <a:srgbClr val="FFFFFF"/>
              </a:solidFill>
              <a:ln>
                <a:noFill/>
              </a:ln>
            </p:spPr>
          </p:sp>
          <p:grpSp>
            <p:nvGrpSpPr>
              <p:cNvPr id="18" name="Group 18"/>
              <p:cNvGrpSpPr/>
              <p:nvPr/>
            </p:nvGrpSpPr>
            <p:grpSpPr>
              <a:xfrm>
                <a:off x="954881" y="2778125"/>
                <a:ext cx="242888" cy="229394"/>
                <a:chOff x="954881" y="2778125"/>
                <a:chExt cx="242888" cy="229394"/>
              </a:xfrm>
            </p:grpSpPr>
            <p:sp>
              <p:nvSpPr>
                <p:cNvPr id="15" name="Freeform 15"/>
                <p:cNvSpPr/>
                <p:nvPr/>
              </p:nvSpPr>
              <p:spPr>
                <a:xfrm>
                  <a:off x="1022350" y="2845594"/>
                  <a:ext cx="107950" cy="9525"/>
                </a:xfrm>
                <a:custGeom>
                  <a:avLst/>
                  <a:gdLst/>
                  <a:ahLst/>
                  <a:cxnLst/>
                  <a:rect l="l" t="t" r="r" b="b"/>
                  <a:pathLst>
                    <a:path w="107950" h="9525">
                      <a:moveTo>
                        <a:pt x="0" y="0"/>
                      </a:moveTo>
                      <a:lnTo>
                        <a:pt x="107950" y="0"/>
                      </a:lnTo>
                    </a:path>
                  </a:pathLst>
                </a:custGeom>
                <a:noFill/>
                <a:ln w="19050">
                  <a:solidFill>
                    <a:srgbClr val="6757FF"/>
                  </a:solidFill>
                </a:ln>
              </p:spPr>
            </p:sp>
            <p:sp>
              <p:nvSpPr>
                <p:cNvPr id="16" name="Freeform 16"/>
                <p:cNvSpPr/>
                <p:nvPr/>
              </p:nvSpPr>
              <p:spPr>
                <a:xfrm>
                  <a:off x="1022350" y="2899569"/>
                  <a:ext cx="80963" cy="9525"/>
                </a:xfrm>
                <a:custGeom>
                  <a:avLst/>
                  <a:gdLst/>
                  <a:ahLst/>
                  <a:cxnLst/>
                  <a:rect l="l" t="t" r="r" b="b"/>
                  <a:pathLst>
                    <a:path w="80963" h="9525">
                      <a:moveTo>
                        <a:pt x="0" y="0"/>
                      </a:moveTo>
                      <a:lnTo>
                        <a:pt x="80963" y="0"/>
                      </a:lnTo>
                    </a:path>
                  </a:pathLst>
                </a:custGeom>
                <a:noFill/>
                <a:ln w="19050">
                  <a:solidFill>
                    <a:srgbClr val="6757FF"/>
                  </a:solidFill>
                </a:ln>
              </p:spPr>
            </p:sp>
            <p:sp>
              <p:nvSpPr>
                <p:cNvPr id="17" name="Freeform 17"/>
                <p:cNvSpPr/>
                <p:nvPr/>
              </p:nvSpPr>
              <p:spPr>
                <a:xfrm>
                  <a:off x="954881" y="2778125"/>
                  <a:ext cx="242888" cy="229394"/>
                </a:xfrm>
                <a:custGeom>
                  <a:avLst/>
                  <a:gdLst/>
                  <a:ahLst/>
                  <a:cxnLst/>
                  <a:rect l="l" t="t" r="r" b="b"/>
                  <a:pathLst>
                    <a:path w="242888" h="229394">
                      <a:moveTo>
                        <a:pt x="202406" y="0"/>
                      </a:moveTo>
                      <a:cubicBezTo>
                        <a:pt x="224763" y="0"/>
                        <a:pt x="242888" y="18124"/>
                        <a:pt x="242888" y="40481"/>
                      </a:cubicBezTo>
                      <a:lnTo>
                        <a:pt x="242888" y="148431"/>
                      </a:lnTo>
                      <a:cubicBezTo>
                        <a:pt x="242888" y="170788"/>
                        <a:pt x="224763" y="188912"/>
                        <a:pt x="202406" y="188912"/>
                      </a:cubicBezTo>
                      <a:lnTo>
                        <a:pt x="134938" y="188912"/>
                      </a:lnTo>
                      <a:lnTo>
                        <a:pt x="67469" y="229394"/>
                      </a:lnTo>
                      <a:lnTo>
                        <a:pt x="67469" y="188912"/>
                      </a:lnTo>
                      <a:lnTo>
                        <a:pt x="40481" y="188912"/>
                      </a:lnTo>
                      <a:cubicBezTo>
                        <a:pt x="18124" y="188912"/>
                        <a:pt x="0" y="170788"/>
                        <a:pt x="0" y="148431"/>
                      </a:cubicBezTo>
                      <a:lnTo>
                        <a:pt x="0" y="40481"/>
                      </a:lnTo>
                      <a:cubicBezTo>
                        <a:pt x="0" y="18124"/>
                        <a:pt x="18124" y="0"/>
                        <a:pt x="40481" y="0"/>
                      </a:cubicBezTo>
                      <a:lnTo>
                        <a:pt x="202406" y="0"/>
                      </a:lnTo>
                    </a:path>
                  </a:pathLst>
                </a:custGeom>
                <a:noFill/>
                <a:ln w="19050">
                  <a:solidFill>
                    <a:srgbClr val="6757FF"/>
                  </a:solidFill>
                </a:ln>
              </p:spPr>
            </p:sp>
          </p:grpSp>
          <p:sp>
            <p:nvSpPr>
              <p:cNvPr id="19" name="TextBox 19"/>
              <p:cNvSpPr txBox="1"/>
              <p:nvPr/>
            </p:nvSpPr>
            <p:spPr>
              <a:xfrm>
                <a:off x="1377315" y="2782252"/>
                <a:ext cx="2087728"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High digital-contact share</a:t>
                </a:r>
              </a:p>
            </p:txBody>
          </p:sp>
          <p:sp>
            <p:nvSpPr>
              <p:cNvPr id="20" name="TextBox 20"/>
              <p:cNvSpPr txBox="1"/>
              <p:nvPr/>
            </p:nvSpPr>
            <p:spPr>
              <a:xfrm>
                <a:off x="902018" y="3171349"/>
                <a:ext cx="1982748"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Email, in-product chat, web</a:t>
                </a:r>
              </a:p>
            </p:txBody>
          </p:sp>
          <p:sp>
            <p:nvSpPr>
              <p:cNvPr id="21" name="TextBox 21"/>
              <p:cNvSpPr txBox="1"/>
              <p:nvPr/>
            </p:nvSpPr>
            <p:spPr>
              <a:xfrm>
                <a:off x="902018" y="3361849"/>
                <a:ext cx="1925788"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and collaboration channels.</a:t>
                </a:r>
              </a:p>
            </p:txBody>
          </p:sp>
        </p:grpSp>
        <p:grpSp>
          <p:nvGrpSpPr>
            <p:cNvPr id="34" name="Group 34"/>
            <p:cNvGrpSpPr/>
            <p:nvPr/>
          </p:nvGrpSpPr>
          <p:grpSpPr>
            <a:xfrm>
              <a:off x="3943350" y="2514600"/>
              <a:ext cx="3009900" cy="1104900"/>
              <a:chOff x="3943350" y="2514600"/>
              <a:chExt cx="3009900" cy="1104900"/>
            </a:xfrm>
          </p:grpSpPr>
          <p:sp>
            <p:nvSpPr>
              <p:cNvPr id="23" name="Rectangle 23"/>
              <p:cNvSpPr/>
              <p:nvPr/>
            </p:nvSpPr>
            <p:spPr>
              <a:xfrm>
                <a:off x="3943350" y="2514600"/>
                <a:ext cx="3009900" cy="1104900"/>
              </a:xfrm>
              <a:prstGeom prst="roundRect">
                <a:avLst>
                  <a:gd name="adj" fmla="val 6897"/>
                </a:avLst>
              </a:prstGeom>
              <a:solidFill>
                <a:srgbClr val="FFFFFF"/>
              </a:solidFill>
              <a:ln>
                <a:noFill/>
              </a:ln>
            </p:spPr>
          </p:sp>
          <p:grpSp>
            <p:nvGrpSpPr>
              <p:cNvPr id="30" name="Group 30"/>
              <p:cNvGrpSpPr/>
              <p:nvPr/>
            </p:nvGrpSpPr>
            <p:grpSpPr>
              <a:xfrm>
                <a:off x="4174331" y="2764631"/>
                <a:ext cx="242887" cy="242887"/>
                <a:chOff x="4174331" y="2764631"/>
                <a:chExt cx="242887" cy="242887"/>
              </a:xfrm>
            </p:grpSpPr>
            <p:sp>
              <p:nvSpPr>
                <p:cNvPr id="24" name="Freeform 24"/>
                <p:cNvSpPr/>
                <p:nvPr/>
              </p:nvSpPr>
              <p:spPr>
                <a:xfrm>
                  <a:off x="4190728" y="2886075"/>
                  <a:ext cx="105047" cy="105047"/>
                </a:xfrm>
                <a:custGeom>
                  <a:avLst/>
                  <a:gdLst/>
                  <a:ahLst/>
                  <a:cxnLst/>
                  <a:rect l="l" t="t" r="r" b="b"/>
                  <a:pathLst>
                    <a:path w="105047" h="105047">
                      <a:moveTo>
                        <a:pt x="37578" y="0"/>
                      </a:moveTo>
                      <a:lnTo>
                        <a:pt x="105047" y="67469"/>
                      </a:lnTo>
                      <a:lnTo>
                        <a:pt x="84806" y="87709"/>
                      </a:lnTo>
                      <a:cubicBezTo>
                        <a:pt x="72821" y="100090"/>
                        <a:pt x="55092" y="105047"/>
                        <a:pt x="38424" y="100677"/>
                      </a:cubicBezTo>
                      <a:cubicBezTo>
                        <a:pt x="21756" y="96307"/>
                        <a:pt x="8739" y="83290"/>
                        <a:pt x="4370" y="66622"/>
                      </a:cubicBezTo>
                      <a:cubicBezTo>
                        <a:pt x="0" y="49954"/>
                        <a:pt x="4957" y="32225"/>
                        <a:pt x="17337" y="20241"/>
                      </a:cubicBezTo>
                      <a:lnTo>
                        <a:pt x="37578" y="0"/>
                      </a:lnTo>
                    </a:path>
                  </a:pathLst>
                </a:custGeom>
                <a:noFill/>
                <a:ln w="19050">
                  <a:solidFill>
                    <a:srgbClr val="6757FF"/>
                  </a:solidFill>
                </a:ln>
              </p:spPr>
            </p:sp>
            <p:sp>
              <p:nvSpPr>
                <p:cNvPr id="25" name="Freeform 25"/>
                <p:cNvSpPr/>
                <p:nvPr/>
              </p:nvSpPr>
              <p:spPr>
                <a:xfrm>
                  <a:off x="4295775" y="2781028"/>
                  <a:ext cx="105047" cy="105047"/>
                </a:xfrm>
                <a:custGeom>
                  <a:avLst/>
                  <a:gdLst/>
                  <a:ahLst/>
                  <a:cxnLst/>
                  <a:rect l="l" t="t" r="r" b="b"/>
                  <a:pathLst>
                    <a:path w="105047" h="105047">
                      <a:moveTo>
                        <a:pt x="67469" y="105047"/>
                      </a:moveTo>
                      <a:lnTo>
                        <a:pt x="0" y="37578"/>
                      </a:lnTo>
                      <a:lnTo>
                        <a:pt x="20241" y="17337"/>
                      </a:lnTo>
                      <a:cubicBezTo>
                        <a:pt x="32225" y="4957"/>
                        <a:pt x="49954" y="0"/>
                        <a:pt x="66622" y="4370"/>
                      </a:cubicBezTo>
                      <a:cubicBezTo>
                        <a:pt x="83290" y="8739"/>
                        <a:pt x="96307" y="21756"/>
                        <a:pt x="100677" y="38424"/>
                      </a:cubicBezTo>
                      <a:cubicBezTo>
                        <a:pt x="105047" y="55092"/>
                        <a:pt x="100090" y="72821"/>
                        <a:pt x="87709" y="84806"/>
                      </a:cubicBezTo>
                      <a:lnTo>
                        <a:pt x="67469" y="105047"/>
                      </a:lnTo>
                    </a:path>
                  </a:pathLst>
                </a:custGeom>
                <a:noFill/>
                <a:ln w="19050">
                  <a:solidFill>
                    <a:srgbClr val="6757FF"/>
                  </a:solidFill>
                </a:ln>
              </p:spPr>
            </p:sp>
            <p:sp>
              <p:nvSpPr>
                <p:cNvPr id="26" name="Freeform 26"/>
                <p:cNvSpPr/>
                <p:nvPr/>
              </p:nvSpPr>
              <p:spPr>
                <a:xfrm>
                  <a:off x="4174331" y="2973784"/>
                  <a:ext cx="33734" cy="33734"/>
                </a:xfrm>
                <a:custGeom>
                  <a:avLst/>
                  <a:gdLst/>
                  <a:ahLst/>
                  <a:cxnLst/>
                  <a:rect l="l" t="t" r="r" b="b"/>
                  <a:pathLst>
                    <a:path w="33734" h="33734">
                      <a:moveTo>
                        <a:pt x="0" y="33734"/>
                      </a:moveTo>
                      <a:lnTo>
                        <a:pt x="33734" y="0"/>
                      </a:lnTo>
                    </a:path>
                  </a:pathLst>
                </a:custGeom>
                <a:noFill/>
                <a:ln w="19050">
                  <a:solidFill>
                    <a:srgbClr val="6757FF"/>
                  </a:solidFill>
                </a:ln>
              </p:spPr>
            </p:sp>
            <p:sp>
              <p:nvSpPr>
                <p:cNvPr id="27" name="Freeform 27"/>
                <p:cNvSpPr/>
                <p:nvPr/>
              </p:nvSpPr>
              <p:spPr>
                <a:xfrm>
                  <a:off x="4383484" y="2764631"/>
                  <a:ext cx="33734" cy="33734"/>
                </a:xfrm>
                <a:custGeom>
                  <a:avLst/>
                  <a:gdLst/>
                  <a:ahLst/>
                  <a:cxnLst/>
                  <a:rect l="l" t="t" r="r" b="b"/>
                  <a:pathLst>
                    <a:path w="33734" h="33734">
                      <a:moveTo>
                        <a:pt x="0" y="33734"/>
                      </a:moveTo>
                      <a:lnTo>
                        <a:pt x="33734" y="0"/>
                      </a:lnTo>
                    </a:path>
                  </a:pathLst>
                </a:custGeom>
                <a:noFill/>
                <a:ln w="19050">
                  <a:solidFill>
                    <a:srgbClr val="6757FF"/>
                  </a:solidFill>
                </a:ln>
              </p:spPr>
            </p:sp>
            <p:sp>
              <p:nvSpPr>
                <p:cNvPr id="28" name="Freeform 28"/>
                <p:cNvSpPr/>
                <p:nvPr/>
              </p:nvSpPr>
              <p:spPr>
                <a:xfrm>
                  <a:off x="4241800" y="2872581"/>
                  <a:ext cx="26988" cy="26988"/>
                </a:xfrm>
                <a:custGeom>
                  <a:avLst/>
                  <a:gdLst/>
                  <a:ahLst/>
                  <a:cxnLst/>
                  <a:rect l="l" t="t" r="r" b="b"/>
                  <a:pathLst>
                    <a:path w="26988" h="26988">
                      <a:moveTo>
                        <a:pt x="26988" y="0"/>
                      </a:moveTo>
                      <a:lnTo>
                        <a:pt x="0" y="26988"/>
                      </a:lnTo>
                    </a:path>
                  </a:pathLst>
                </a:custGeom>
                <a:noFill/>
                <a:ln w="19050">
                  <a:solidFill>
                    <a:srgbClr val="6757FF"/>
                  </a:solidFill>
                </a:ln>
              </p:spPr>
            </p:sp>
            <p:sp>
              <p:nvSpPr>
                <p:cNvPr id="29" name="Freeform 29"/>
                <p:cNvSpPr/>
                <p:nvPr/>
              </p:nvSpPr>
              <p:spPr>
                <a:xfrm>
                  <a:off x="4282281" y="2913062"/>
                  <a:ext cx="26988" cy="26988"/>
                </a:xfrm>
                <a:custGeom>
                  <a:avLst/>
                  <a:gdLst/>
                  <a:ahLst/>
                  <a:cxnLst/>
                  <a:rect l="l" t="t" r="r" b="b"/>
                  <a:pathLst>
                    <a:path w="26988" h="26988">
                      <a:moveTo>
                        <a:pt x="26988" y="0"/>
                      </a:moveTo>
                      <a:lnTo>
                        <a:pt x="0" y="26988"/>
                      </a:lnTo>
                    </a:path>
                  </a:pathLst>
                </a:custGeom>
                <a:noFill/>
                <a:ln w="19050">
                  <a:solidFill>
                    <a:srgbClr val="6757FF"/>
                  </a:solidFill>
                </a:ln>
              </p:spPr>
            </p:sp>
          </p:grpSp>
          <p:sp>
            <p:nvSpPr>
              <p:cNvPr id="31" name="TextBox 31"/>
              <p:cNvSpPr txBox="1"/>
              <p:nvPr/>
            </p:nvSpPr>
            <p:spPr>
              <a:xfrm>
                <a:off x="4596765" y="2782252"/>
                <a:ext cx="2103830"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Modern APIs and knowledge</a:t>
                </a:r>
              </a:p>
            </p:txBody>
          </p:sp>
          <p:sp>
            <p:nvSpPr>
              <p:cNvPr id="32" name="TextBox 32"/>
              <p:cNvSpPr txBox="1"/>
              <p:nvPr/>
            </p:nvSpPr>
            <p:spPr>
              <a:xfrm>
                <a:off x="4121468" y="3171349"/>
                <a:ext cx="2224826"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CRM, billing, product telemetry</a:t>
                </a:r>
              </a:p>
            </p:txBody>
          </p:sp>
          <p:sp>
            <p:nvSpPr>
              <p:cNvPr id="33" name="TextBox 33"/>
              <p:cNvSpPr txBox="1"/>
              <p:nvPr/>
            </p:nvSpPr>
            <p:spPr>
              <a:xfrm>
                <a:off x="4121468" y="3361849"/>
                <a:ext cx="1754910"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and documented policies.</a:t>
                </a:r>
              </a:p>
            </p:txBody>
          </p:sp>
        </p:grpSp>
        <p:grpSp>
          <p:nvGrpSpPr>
            <p:cNvPr id="44" name="Group 44"/>
            <p:cNvGrpSpPr/>
            <p:nvPr/>
          </p:nvGrpSpPr>
          <p:grpSpPr>
            <a:xfrm>
              <a:off x="723900" y="3829050"/>
              <a:ext cx="2952750" cy="1104900"/>
              <a:chOff x="723900" y="3829050"/>
              <a:chExt cx="2952750" cy="1104900"/>
            </a:xfrm>
          </p:grpSpPr>
          <p:sp>
            <p:nvSpPr>
              <p:cNvPr id="35" name="Rectangle 35"/>
              <p:cNvSpPr/>
              <p:nvPr/>
            </p:nvSpPr>
            <p:spPr>
              <a:xfrm>
                <a:off x="723900" y="3829050"/>
                <a:ext cx="2952750" cy="1104900"/>
              </a:xfrm>
              <a:prstGeom prst="roundRect">
                <a:avLst>
                  <a:gd name="adj" fmla="val 6897"/>
                </a:avLst>
              </a:prstGeom>
              <a:solidFill>
                <a:srgbClr val="FFFFFF"/>
              </a:solidFill>
              <a:ln>
                <a:noFill/>
              </a:ln>
            </p:spPr>
          </p:sp>
          <p:grpSp>
            <p:nvGrpSpPr>
              <p:cNvPr id="40" name="Group 40"/>
              <p:cNvGrpSpPr/>
              <p:nvPr/>
            </p:nvGrpSpPr>
            <p:grpSpPr>
              <a:xfrm>
                <a:off x="954881" y="4092575"/>
                <a:ext cx="242887" cy="225425"/>
                <a:chOff x="954881" y="4092575"/>
                <a:chExt cx="242887" cy="225425"/>
              </a:xfrm>
            </p:grpSpPr>
            <p:sp>
              <p:nvSpPr>
                <p:cNvPr id="36" name="Freeform 36"/>
                <p:cNvSpPr/>
                <p:nvPr/>
              </p:nvSpPr>
              <p:spPr>
                <a:xfrm>
                  <a:off x="954881" y="4200525"/>
                  <a:ext cx="80962" cy="107950"/>
                </a:xfrm>
                <a:custGeom>
                  <a:avLst/>
                  <a:gdLst/>
                  <a:ahLst/>
                  <a:cxnLst/>
                  <a:rect l="l" t="t" r="r" b="b"/>
                  <a:pathLst>
                    <a:path w="80962" h="107950">
                      <a:moveTo>
                        <a:pt x="0" y="13494"/>
                      </a:moveTo>
                      <a:cubicBezTo>
                        <a:pt x="0" y="6041"/>
                        <a:pt x="6041" y="0"/>
                        <a:pt x="13494" y="0"/>
                      </a:cubicBezTo>
                      <a:lnTo>
                        <a:pt x="67469" y="0"/>
                      </a:lnTo>
                      <a:cubicBezTo>
                        <a:pt x="74921" y="0"/>
                        <a:pt x="80962" y="6041"/>
                        <a:pt x="80962" y="13494"/>
                      </a:cubicBezTo>
                      <a:lnTo>
                        <a:pt x="80962" y="94456"/>
                      </a:lnTo>
                      <a:cubicBezTo>
                        <a:pt x="80962" y="101909"/>
                        <a:pt x="74921" y="107950"/>
                        <a:pt x="67469" y="107950"/>
                      </a:cubicBezTo>
                      <a:lnTo>
                        <a:pt x="13494" y="107950"/>
                      </a:lnTo>
                      <a:cubicBezTo>
                        <a:pt x="6041" y="107950"/>
                        <a:pt x="0" y="101909"/>
                        <a:pt x="0" y="94456"/>
                      </a:cubicBezTo>
                      <a:lnTo>
                        <a:pt x="0" y="13494"/>
                      </a:lnTo>
                    </a:path>
                  </a:pathLst>
                </a:custGeom>
                <a:noFill/>
                <a:ln w="19050">
                  <a:solidFill>
                    <a:srgbClr val="6757FF"/>
                  </a:solidFill>
                </a:ln>
              </p:spPr>
            </p:sp>
            <p:sp>
              <p:nvSpPr>
                <p:cNvPr id="37" name="Freeform 37"/>
                <p:cNvSpPr/>
                <p:nvPr/>
              </p:nvSpPr>
              <p:spPr>
                <a:xfrm>
                  <a:off x="1116806" y="4146550"/>
                  <a:ext cx="80962" cy="161925"/>
                </a:xfrm>
                <a:custGeom>
                  <a:avLst/>
                  <a:gdLst/>
                  <a:ahLst/>
                  <a:cxnLst/>
                  <a:rect l="l" t="t" r="r" b="b"/>
                  <a:pathLst>
                    <a:path w="80962" h="161925">
                      <a:moveTo>
                        <a:pt x="0" y="13494"/>
                      </a:moveTo>
                      <a:cubicBezTo>
                        <a:pt x="0" y="6041"/>
                        <a:pt x="6041" y="0"/>
                        <a:pt x="13494" y="0"/>
                      </a:cubicBezTo>
                      <a:lnTo>
                        <a:pt x="67469" y="0"/>
                      </a:lnTo>
                      <a:cubicBezTo>
                        <a:pt x="74921" y="0"/>
                        <a:pt x="80962" y="6041"/>
                        <a:pt x="80962" y="13494"/>
                      </a:cubicBezTo>
                      <a:lnTo>
                        <a:pt x="80962" y="148431"/>
                      </a:lnTo>
                      <a:cubicBezTo>
                        <a:pt x="80962" y="155884"/>
                        <a:pt x="74921" y="161925"/>
                        <a:pt x="67469" y="161925"/>
                      </a:cubicBezTo>
                      <a:lnTo>
                        <a:pt x="13494" y="161925"/>
                      </a:lnTo>
                      <a:cubicBezTo>
                        <a:pt x="6041" y="161925"/>
                        <a:pt x="0" y="155884"/>
                        <a:pt x="0" y="148431"/>
                      </a:cubicBezTo>
                      <a:lnTo>
                        <a:pt x="0" y="13494"/>
                      </a:lnTo>
                    </a:path>
                  </a:pathLst>
                </a:custGeom>
                <a:noFill/>
                <a:ln w="19050">
                  <a:solidFill>
                    <a:srgbClr val="6757FF"/>
                  </a:solidFill>
                </a:ln>
              </p:spPr>
            </p:sp>
            <p:sp>
              <p:nvSpPr>
                <p:cNvPr id="38" name="Freeform 38"/>
                <p:cNvSpPr/>
                <p:nvPr/>
              </p:nvSpPr>
              <p:spPr>
                <a:xfrm>
                  <a:off x="1035844" y="4092575"/>
                  <a:ext cx="80962" cy="215900"/>
                </a:xfrm>
                <a:custGeom>
                  <a:avLst/>
                  <a:gdLst/>
                  <a:ahLst/>
                  <a:cxnLst/>
                  <a:rect l="l" t="t" r="r" b="b"/>
                  <a:pathLst>
                    <a:path w="80962" h="215900">
                      <a:moveTo>
                        <a:pt x="0" y="13494"/>
                      </a:moveTo>
                      <a:cubicBezTo>
                        <a:pt x="0" y="6041"/>
                        <a:pt x="6041" y="0"/>
                        <a:pt x="13494" y="0"/>
                      </a:cubicBezTo>
                      <a:lnTo>
                        <a:pt x="67469" y="0"/>
                      </a:lnTo>
                      <a:cubicBezTo>
                        <a:pt x="74921" y="0"/>
                        <a:pt x="80962" y="6041"/>
                        <a:pt x="80962" y="13494"/>
                      </a:cubicBezTo>
                      <a:lnTo>
                        <a:pt x="80962" y="202406"/>
                      </a:lnTo>
                      <a:cubicBezTo>
                        <a:pt x="80962" y="209859"/>
                        <a:pt x="74921" y="215900"/>
                        <a:pt x="67469" y="215900"/>
                      </a:cubicBezTo>
                      <a:lnTo>
                        <a:pt x="13494" y="215900"/>
                      </a:lnTo>
                      <a:cubicBezTo>
                        <a:pt x="6041" y="215900"/>
                        <a:pt x="0" y="209859"/>
                        <a:pt x="0" y="202406"/>
                      </a:cubicBezTo>
                      <a:lnTo>
                        <a:pt x="0" y="13494"/>
                      </a:lnTo>
                    </a:path>
                  </a:pathLst>
                </a:custGeom>
                <a:noFill/>
                <a:ln w="19050">
                  <a:solidFill>
                    <a:srgbClr val="6757FF"/>
                  </a:solidFill>
                </a:ln>
              </p:spPr>
            </p:sp>
            <p:sp>
              <p:nvSpPr>
                <p:cNvPr id="39" name="Freeform 39"/>
                <p:cNvSpPr/>
                <p:nvPr/>
              </p:nvSpPr>
              <p:spPr>
                <a:xfrm>
                  <a:off x="968375" y="4308475"/>
                  <a:ext cx="188912" cy="9525"/>
                </a:xfrm>
                <a:custGeom>
                  <a:avLst/>
                  <a:gdLst/>
                  <a:ahLst/>
                  <a:cxnLst/>
                  <a:rect l="l" t="t" r="r" b="b"/>
                  <a:pathLst>
                    <a:path w="188912" h="9525">
                      <a:moveTo>
                        <a:pt x="0" y="0"/>
                      </a:moveTo>
                      <a:lnTo>
                        <a:pt x="188912" y="0"/>
                      </a:lnTo>
                    </a:path>
                  </a:pathLst>
                </a:custGeom>
                <a:noFill/>
                <a:ln w="19050">
                  <a:solidFill>
                    <a:srgbClr val="6757FF"/>
                  </a:solidFill>
                </a:ln>
              </p:spPr>
            </p:sp>
          </p:grpSp>
          <p:sp>
            <p:nvSpPr>
              <p:cNvPr id="41" name="TextBox 41"/>
              <p:cNvSpPr txBox="1"/>
              <p:nvPr/>
            </p:nvSpPr>
            <p:spPr>
              <a:xfrm>
                <a:off x="1377315" y="4096702"/>
                <a:ext cx="2071626"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Measurable operating pain</a:t>
                </a:r>
              </a:p>
            </p:txBody>
          </p:sp>
          <p:sp>
            <p:nvSpPr>
              <p:cNvPr id="42" name="TextBox 42"/>
              <p:cNvSpPr txBox="1"/>
              <p:nvPr/>
            </p:nvSpPr>
            <p:spPr>
              <a:xfrm>
                <a:off x="902018" y="4485799"/>
                <a:ext cx="2466904"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Backlog, repeat contacts, handoff</a:t>
                </a:r>
              </a:p>
            </p:txBody>
          </p:sp>
          <p:sp>
            <p:nvSpPr>
              <p:cNvPr id="43" name="TextBox 43"/>
              <p:cNvSpPr txBox="1"/>
              <p:nvPr/>
            </p:nvSpPr>
            <p:spPr>
              <a:xfrm>
                <a:off x="902018" y="4676299"/>
                <a:ext cx="1961388"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friction and cost pressure.</a:t>
                </a:r>
              </a:p>
            </p:txBody>
          </p:sp>
        </p:grpSp>
        <p:grpSp>
          <p:nvGrpSpPr>
            <p:cNvPr id="53" name="Group 53"/>
            <p:cNvGrpSpPr/>
            <p:nvPr/>
          </p:nvGrpSpPr>
          <p:grpSpPr>
            <a:xfrm>
              <a:off x="3943350" y="3829050"/>
              <a:ext cx="3063183" cy="1104900"/>
              <a:chOff x="3943350" y="3829050"/>
              <a:chExt cx="3063183" cy="1104900"/>
            </a:xfrm>
          </p:grpSpPr>
          <p:sp>
            <p:nvSpPr>
              <p:cNvPr id="45" name="Rectangle 45"/>
              <p:cNvSpPr/>
              <p:nvPr/>
            </p:nvSpPr>
            <p:spPr>
              <a:xfrm>
                <a:off x="3943350" y="3829050"/>
                <a:ext cx="3009900" cy="1104900"/>
              </a:xfrm>
              <a:prstGeom prst="roundRect">
                <a:avLst>
                  <a:gd name="adj" fmla="val 6897"/>
                </a:avLst>
              </a:prstGeom>
              <a:solidFill>
                <a:srgbClr val="FFFFFF"/>
              </a:solidFill>
              <a:ln>
                <a:noFill/>
              </a:ln>
            </p:spPr>
          </p:sp>
          <p:grpSp>
            <p:nvGrpSpPr>
              <p:cNvPr id="49" name="Group 49"/>
              <p:cNvGrpSpPr/>
              <p:nvPr/>
            </p:nvGrpSpPr>
            <p:grpSpPr>
              <a:xfrm>
                <a:off x="4174331" y="4079081"/>
                <a:ext cx="242888" cy="242888"/>
                <a:chOff x="4174331" y="4079081"/>
                <a:chExt cx="242888" cy="242888"/>
              </a:xfrm>
            </p:grpSpPr>
            <p:sp>
              <p:nvSpPr>
                <p:cNvPr id="46" name="Freeform 46"/>
                <p:cNvSpPr/>
                <p:nvPr/>
              </p:nvSpPr>
              <p:spPr>
                <a:xfrm>
                  <a:off x="4174331" y="4267994"/>
                  <a:ext cx="53975" cy="53975"/>
                </a:xfrm>
                <a:custGeom>
                  <a:avLst/>
                  <a:gdLst/>
                  <a:ahLst/>
                  <a:cxnLst/>
                  <a:rect l="l" t="t" r="r" b="b"/>
                  <a:pathLst>
                    <a:path w="53975" h="53975">
                      <a:moveTo>
                        <a:pt x="0" y="26988"/>
                      </a:moveTo>
                      <a:cubicBezTo>
                        <a:pt x="0" y="41892"/>
                        <a:pt x="12083" y="53975"/>
                        <a:pt x="26987" y="53975"/>
                      </a:cubicBezTo>
                      <a:cubicBezTo>
                        <a:pt x="41892" y="53975"/>
                        <a:pt x="53975" y="41892"/>
                        <a:pt x="53975" y="26988"/>
                      </a:cubicBezTo>
                      <a:cubicBezTo>
                        <a:pt x="53975" y="12083"/>
                        <a:pt x="41892" y="0"/>
                        <a:pt x="26987" y="0"/>
                      </a:cubicBezTo>
                      <a:cubicBezTo>
                        <a:pt x="12083" y="0"/>
                        <a:pt x="0" y="12083"/>
                        <a:pt x="0" y="26988"/>
                      </a:cubicBezTo>
                    </a:path>
                  </a:pathLst>
                </a:custGeom>
                <a:noFill/>
                <a:ln w="19050">
                  <a:solidFill>
                    <a:srgbClr val="6757FF"/>
                  </a:solidFill>
                </a:ln>
              </p:spPr>
            </p:sp>
            <p:sp>
              <p:nvSpPr>
                <p:cNvPr id="47" name="Freeform 47"/>
                <p:cNvSpPr/>
                <p:nvPr/>
              </p:nvSpPr>
              <p:spPr>
                <a:xfrm>
                  <a:off x="4363244" y="4079081"/>
                  <a:ext cx="53975" cy="53975"/>
                </a:xfrm>
                <a:custGeom>
                  <a:avLst/>
                  <a:gdLst/>
                  <a:ahLst/>
                  <a:cxnLst/>
                  <a:rect l="l" t="t" r="r" b="b"/>
                  <a:pathLst>
                    <a:path w="53975" h="53975">
                      <a:moveTo>
                        <a:pt x="26988" y="53975"/>
                      </a:moveTo>
                      <a:cubicBezTo>
                        <a:pt x="41892" y="53975"/>
                        <a:pt x="53975" y="41892"/>
                        <a:pt x="53975" y="26987"/>
                      </a:cubicBezTo>
                      <a:cubicBezTo>
                        <a:pt x="53975" y="12083"/>
                        <a:pt x="41892" y="0"/>
                        <a:pt x="26988" y="0"/>
                      </a:cubicBezTo>
                      <a:cubicBezTo>
                        <a:pt x="12083" y="0"/>
                        <a:pt x="0" y="12083"/>
                        <a:pt x="0" y="26987"/>
                      </a:cubicBezTo>
                      <a:cubicBezTo>
                        <a:pt x="0" y="41892"/>
                        <a:pt x="12083" y="53975"/>
                        <a:pt x="26988" y="53975"/>
                      </a:cubicBezTo>
                    </a:path>
                  </a:pathLst>
                </a:custGeom>
                <a:noFill/>
                <a:ln w="19050">
                  <a:solidFill>
                    <a:srgbClr val="6757FF"/>
                  </a:solidFill>
                </a:ln>
              </p:spPr>
            </p:sp>
            <p:sp>
              <p:nvSpPr>
                <p:cNvPr id="48" name="Freeform 48"/>
                <p:cNvSpPr/>
                <p:nvPr/>
              </p:nvSpPr>
              <p:spPr>
                <a:xfrm>
                  <a:off x="4201319" y="4106069"/>
                  <a:ext cx="202406" cy="188913"/>
                </a:xfrm>
                <a:custGeom>
                  <a:avLst/>
                  <a:gdLst/>
                  <a:ahLst/>
                  <a:cxnLst/>
                  <a:rect l="l" t="t" r="r" b="b"/>
                  <a:pathLst>
                    <a:path w="202406" h="188913">
                      <a:moveTo>
                        <a:pt x="80962" y="188913"/>
                      </a:moveTo>
                      <a:lnTo>
                        <a:pt x="155178" y="188913"/>
                      </a:lnTo>
                      <a:cubicBezTo>
                        <a:pt x="181261" y="188913"/>
                        <a:pt x="202406" y="167768"/>
                        <a:pt x="202406" y="141684"/>
                      </a:cubicBezTo>
                      <a:cubicBezTo>
                        <a:pt x="202406" y="115601"/>
                        <a:pt x="181261" y="94456"/>
                        <a:pt x="155178" y="94456"/>
                      </a:cubicBezTo>
                      <a:lnTo>
                        <a:pt x="47228" y="94456"/>
                      </a:lnTo>
                      <a:cubicBezTo>
                        <a:pt x="21145" y="94456"/>
                        <a:pt x="0" y="73311"/>
                        <a:pt x="0" y="47228"/>
                      </a:cubicBezTo>
                      <a:cubicBezTo>
                        <a:pt x="0" y="21145"/>
                        <a:pt x="21145" y="0"/>
                        <a:pt x="47228" y="0"/>
                      </a:cubicBezTo>
                      <a:lnTo>
                        <a:pt x="107950" y="0"/>
                      </a:lnTo>
                    </a:path>
                  </a:pathLst>
                </a:custGeom>
                <a:noFill/>
                <a:ln w="19050">
                  <a:solidFill>
                    <a:srgbClr val="6757FF"/>
                  </a:solidFill>
                </a:ln>
              </p:spPr>
            </p:sp>
          </p:grpSp>
          <p:sp>
            <p:nvSpPr>
              <p:cNvPr id="50" name="TextBox 50"/>
              <p:cNvSpPr txBox="1"/>
              <p:nvPr/>
            </p:nvSpPr>
            <p:spPr>
              <a:xfrm>
                <a:off x="4596765" y="4096702"/>
                <a:ext cx="2409768"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Bounded repeatable workflows</a:t>
                </a:r>
              </a:p>
            </p:txBody>
          </p:sp>
          <p:sp>
            <p:nvSpPr>
              <p:cNvPr id="51" name="TextBox 51"/>
              <p:cNvSpPr txBox="1"/>
              <p:nvPr/>
            </p:nvSpPr>
            <p:spPr>
              <a:xfrm>
                <a:off x="4121468" y="4485799"/>
                <a:ext cx="2118027"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Billing, entitlements, access,</a:t>
                </a:r>
              </a:p>
            </p:txBody>
          </p:sp>
          <p:sp>
            <p:nvSpPr>
              <p:cNvPr id="52" name="TextBox 52"/>
              <p:cNvSpPr txBox="1"/>
              <p:nvPr/>
            </p:nvSpPr>
            <p:spPr>
              <a:xfrm>
                <a:off x="4121468" y="4676299"/>
                <a:ext cx="2523863"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incident and engineering escalation.</a:t>
                </a:r>
              </a:p>
            </p:txBody>
          </p:sp>
        </p:grpSp>
        <p:sp>
          <p:nvSpPr>
            <p:cNvPr id="54" name="TextBox 54"/>
            <p:cNvSpPr txBox="1"/>
            <p:nvPr/>
          </p:nvSpPr>
          <p:spPr>
            <a:xfrm>
              <a:off x="710565" y="5287328"/>
              <a:ext cx="1620769"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Avoid the extremes:</a:t>
              </a:r>
            </a:p>
          </p:txBody>
        </p:sp>
        <p:sp>
          <p:nvSpPr>
            <p:cNvPr id="55" name="TextBox 55"/>
            <p:cNvSpPr txBox="1"/>
            <p:nvPr/>
          </p:nvSpPr>
          <p:spPr>
            <a:xfrm>
              <a:off x="712470" y="5522595"/>
              <a:ext cx="4728591"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Too little volume at the low end; suite-grade governance at the high end.</a:t>
              </a:r>
            </a:p>
          </p:txBody>
        </p:sp>
      </p:grpSp>
      <p:grpSp>
        <p:nvGrpSpPr>
          <p:cNvPr id="70" name="Group 70"/>
          <p:cNvGrpSpPr/>
          <p:nvPr/>
        </p:nvGrpSpPr>
        <p:grpSpPr>
          <a:xfrm>
            <a:off x="7486650" y="1390650"/>
            <a:ext cx="4248150" cy="4495800"/>
            <a:chOff x="7486650" y="1390650"/>
            <a:chExt cx="4248150" cy="4495800"/>
          </a:xfrm>
        </p:grpSpPr>
        <p:sp>
          <p:nvSpPr>
            <p:cNvPr id="57" name="Rectangle 57"/>
            <p:cNvSpPr/>
            <p:nvPr/>
          </p:nvSpPr>
          <p:spPr>
            <a:xfrm>
              <a:off x="7486650" y="1390650"/>
              <a:ext cx="4248150" cy="4495800"/>
            </a:xfrm>
            <a:prstGeom prst="roundRect">
              <a:avLst>
                <a:gd name="adj" fmla="val 2242"/>
              </a:avLst>
            </a:prstGeom>
            <a:solidFill>
              <a:srgbClr val="092540"/>
            </a:solidFill>
            <a:ln>
              <a:noFill/>
            </a:ln>
          </p:spPr>
        </p:sp>
        <p:sp>
          <p:nvSpPr>
            <p:cNvPr id="58" name="TextBox 58"/>
            <p:cNvSpPr txBox="1"/>
            <p:nvPr/>
          </p:nvSpPr>
          <p:spPr>
            <a:xfrm>
              <a:off x="7760018" y="1647349"/>
              <a:ext cx="1998412"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DESIGN-PARTNER HYPOTHESIS</a:t>
              </a:r>
            </a:p>
          </p:txBody>
        </p:sp>
        <p:sp>
          <p:nvSpPr>
            <p:cNvPr id="59" name="TextBox 59"/>
            <p:cNvSpPr txBox="1"/>
            <p:nvPr/>
          </p:nvSpPr>
          <p:spPr>
            <a:xfrm>
              <a:off x="7726680" y="2087880"/>
              <a:ext cx="1913268" cy="731520"/>
            </a:xfrm>
            <a:prstGeom prst="rect">
              <a:avLst/>
            </a:prstGeom>
            <a:noFill/>
            <a:ln>
              <a:noFill/>
            </a:ln>
          </p:spPr>
          <p:txBody>
            <a:bodyPr wrap="none" lIns="0" tIns="0" rIns="0" bIns="0" anchor="t" anchorCtr="0">
              <a:spAutoFit/>
            </a:bodyPr>
            <a:lstStyle/>
            <a:p>
              <a:pPr algn="l"/>
              <a:r>
                <a:rPr lang="en-US" sz="3600" b="1" dirty="0">
                  <a:solidFill>
                    <a:srgbClr val="FFFFFF"/>
                  </a:solidFill>
                  <a:latin typeface="Georgia"/>
                  <a:ea typeface="SimSun"/>
                  <a:cs typeface="Georgia"/>
                </a:rPr>
                <a:t>20–200</a:t>
              </a:r>
            </a:p>
          </p:txBody>
        </p:sp>
        <p:sp>
          <p:nvSpPr>
            <p:cNvPr id="60" name="TextBox 60"/>
            <p:cNvSpPr txBox="1"/>
            <p:nvPr/>
          </p:nvSpPr>
          <p:spPr>
            <a:xfrm>
              <a:off x="7755255" y="2654618"/>
              <a:ext cx="1503188" cy="274320"/>
            </a:xfrm>
            <a:prstGeom prst="rect">
              <a:avLst/>
            </a:prstGeom>
            <a:noFill/>
            <a:ln>
              <a:noFill/>
            </a:ln>
          </p:spPr>
          <p:txBody>
            <a:bodyPr wrap="none" lIns="0" tIns="0" rIns="0" bIns="0" anchor="t" anchorCtr="0">
              <a:spAutoFit/>
            </a:bodyPr>
            <a:lstStyle/>
            <a:p>
              <a:pPr algn="l"/>
              <a:r>
                <a:rPr lang="en-US" sz="1350" dirty="0">
                  <a:solidFill>
                    <a:srgbClr val="FFFFFF"/>
                  </a:solidFill>
                  <a:latin typeface="Arial"/>
                  <a:ea typeface="Microsoft YaHei"/>
                  <a:cs typeface="Arial"/>
                </a:rPr>
                <a:t>support agents</a:t>
              </a:r>
            </a:p>
          </p:txBody>
        </p:sp>
        <p:sp>
          <p:nvSpPr>
            <p:cNvPr id="61" name="TextBox 61"/>
            <p:cNvSpPr txBox="1"/>
            <p:nvPr/>
          </p:nvSpPr>
          <p:spPr>
            <a:xfrm>
              <a:off x="7757160" y="3204210"/>
              <a:ext cx="3115056"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This range is an analytical screening</a:t>
              </a:r>
            </a:p>
          </p:txBody>
        </p:sp>
        <p:sp>
          <p:nvSpPr>
            <p:cNvPr id="62" name="TextBox 62"/>
            <p:cNvSpPr txBox="1"/>
            <p:nvPr/>
          </p:nvSpPr>
          <p:spPr>
            <a:xfrm>
              <a:off x="7757160" y="3451860"/>
              <a:ext cx="3281553"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hypothesis—not a surveyed threshold.</a:t>
              </a:r>
            </a:p>
          </p:txBody>
        </p:sp>
        <p:sp>
          <p:nvSpPr>
            <p:cNvPr id="63" name="TextBox 63"/>
            <p:cNvSpPr txBox="1"/>
            <p:nvPr/>
          </p:nvSpPr>
          <p:spPr>
            <a:xfrm>
              <a:off x="7757160" y="3832860"/>
              <a:ext cx="3395472"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Validate willingness to pay, integration</a:t>
              </a:r>
            </a:p>
          </p:txBody>
        </p:sp>
        <p:sp>
          <p:nvSpPr>
            <p:cNvPr id="64" name="TextBox 64"/>
            <p:cNvSpPr txBox="1"/>
            <p:nvPr/>
          </p:nvSpPr>
          <p:spPr>
            <a:xfrm>
              <a:off x="7757160" y="4080510"/>
              <a:ext cx="3754755"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capacity and workflow repeatability before</a:t>
              </a:r>
            </a:p>
          </p:txBody>
        </p:sp>
        <p:sp>
          <p:nvSpPr>
            <p:cNvPr id="65" name="TextBox 65"/>
            <p:cNvSpPr txBox="1"/>
            <p:nvPr/>
          </p:nvSpPr>
          <p:spPr>
            <a:xfrm>
              <a:off x="7757160" y="4328160"/>
              <a:ext cx="2755773"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publishing a segment definition.</a:t>
              </a:r>
            </a:p>
          </p:txBody>
        </p:sp>
        <p:sp>
          <p:nvSpPr>
            <p:cNvPr id="66" name="Line 66"/>
            <p:cNvSpPr/>
            <p:nvPr/>
          </p:nvSpPr>
          <p:spPr>
            <a:xfrm>
              <a:off x="7772400" y="4819650"/>
              <a:ext cx="3638550" cy="9525"/>
            </a:xfrm>
            <a:custGeom>
              <a:avLst/>
              <a:gdLst/>
              <a:ahLst/>
              <a:cxnLst/>
              <a:rect l="l" t="t" r="r" b="b"/>
              <a:pathLst>
                <a:path w="3638550" h="9525">
                  <a:moveTo>
                    <a:pt x="0" y="0"/>
                  </a:moveTo>
                  <a:lnTo>
                    <a:pt x="3638550" y="0"/>
                  </a:lnTo>
                </a:path>
              </a:pathLst>
            </a:custGeom>
            <a:noFill/>
            <a:ln w="19050">
              <a:solidFill>
                <a:srgbClr val="6757FF"/>
              </a:solidFill>
            </a:ln>
          </p:spPr>
        </p:sp>
        <p:sp>
          <p:nvSpPr>
            <p:cNvPr id="67" name="TextBox 67"/>
            <p:cNvSpPr txBox="1"/>
            <p:nvPr/>
          </p:nvSpPr>
          <p:spPr>
            <a:xfrm>
              <a:off x="7758112" y="5098256"/>
              <a:ext cx="830800"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Unmet job</a:t>
              </a:r>
            </a:p>
          </p:txBody>
        </p:sp>
        <p:sp>
          <p:nvSpPr>
            <p:cNvPr id="68" name="TextBox 68"/>
            <p:cNvSpPr txBox="1"/>
            <p:nvPr/>
          </p:nvSpPr>
          <p:spPr>
            <a:xfrm>
              <a:off x="7760970" y="5370195"/>
              <a:ext cx="2323147" cy="182880"/>
            </a:xfrm>
            <a:prstGeom prst="rect">
              <a:avLst/>
            </a:prstGeom>
            <a:noFill/>
            <a:ln>
              <a:noFill/>
            </a:ln>
          </p:spPr>
          <p:txBody>
            <a:bodyPr wrap="none" lIns="0" tIns="0" rIns="0" bIns="0" anchor="t" anchorCtr="0">
              <a:spAutoFit/>
            </a:bodyPr>
            <a:lstStyle/>
            <a:p>
              <a:pPr algn="l"/>
              <a:r>
                <a:rPr lang="en-US" sz="900" dirty="0">
                  <a:solidFill>
                    <a:srgbClr val="DDE3EA"/>
                  </a:solidFill>
                  <a:latin typeface="Arial"/>
                  <a:ea typeface="Microsoft YaHei"/>
                  <a:cs typeface="Arial"/>
                </a:rPr>
                <a:t>Turn a conversation into a governed</a:t>
              </a:r>
            </a:p>
          </p:txBody>
        </p:sp>
        <p:sp>
          <p:nvSpPr>
            <p:cNvPr id="69" name="TextBox 69"/>
            <p:cNvSpPr txBox="1"/>
            <p:nvPr/>
          </p:nvSpPr>
          <p:spPr>
            <a:xfrm>
              <a:off x="7760970" y="5541645"/>
              <a:ext cx="1370171" cy="182880"/>
            </a:xfrm>
            <a:prstGeom prst="rect">
              <a:avLst/>
            </a:prstGeom>
            <a:noFill/>
            <a:ln>
              <a:noFill/>
            </a:ln>
          </p:spPr>
          <p:txBody>
            <a:bodyPr wrap="none" lIns="0" tIns="0" rIns="0" bIns="0" anchor="t" anchorCtr="0">
              <a:spAutoFit/>
            </a:bodyPr>
            <a:lstStyle/>
            <a:p>
              <a:pPr algn="l"/>
              <a:r>
                <a:rPr lang="en-US" sz="900" dirty="0">
                  <a:solidFill>
                    <a:srgbClr val="DDE3EA"/>
                  </a:solidFill>
                  <a:latin typeface="Arial"/>
                  <a:ea typeface="Microsoft YaHei"/>
                  <a:cs typeface="Arial"/>
                </a:rPr>
                <a:t>sequence of actions.</a:t>
              </a:r>
            </a:p>
          </p:txBody>
        </p:sp>
      </p:grpSp>
      <p:grpSp>
        <p:nvGrpSpPr>
          <p:cNvPr id="74" name="Group 74"/>
          <p:cNvGrpSpPr/>
          <p:nvPr/>
        </p:nvGrpSpPr>
        <p:grpSpPr>
          <a:xfrm>
            <a:off x="448628" y="6343650"/>
            <a:ext cx="11295697" cy="381000"/>
            <a:chOff x="448628" y="6343650"/>
            <a:chExt cx="11295697" cy="381000"/>
          </a:xfrm>
        </p:grpSpPr>
        <p:sp>
          <p:nvSpPr>
            <p:cNvPr id="71" name="Rectangle 71"/>
            <p:cNvSpPr/>
            <p:nvPr/>
          </p:nvSpPr>
          <p:spPr>
            <a:xfrm>
              <a:off x="457200" y="6343650"/>
              <a:ext cx="11277600" cy="381000"/>
            </a:xfrm>
            <a:prstGeom prst="rect">
              <a:avLst/>
            </a:prstGeom>
            <a:solidFill>
              <a:srgbClr val="FFFFFF"/>
            </a:solidFill>
            <a:ln>
              <a:noFill/>
            </a:ln>
          </p:spPr>
        </p:sp>
        <p:sp>
          <p:nvSpPr>
            <p:cNvPr id="72" name="TextBox 72"/>
            <p:cNvSpPr txBox="1"/>
            <p:nvPr/>
          </p:nvSpPr>
          <p:spPr>
            <a:xfrm>
              <a:off x="448628" y="6480334"/>
              <a:ext cx="7805261"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Salesforce, State of Service, 7th ed.; McKinsey, “Winning B2B Customers in Technology and Telecommunications.” Segment range is analyst hypothesis.</a:t>
              </a:r>
            </a:p>
          </p:txBody>
        </p:sp>
        <p:sp>
          <p:nvSpPr>
            <p:cNvPr id="73" name="TextBox 73"/>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05 / 15</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5556" r="0" b="5556"/>
            <a:stretch>
              <a:fillRect/>
            </a:stretch>
          </p:blipFill>
          <p:spPr>
            <a:xfrm>
              <a:off x="9334500" y="0"/>
              <a:ext cx="2857500" cy="1428750"/>
            </a:xfrm>
            <a:prstGeom prst="rect">
              <a:avLst/>
            </a:prstGeom>
          </p:spPr>
        </p:pic>
        <p:sp>
          <p:nvSpPr>
            <p:cNvPr id="4" name="Rectangle 4"/>
            <p:cNvSpPr/>
            <p:nvPr/>
          </p:nvSpPr>
          <p:spPr>
            <a:xfrm>
              <a:off x="9334500" y="0"/>
              <a:ext cx="2857500" cy="1428750"/>
            </a:xfrm>
            <a:prstGeom prst="rect">
              <a:avLst/>
            </a:prstGeom>
            <a:solidFill>
              <a:srgbClr val="FFFFFF">
                <a:alpha val="7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2011313" cy="971550"/>
            <a:chOff x="424815" y="266700"/>
            <a:chExt cx="12011313" cy="971550"/>
          </a:xfrm>
        </p:grpSpPr>
        <p:sp>
          <p:nvSpPr>
            <p:cNvPr id="7" name="Rectangle 7"/>
            <p:cNvSpPr/>
            <p:nvPr/>
          </p:nvSpPr>
          <p:spPr>
            <a:xfrm>
              <a:off x="457200" y="266700"/>
              <a:ext cx="10953750" cy="971550"/>
            </a:xfrm>
            <a:prstGeom prst="rect">
              <a:avLst/>
            </a:prstGeom>
            <a:solidFill>
              <a:srgbClr val="FFFFFF"/>
            </a:solidFill>
            <a:ln>
              <a:noFill/>
            </a:ln>
          </p:spPr>
        </p:sp>
        <p:sp>
          <p:nvSpPr>
            <p:cNvPr id="8" name="TextBox 8"/>
            <p:cNvSpPr txBox="1"/>
            <p:nvPr/>
          </p:nvSpPr>
          <p:spPr>
            <a:xfrm>
              <a:off x="445770" y="398145"/>
              <a:ext cx="1644563"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COMPETITIVE ARCHETYPES</a:t>
              </a:r>
            </a:p>
          </p:txBody>
        </p:sp>
        <p:sp>
          <p:nvSpPr>
            <p:cNvPr id="9" name="TextBox 9"/>
            <p:cNvSpPr txBox="1"/>
            <p:nvPr/>
          </p:nvSpPr>
          <p:spPr>
            <a:xfrm>
              <a:off x="424815" y="639128"/>
              <a:ext cx="12011313"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Incumbents win through three different systems of advantage</a:t>
              </a:r>
            </a:p>
          </p:txBody>
        </p:sp>
      </p:grpSp>
      <p:grpSp>
        <p:nvGrpSpPr>
          <p:cNvPr id="25" name="Group 25"/>
          <p:cNvGrpSpPr/>
          <p:nvPr/>
        </p:nvGrpSpPr>
        <p:grpSpPr>
          <a:xfrm>
            <a:off x="457200" y="1428750"/>
            <a:ext cx="3486150" cy="4267200"/>
            <a:chOff x="457200" y="1428750"/>
            <a:chExt cx="3486150" cy="4267200"/>
          </a:xfrm>
        </p:grpSpPr>
        <p:sp>
          <p:nvSpPr>
            <p:cNvPr id="11" name="Rectangle 11"/>
            <p:cNvSpPr/>
            <p:nvPr/>
          </p:nvSpPr>
          <p:spPr>
            <a:xfrm>
              <a:off x="457200" y="1428750"/>
              <a:ext cx="3486150" cy="4267200"/>
            </a:xfrm>
            <a:prstGeom prst="roundRect">
              <a:avLst>
                <a:gd name="adj" fmla="val 2732"/>
              </a:avLst>
            </a:prstGeom>
            <a:solidFill>
              <a:srgbClr val="F6F8FB"/>
            </a:solidFill>
            <a:ln>
              <a:noFill/>
            </a:ln>
          </p:spPr>
        </p:sp>
        <p:sp>
          <p:nvSpPr>
            <p:cNvPr id="12" name="Rectangle 12"/>
            <p:cNvSpPr/>
            <p:nvPr/>
          </p:nvSpPr>
          <p:spPr>
            <a:xfrm>
              <a:off x="457200" y="1428750"/>
              <a:ext cx="3486150" cy="95250"/>
            </a:xfrm>
            <a:prstGeom prst="roundRect">
              <a:avLst>
                <a:gd name="adj" fmla="val 50000"/>
              </a:avLst>
            </a:prstGeom>
            <a:solidFill>
              <a:srgbClr val="6757FF"/>
            </a:solidFill>
            <a:ln>
              <a:noFill/>
            </a:ln>
          </p:spPr>
        </p:sp>
        <p:sp>
          <p:nvSpPr>
            <p:cNvPr id="13" name="TextBox 13"/>
            <p:cNvSpPr txBox="1"/>
            <p:nvPr/>
          </p:nvSpPr>
          <p:spPr>
            <a:xfrm>
              <a:off x="711518" y="1828324"/>
              <a:ext cx="1146155"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AI-NATIVE SPEED</a:t>
              </a:r>
            </a:p>
          </p:txBody>
        </p:sp>
        <p:sp>
          <p:nvSpPr>
            <p:cNvPr id="14" name="TextBox 14"/>
            <p:cNvSpPr txBox="1"/>
            <p:nvPr/>
          </p:nvSpPr>
          <p:spPr>
            <a:xfrm>
              <a:off x="695325" y="2147888"/>
              <a:ext cx="2437948" cy="457200"/>
            </a:xfrm>
            <a:prstGeom prst="rect">
              <a:avLst/>
            </a:prstGeom>
            <a:noFill/>
            <a:ln>
              <a:noFill/>
            </a:ln>
          </p:spPr>
          <p:txBody>
            <a:bodyPr wrap="none" lIns="0" tIns="0" rIns="0" bIns="0" anchor="t" anchorCtr="0">
              <a:spAutoFit/>
            </a:bodyPr>
            <a:lstStyle/>
            <a:p>
              <a:pPr algn="l"/>
              <a:r>
                <a:rPr lang="en-US" sz="2250" b="1" dirty="0">
                  <a:solidFill>
                    <a:srgbClr val="092540"/>
                  </a:solidFill>
                  <a:latin typeface="Georgia"/>
                  <a:ea typeface="SimSun"/>
                  <a:cs typeface="Georgia"/>
                </a:rPr>
                <a:t>Intercom + Fin</a:t>
              </a:r>
            </a:p>
          </p:txBody>
        </p:sp>
        <p:sp>
          <p:nvSpPr>
            <p:cNvPr id="15" name="Freeform 15"/>
            <p:cNvSpPr/>
            <p:nvPr/>
          </p:nvSpPr>
          <p:spPr>
            <a:xfrm>
              <a:off x="3166269" y="1907381"/>
              <a:ext cx="277812" cy="357188"/>
            </a:xfrm>
            <a:custGeom>
              <a:avLst/>
              <a:gdLst/>
              <a:ahLst/>
              <a:cxnLst/>
              <a:rect l="l" t="t" r="r" b="b"/>
              <a:pathLst>
                <a:path w="277812" h="357188">
                  <a:moveTo>
                    <a:pt x="158750" y="0"/>
                  </a:moveTo>
                  <a:lnTo>
                    <a:pt x="158750" y="138906"/>
                  </a:lnTo>
                  <a:lnTo>
                    <a:pt x="277812" y="138906"/>
                  </a:lnTo>
                  <a:lnTo>
                    <a:pt x="119062" y="357188"/>
                  </a:lnTo>
                  <a:lnTo>
                    <a:pt x="119062" y="218281"/>
                  </a:lnTo>
                  <a:lnTo>
                    <a:pt x="0" y="218281"/>
                  </a:lnTo>
                  <a:lnTo>
                    <a:pt x="158750" y="0"/>
                  </a:lnTo>
                </a:path>
              </a:pathLst>
            </a:custGeom>
            <a:noFill/>
            <a:ln w="19050">
              <a:solidFill>
                <a:srgbClr val="6757FF"/>
              </a:solidFill>
            </a:ln>
          </p:spPr>
        </p:sp>
        <p:sp>
          <p:nvSpPr>
            <p:cNvPr id="16" name="Line 16"/>
            <p:cNvSpPr/>
            <p:nvPr/>
          </p:nvSpPr>
          <p:spPr>
            <a:xfrm>
              <a:off x="723900" y="2647950"/>
              <a:ext cx="2952750" cy="9525"/>
            </a:xfrm>
            <a:custGeom>
              <a:avLst/>
              <a:gdLst/>
              <a:ahLst/>
              <a:cxnLst/>
              <a:rect l="l" t="t" r="r" b="b"/>
              <a:pathLst>
                <a:path w="2952750" h="9525">
                  <a:moveTo>
                    <a:pt x="0" y="0"/>
                  </a:moveTo>
                  <a:lnTo>
                    <a:pt x="2952750" y="0"/>
                  </a:lnTo>
                </a:path>
              </a:pathLst>
            </a:custGeom>
            <a:noFill/>
            <a:ln w="9525">
              <a:solidFill>
                <a:srgbClr val="DDE3EA"/>
              </a:solidFill>
            </a:ln>
          </p:spPr>
        </p:sp>
        <p:sp>
          <p:nvSpPr>
            <p:cNvPr id="17" name="TextBox 17"/>
            <p:cNvSpPr txBox="1"/>
            <p:nvPr/>
          </p:nvSpPr>
          <p:spPr>
            <a:xfrm>
              <a:off x="708660" y="2880360"/>
              <a:ext cx="1401451"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Core advantage</a:t>
              </a:r>
            </a:p>
          </p:txBody>
        </p:sp>
        <p:sp>
          <p:nvSpPr>
            <p:cNvPr id="18" name="TextBox 18"/>
            <p:cNvSpPr txBox="1"/>
            <p:nvPr/>
          </p:nvSpPr>
          <p:spPr>
            <a:xfrm>
              <a:off x="709612" y="3174206"/>
              <a:ext cx="2838212"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Fast deployment, focused AI-agent</a:t>
              </a:r>
            </a:p>
          </p:txBody>
        </p:sp>
        <p:sp>
          <p:nvSpPr>
            <p:cNvPr id="19" name="TextBox 19"/>
            <p:cNvSpPr txBox="1"/>
            <p:nvPr/>
          </p:nvSpPr>
          <p:spPr>
            <a:xfrm>
              <a:off x="709612" y="3393281"/>
              <a:ext cx="3076456"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experience and clear outcome pricing.</a:t>
              </a:r>
            </a:p>
          </p:txBody>
        </p:sp>
        <p:sp>
          <p:nvSpPr>
            <p:cNvPr id="20" name="TextBox 20"/>
            <p:cNvSpPr txBox="1"/>
            <p:nvPr/>
          </p:nvSpPr>
          <p:spPr>
            <a:xfrm>
              <a:off x="708660" y="3870960"/>
              <a:ext cx="748170"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Best fit</a:t>
              </a:r>
            </a:p>
          </p:txBody>
        </p:sp>
        <p:sp>
          <p:nvSpPr>
            <p:cNvPr id="21" name="TextBox 21"/>
            <p:cNvSpPr txBox="1"/>
            <p:nvPr/>
          </p:nvSpPr>
          <p:spPr>
            <a:xfrm>
              <a:off x="709612" y="4164806"/>
              <a:ext cx="2624614"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Digital-first SaaS teams seeking</a:t>
              </a:r>
            </a:p>
          </p:txBody>
        </p:sp>
        <p:sp>
          <p:nvSpPr>
            <p:cNvPr id="22" name="TextBox 22"/>
            <p:cNvSpPr txBox="1"/>
            <p:nvPr/>
          </p:nvSpPr>
          <p:spPr>
            <a:xfrm>
              <a:off x="709612" y="4383881"/>
              <a:ext cx="1622346"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rapid time to value.</a:t>
              </a:r>
            </a:p>
          </p:txBody>
        </p:sp>
        <p:sp>
          <p:nvSpPr>
            <p:cNvPr id="23" name="Rectangle 23"/>
            <p:cNvSpPr/>
            <p:nvPr/>
          </p:nvSpPr>
          <p:spPr>
            <a:xfrm>
              <a:off x="723900" y="4953000"/>
              <a:ext cx="2667000" cy="438150"/>
            </a:xfrm>
            <a:prstGeom prst="roundRect">
              <a:avLst>
                <a:gd name="adj" fmla="val 17391"/>
              </a:avLst>
            </a:prstGeom>
            <a:solidFill>
              <a:srgbClr val="ECE9FF"/>
            </a:solidFill>
            <a:ln>
              <a:noFill/>
            </a:ln>
          </p:spPr>
        </p:sp>
        <p:sp>
          <p:nvSpPr>
            <p:cNvPr id="24" name="TextBox 24"/>
            <p:cNvSpPr txBox="1"/>
            <p:nvPr/>
          </p:nvSpPr>
          <p:spPr>
            <a:xfrm>
              <a:off x="902970" y="5132070"/>
              <a:ext cx="2534774"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Tradeoff: narrower operations suite</a:t>
              </a:r>
            </a:p>
          </p:txBody>
        </p:sp>
      </p:grpSp>
      <p:grpSp>
        <p:nvGrpSpPr>
          <p:cNvPr id="44" name="Group 44"/>
          <p:cNvGrpSpPr/>
          <p:nvPr/>
        </p:nvGrpSpPr>
        <p:grpSpPr>
          <a:xfrm>
            <a:off x="4171950" y="1428750"/>
            <a:ext cx="3486150" cy="4267200"/>
            <a:chOff x="4171950" y="1428750"/>
            <a:chExt cx="3486150" cy="4267200"/>
          </a:xfrm>
        </p:grpSpPr>
        <p:sp>
          <p:nvSpPr>
            <p:cNvPr id="26" name="Rectangle 26"/>
            <p:cNvSpPr/>
            <p:nvPr/>
          </p:nvSpPr>
          <p:spPr>
            <a:xfrm>
              <a:off x="4171950" y="1428750"/>
              <a:ext cx="3486150" cy="4267200"/>
            </a:xfrm>
            <a:prstGeom prst="roundRect">
              <a:avLst>
                <a:gd name="adj" fmla="val 2732"/>
              </a:avLst>
            </a:prstGeom>
            <a:solidFill>
              <a:srgbClr val="F6F8FB"/>
            </a:solidFill>
            <a:ln>
              <a:noFill/>
            </a:ln>
          </p:spPr>
        </p:sp>
        <p:sp>
          <p:nvSpPr>
            <p:cNvPr id="27" name="Rectangle 27"/>
            <p:cNvSpPr/>
            <p:nvPr/>
          </p:nvSpPr>
          <p:spPr>
            <a:xfrm>
              <a:off x="4171950" y="1428750"/>
              <a:ext cx="3486150" cy="95250"/>
            </a:xfrm>
            <a:prstGeom prst="roundRect">
              <a:avLst>
                <a:gd name="adj" fmla="val 50000"/>
              </a:avLst>
            </a:prstGeom>
            <a:solidFill>
              <a:srgbClr val="092540"/>
            </a:solidFill>
            <a:ln>
              <a:noFill/>
            </a:ln>
          </p:spPr>
        </p:sp>
        <p:sp>
          <p:nvSpPr>
            <p:cNvPr id="28" name="TextBox 28"/>
            <p:cNvSpPr txBox="1"/>
            <p:nvPr/>
          </p:nvSpPr>
          <p:spPr>
            <a:xfrm>
              <a:off x="4426268" y="1828324"/>
              <a:ext cx="1542380"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SUPPORT-SUITE DEPTH</a:t>
              </a:r>
            </a:p>
          </p:txBody>
        </p:sp>
        <p:sp>
          <p:nvSpPr>
            <p:cNvPr id="29" name="TextBox 29"/>
            <p:cNvSpPr txBox="1"/>
            <p:nvPr/>
          </p:nvSpPr>
          <p:spPr>
            <a:xfrm>
              <a:off x="4410075" y="2147888"/>
              <a:ext cx="1385566" cy="457200"/>
            </a:xfrm>
            <a:prstGeom prst="rect">
              <a:avLst/>
            </a:prstGeom>
            <a:noFill/>
            <a:ln>
              <a:noFill/>
            </a:ln>
          </p:spPr>
          <p:txBody>
            <a:bodyPr wrap="none" lIns="0" tIns="0" rIns="0" bIns="0" anchor="t" anchorCtr="0">
              <a:spAutoFit/>
            </a:bodyPr>
            <a:lstStyle/>
            <a:p>
              <a:pPr algn="l"/>
              <a:r>
                <a:rPr lang="en-US" sz="2250" b="1" dirty="0">
                  <a:solidFill>
                    <a:srgbClr val="092540"/>
                  </a:solidFill>
                  <a:latin typeface="Georgia"/>
                  <a:ea typeface="SimSun"/>
                  <a:cs typeface="Georgia"/>
                </a:rPr>
                <a:t>Zendesk</a:t>
              </a:r>
            </a:p>
          </p:txBody>
        </p:sp>
        <p:grpSp>
          <p:nvGrpSpPr>
            <p:cNvPr id="34" name="Group 34"/>
            <p:cNvGrpSpPr/>
            <p:nvPr/>
          </p:nvGrpSpPr>
          <p:grpSpPr>
            <a:xfrm>
              <a:off x="6841331" y="1927225"/>
              <a:ext cx="357188" cy="317500"/>
              <a:chOff x="6841331" y="1927225"/>
              <a:chExt cx="357188" cy="317500"/>
            </a:xfrm>
          </p:grpSpPr>
          <p:sp>
            <p:nvSpPr>
              <p:cNvPr id="30" name="Freeform 30"/>
              <p:cNvSpPr/>
              <p:nvPr/>
            </p:nvSpPr>
            <p:spPr>
              <a:xfrm>
                <a:off x="6841331" y="2085975"/>
                <a:ext cx="357188" cy="99219"/>
              </a:xfrm>
              <a:custGeom>
                <a:avLst/>
                <a:gdLst/>
                <a:ahLst/>
                <a:cxnLst/>
                <a:rect l="l" t="t" r="r" b="b"/>
                <a:pathLst>
                  <a:path w="357188" h="99219">
                    <a:moveTo>
                      <a:pt x="357188" y="99219"/>
                    </a:moveTo>
                    <a:lnTo>
                      <a:pt x="198438" y="99219"/>
                    </a:lnTo>
                    <a:lnTo>
                      <a:pt x="128984" y="0"/>
                    </a:lnTo>
                    <a:lnTo>
                      <a:pt x="0" y="0"/>
                    </a:lnTo>
                  </a:path>
                </a:pathLst>
              </a:custGeom>
              <a:noFill/>
              <a:ln w="19050">
                <a:solidFill>
                  <a:srgbClr val="092540"/>
                </a:solidFill>
              </a:ln>
            </p:spPr>
          </p:sp>
          <p:sp>
            <p:nvSpPr>
              <p:cNvPr id="31" name="Freeform 31"/>
              <p:cNvSpPr/>
              <p:nvPr/>
            </p:nvSpPr>
            <p:spPr>
              <a:xfrm>
                <a:off x="6970415" y="1986756"/>
                <a:ext cx="228104" cy="99219"/>
              </a:xfrm>
              <a:custGeom>
                <a:avLst/>
                <a:gdLst/>
                <a:ahLst/>
                <a:cxnLst/>
                <a:rect l="l" t="t" r="r" b="b"/>
                <a:pathLst>
                  <a:path w="228104" h="99219">
                    <a:moveTo>
                      <a:pt x="228104" y="0"/>
                    </a:moveTo>
                    <a:lnTo>
                      <a:pt x="69354" y="0"/>
                    </a:lnTo>
                    <a:lnTo>
                      <a:pt x="0" y="99219"/>
                    </a:lnTo>
                  </a:path>
                </a:pathLst>
              </a:custGeom>
              <a:noFill/>
              <a:ln w="19050">
                <a:solidFill>
                  <a:srgbClr val="092540"/>
                </a:solidFill>
              </a:ln>
            </p:spPr>
          </p:sp>
          <p:sp>
            <p:nvSpPr>
              <p:cNvPr id="32" name="Freeform 32"/>
              <p:cNvSpPr/>
              <p:nvPr/>
            </p:nvSpPr>
            <p:spPr>
              <a:xfrm>
                <a:off x="7138988" y="1927225"/>
                <a:ext cx="59531" cy="119062"/>
              </a:xfrm>
              <a:custGeom>
                <a:avLst/>
                <a:gdLst/>
                <a:ahLst/>
                <a:cxnLst/>
                <a:rect l="l" t="t" r="r" b="b"/>
                <a:pathLst>
                  <a:path w="59531" h="119062">
                    <a:moveTo>
                      <a:pt x="0" y="119062"/>
                    </a:moveTo>
                    <a:lnTo>
                      <a:pt x="59531" y="59531"/>
                    </a:lnTo>
                    <a:lnTo>
                      <a:pt x="0" y="0"/>
                    </a:lnTo>
                  </a:path>
                </a:pathLst>
              </a:custGeom>
              <a:noFill/>
              <a:ln w="19050">
                <a:solidFill>
                  <a:srgbClr val="092540"/>
                </a:solidFill>
              </a:ln>
            </p:spPr>
          </p:sp>
          <p:sp>
            <p:nvSpPr>
              <p:cNvPr id="33" name="Freeform 33"/>
              <p:cNvSpPr/>
              <p:nvPr/>
            </p:nvSpPr>
            <p:spPr>
              <a:xfrm>
                <a:off x="7138988" y="2125662"/>
                <a:ext cx="59531" cy="119063"/>
              </a:xfrm>
              <a:custGeom>
                <a:avLst/>
                <a:gdLst/>
                <a:ahLst/>
                <a:cxnLst/>
                <a:rect l="l" t="t" r="r" b="b"/>
                <a:pathLst>
                  <a:path w="59531" h="119063">
                    <a:moveTo>
                      <a:pt x="0" y="119063"/>
                    </a:moveTo>
                    <a:lnTo>
                      <a:pt x="59531" y="59531"/>
                    </a:lnTo>
                    <a:lnTo>
                      <a:pt x="0" y="0"/>
                    </a:lnTo>
                  </a:path>
                </a:pathLst>
              </a:custGeom>
              <a:noFill/>
              <a:ln w="19050">
                <a:solidFill>
                  <a:srgbClr val="092540"/>
                </a:solidFill>
              </a:ln>
            </p:spPr>
          </p:sp>
        </p:grpSp>
        <p:sp>
          <p:nvSpPr>
            <p:cNvPr id="35" name="Line 35"/>
            <p:cNvSpPr/>
            <p:nvPr/>
          </p:nvSpPr>
          <p:spPr>
            <a:xfrm>
              <a:off x="4438650" y="2647950"/>
              <a:ext cx="2952750" cy="9525"/>
            </a:xfrm>
            <a:custGeom>
              <a:avLst/>
              <a:gdLst/>
              <a:ahLst/>
              <a:cxnLst/>
              <a:rect l="l" t="t" r="r" b="b"/>
              <a:pathLst>
                <a:path w="2952750" h="9525">
                  <a:moveTo>
                    <a:pt x="0" y="0"/>
                  </a:moveTo>
                  <a:lnTo>
                    <a:pt x="2952750" y="0"/>
                  </a:lnTo>
                </a:path>
              </a:pathLst>
            </a:custGeom>
            <a:noFill/>
            <a:ln w="9525">
              <a:solidFill>
                <a:srgbClr val="DDE3EA"/>
              </a:solidFill>
            </a:ln>
          </p:spPr>
        </p:sp>
        <p:sp>
          <p:nvSpPr>
            <p:cNvPr id="36" name="TextBox 36"/>
            <p:cNvSpPr txBox="1"/>
            <p:nvPr/>
          </p:nvSpPr>
          <p:spPr>
            <a:xfrm>
              <a:off x="4423410" y="2880360"/>
              <a:ext cx="1401451"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Core advantage</a:t>
              </a:r>
            </a:p>
          </p:txBody>
        </p:sp>
        <p:sp>
          <p:nvSpPr>
            <p:cNvPr id="37" name="TextBox 37"/>
            <p:cNvSpPr txBox="1"/>
            <p:nvPr/>
          </p:nvSpPr>
          <p:spPr>
            <a:xfrm>
              <a:off x="4424362" y="3174206"/>
              <a:ext cx="2879288"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Ticketing, omnichannel, knowledge,</a:t>
              </a:r>
            </a:p>
          </p:txBody>
        </p:sp>
        <p:sp>
          <p:nvSpPr>
            <p:cNvPr id="38" name="TextBox 38"/>
            <p:cNvSpPr txBox="1"/>
            <p:nvPr/>
          </p:nvSpPr>
          <p:spPr>
            <a:xfrm>
              <a:off x="4424362" y="3393281"/>
              <a:ext cx="2632829"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QA, workforce and embedded AI.</a:t>
              </a:r>
            </a:p>
          </p:txBody>
        </p:sp>
        <p:sp>
          <p:nvSpPr>
            <p:cNvPr id="39" name="TextBox 39"/>
            <p:cNvSpPr txBox="1"/>
            <p:nvPr/>
          </p:nvSpPr>
          <p:spPr>
            <a:xfrm>
              <a:off x="4423410" y="3870960"/>
              <a:ext cx="748170"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Best fit</a:t>
              </a:r>
            </a:p>
          </p:txBody>
        </p:sp>
        <p:sp>
          <p:nvSpPr>
            <p:cNvPr id="40" name="TextBox 40"/>
            <p:cNvSpPr txBox="1"/>
            <p:nvPr/>
          </p:nvSpPr>
          <p:spPr>
            <a:xfrm>
              <a:off x="4424362" y="4164806"/>
              <a:ext cx="2879288"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Organizations running the complete</a:t>
              </a:r>
            </a:p>
          </p:txBody>
        </p:sp>
        <p:sp>
          <p:nvSpPr>
            <p:cNvPr id="41" name="TextBox 41"/>
            <p:cNvSpPr txBox="1"/>
            <p:nvPr/>
          </p:nvSpPr>
          <p:spPr>
            <a:xfrm>
              <a:off x="4424362" y="4383881"/>
              <a:ext cx="1531977"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service operation.</a:t>
              </a:r>
            </a:p>
          </p:txBody>
        </p:sp>
        <p:sp>
          <p:nvSpPr>
            <p:cNvPr id="42" name="Rectangle 42"/>
            <p:cNvSpPr/>
            <p:nvPr/>
          </p:nvSpPr>
          <p:spPr>
            <a:xfrm>
              <a:off x="4438650" y="4953000"/>
              <a:ext cx="2667000" cy="438150"/>
            </a:xfrm>
            <a:prstGeom prst="roundRect">
              <a:avLst>
                <a:gd name="adj" fmla="val 17391"/>
              </a:avLst>
            </a:prstGeom>
            <a:solidFill>
              <a:srgbClr val="FFFFFF"/>
            </a:solidFill>
            <a:ln>
              <a:noFill/>
            </a:ln>
          </p:spPr>
        </p:sp>
        <p:sp>
          <p:nvSpPr>
            <p:cNvPr id="43" name="TextBox 43"/>
            <p:cNvSpPr txBox="1"/>
            <p:nvPr/>
          </p:nvSpPr>
          <p:spPr>
            <a:xfrm>
              <a:off x="4617720" y="5132070"/>
              <a:ext cx="2382955" cy="182880"/>
            </a:xfrm>
            <a:prstGeom prst="rect">
              <a:avLst/>
            </a:prstGeom>
            <a:noFill/>
            <a:ln>
              <a:noFill/>
            </a:ln>
          </p:spPr>
          <p:txBody>
            <a:bodyPr wrap="none" lIns="0" tIns="0" rIns="0" bIns="0" anchor="t" anchorCtr="0">
              <a:spAutoFit/>
            </a:bodyPr>
            <a:lstStyle/>
            <a:p>
              <a:pPr algn="l"/>
              <a:r>
                <a:rPr lang="en-US" sz="900" b="1" dirty="0">
                  <a:solidFill>
                    <a:srgbClr val="092540"/>
                  </a:solidFill>
                  <a:latin typeface="Arial"/>
                  <a:ea typeface="Microsoft YaHei"/>
                  <a:cs typeface="Arial"/>
                </a:rPr>
                <a:t>Tradeoff: broader admin footprint</a:t>
              </a:r>
            </a:p>
          </p:txBody>
        </p:sp>
      </p:grpSp>
      <p:grpSp>
        <p:nvGrpSpPr>
          <p:cNvPr id="59" name="Group 59"/>
          <p:cNvGrpSpPr/>
          <p:nvPr/>
        </p:nvGrpSpPr>
        <p:grpSpPr>
          <a:xfrm>
            <a:off x="7886700" y="1428750"/>
            <a:ext cx="3848100" cy="4267200"/>
            <a:chOff x="7886700" y="1428750"/>
            <a:chExt cx="3848100" cy="4267200"/>
          </a:xfrm>
        </p:grpSpPr>
        <p:sp>
          <p:nvSpPr>
            <p:cNvPr id="45" name="Rectangle 45"/>
            <p:cNvSpPr/>
            <p:nvPr/>
          </p:nvSpPr>
          <p:spPr>
            <a:xfrm>
              <a:off x="7886700" y="1428750"/>
              <a:ext cx="3848100" cy="4267200"/>
            </a:xfrm>
            <a:prstGeom prst="roundRect">
              <a:avLst>
                <a:gd name="adj" fmla="val 2475"/>
              </a:avLst>
            </a:prstGeom>
            <a:solidFill>
              <a:srgbClr val="F6F8FB"/>
            </a:solidFill>
            <a:ln>
              <a:noFill/>
            </a:ln>
          </p:spPr>
        </p:sp>
        <p:sp>
          <p:nvSpPr>
            <p:cNvPr id="46" name="Rectangle 46"/>
            <p:cNvSpPr/>
            <p:nvPr/>
          </p:nvSpPr>
          <p:spPr>
            <a:xfrm>
              <a:off x="7886700" y="1428750"/>
              <a:ext cx="3848100" cy="95250"/>
            </a:xfrm>
            <a:prstGeom prst="roundRect">
              <a:avLst>
                <a:gd name="adj" fmla="val 50000"/>
              </a:avLst>
            </a:prstGeom>
            <a:solidFill>
              <a:srgbClr val="F47B20"/>
            </a:solidFill>
            <a:ln>
              <a:noFill/>
            </a:ln>
          </p:spPr>
        </p:sp>
        <p:sp>
          <p:nvSpPr>
            <p:cNvPr id="47" name="TextBox 47"/>
            <p:cNvSpPr txBox="1"/>
            <p:nvPr/>
          </p:nvSpPr>
          <p:spPr>
            <a:xfrm>
              <a:off x="8141018" y="1828324"/>
              <a:ext cx="1654519"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ENTERPRISE ECOSYSTEM</a:t>
              </a:r>
            </a:p>
          </p:txBody>
        </p:sp>
        <p:sp>
          <p:nvSpPr>
            <p:cNvPr id="48" name="TextBox 48"/>
            <p:cNvSpPr txBox="1"/>
            <p:nvPr/>
          </p:nvSpPr>
          <p:spPr>
            <a:xfrm>
              <a:off x="8124825" y="2147888"/>
              <a:ext cx="1868626" cy="457200"/>
            </a:xfrm>
            <a:prstGeom prst="rect">
              <a:avLst/>
            </a:prstGeom>
            <a:noFill/>
            <a:ln>
              <a:noFill/>
            </a:ln>
          </p:spPr>
          <p:txBody>
            <a:bodyPr wrap="none" lIns="0" tIns="0" rIns="0" bIns="0" anchor="t" anchorCtr="0">
              <a:spAutoFit/>
            </a:bodyPr>
            <a:lstStyle/>
            <a:p>
              <a:pPr algn="l"/>
              <a:r>
                <a:rPr lang="en-US" sz="2250" b="1" dirty="0">
                  <a:solidFill>
                    <a:srgbClr val="092540"/>
                  </a:solidFill>
                  <a:latin typeface="Georgia"/>
                  <a:ea typeface="SimSun"/>
                  <a:cs typeface="Georgia"/>
                </a:rPr>
                <a:t>Salesforce</a:t>
              </a:r>
            </a:p>
          </p:txBody>
        </p:sp>
        <p:sp>
          <p:nvSpPr>
            <p:cNvPr id="49" name="Freeform 49"/>
            <p:cNvSpPr/>
            <p:nvPr/>
          </p:nvSpPr>
          <p:spPr>
            <a:xfrm>
              <a:off x="10814517" y="1907381"/>
              <a:ext cx="373715" cy="357188"/>
            </a:xfrm>
            <a:custGeom>
              <a:avLst/>
              <a:gdLst/>
              <a:ahLst/>
              <a:cxnLst/>
              <a:rect l="l" t="t" r="r" b="b"/>
              <a:pathLst>
                <a:path w="373715" h="357188">
                  <a:moveTo>
                    <a:pt x="186858" y="0"/>
                  </a:moveTo>
                  <a:cubicBezTo>
                    <a:pt x="233209" y="41009"/>
                    <a:pt x="293706" y="62360"/>
                    <a:pt x="355529" y="59531"/>
                  </a:cubicBezTo>
                  <a:cubicBezTo>
                    <a:pt x="373715" y="121395"/>
                    <a:pt x="366035" y="187989"/>
                    <a:pt x="334245" y="244089"/>
                  </a:cubicBezTo>
                  <a:cubicBezTo>
                    <a:pt x="302455" y="300189"/>
                    <a:pt x="249273" y="340998"/>
                    <a:pt x="186858" y="357188"/>
                  </a:cubicBezTo>
                  <a:cubicBezTo>
                    <a:pt x="124442" y="340998"/>
                    <a:pt x="71260" y="300189"/>
                    <a:pt x="39470" y="244089"/>
                  </a:cubicBezTo>
                  <a:cubicBezTo>
                    <a:pt x="7680" y="187989"/>
                    <a:pt x="0" y="121395"/>
                    <a:pt x="18186" y="59531"/>
                  </a:cubicBezTo>
                  <a:cubicBezTo>
                    <a:pt x="80009" y="62360"/>
                    <a:pt x="140506" y="41009"/>
                    <a:pt x="186858" y="0"/>
                  </a:cubicBezTo>
                </a:path>
              </a:pathLst>
            </a:custGeom>
            <a:noFill/>
            <a:ln w="19050">
              <a:solidFill>
                <a:srgbClr val="F47B20"/>
              </a:solidFill>
            </a:ln>
          </p:spPr>
        </p:sp>
        <p:sp>
          <p:nvSpPr>
            <p:cNvPr id="50" name="Line 50"/>
            <p:cNvSpPr/>
            <p:nvPr/>
          </p:nvSpPr>
          <p:spPr>
            <a:xfrm>
              <a:off x="8153400" y="2647950"/>
              <a:ext cx="3314700" cy="9525"/>
            </a:xfrm>
            <a:custGeom>
              <a:avLst/>
              <a:gdLst/>
              <a:ahLst/>
              <a:cxnLst/>
              <a:rect l="l" t="t" r="r" b="b"/>
              <a:pathLst>
                <a:path w="3314700" h="9525">
                  <a:moveTo>
                    <a:pt x="0" y="0"/>
                  </a:moveTo>
                  <a:lnTo>
                    <a:pt x="3314700" y="0"/>
                  </a:lnTo>
                </a:path>
              </a:pathLst>
            </a:custGeom>
            <a:noFill/>
            <a:ln w="9525">
              <a:solidFill>
                <a:srgbClr val="DDE3EA"/>
              </a:solidFill>
            </a:ln>
          </p:spPr>
        </p:sp>
        <p:sp>
          <p:nvSpPr>
            <p:cNvPr id="51" name="TextBox 51"/>
            <p:cNvSpPr txBox="1"/>
            <p:nvPr/>
          </p:nvSpPr>
          <p:spPr>
            <a:xfrm>
              <a:off x="8138160" y="2880360"/>
              <a:ext cx="1401451"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Core advantage</a:t>
              </a:r>
            </a:p>
          </p:txBody>
        </p:sp>
        <p:sp>
          <p:nvSpPr>
            <p:cNvPr id="52" name="TextBox 52"/>
            <p:cNvSpPr txBox="1"/>
            <p:nvPr/>
          </p:nvSpPr>
          <p:spPr>
            <a:xfrm>
              <a:off x="8139112" y="3174206"/>
              <a:ext cx="2953226"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CRM context, Flow, Data, MuleSoft,</a:t>
              </a:r>
            </a:p>
          </p:txBody>
        </p:sp>
        <p:sp>
          <p:nvSpPr>
            <p:cNvPr id="53" name="TextBox 53"/>
            <p:cNvSpPr txBox="1"/>
            <p:nvPr/>
          </p:nvSpPr>
          <p:spPr>
            <a:xfrm>
              <a:off x="8139112" y="3393281"/>
              <a:ext cx="2575322"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governance and industry depth.</a:t>
              </a:r>
            </a:p>
          </p:txBody>
        </p:sp>
        <p:sp>
          <p:nvSpPr>
            <p:cNvPr id="54" name="TextBox 54"/>
            <p:cNvSpPr txBox="1"/>
            <p:nvPr/>
          </p:nvSpPr>
          <p:spPr>
            <a:xfrm>
              <a:off x="8138160" y="3870960"/>
              <a:ext cx="748170"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Best fit</a:t>
              </a:r>
            </a:p>
          </p:txBody>
        </p:sp>
        <p:sp>
          <p:nvSpPr>
            <p:cNvPr id="55" name="TextBox 55"/>
            <p:cNvSpPr txBox="1"/>
            <p:nvPr/>
          </p:nvSpPr>
          <p:spPr>
            <a:xfrm>
              <a:off x="8139112" y="4164806"/>
              <a:ext cx="2534245"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Large or regulated enterprises</a:t>
              </a:r>
            </a:p>
          </p:txBody>
        </p:sp>
        <p:sp>
          <p:nvSpPr>
            <p:cNvPr id="56" name="TextBox 56"/>
            <p:cNvSpPr txBox="1"/>
            <p:nvPr/>
          </p:nvSpPr>
          <p:spPr>
            <a:xfrm>
              <a:off x="8139112" y="4383881"/>
              <a:ext cx="2945011"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already standardized on Salesforce.</a:t>
              </a:r>
            </a:p>
          </p:txBody>
        </p:sp>
        <p:sp>
          <p:nvSpPr>
            <p:cNvPr id="57" name="Rectangle 57"/>
            <p:cNvSpPr/>
            <p:nvPr/>
          </p:nvSpPr>
          <p:spPr>
            <a:xfrm>
              <a:off x="8153400" y="4953000"/>
              <a:ext cx="3028950" cy="438150"/>
            </a:xfrm>
            <a:prstGeom prst="roundRect">
              <a:avLst>
                <a:gd name="adj" fmla="val 17391"/>
              </a:avLst>
            </a:prstGeom>
            <a:solidFill>
              <a:srgbClr val="FFF0E5"/>
            </a:solidFill>
            <a:ln>
              <a:noFill/>
            </a:ln>
          </p:spPr>
        </p:sp>
        <p:sp>
          <p:nvSpPr>
            <p:cNvPr id="58" name="TextBox 58"/>
            <p:cNvSpPr txBox="1"/>
            <p:nvPr/>
          </p:nvSpPr>
          <p:spPr>
            <a:xfrm>
              <a:off x="8332470" y="5132070"/>
              <a:ext cx="2797007" cy="182880"/>
            </a:xfrm>
            <a:prstGeom prst="rect">
              <a:avLst/>
            </a:prstGeom>
            <a:noFill/>
            <a:ln>
              <a:noFill/>
            </a:ln>
          </p:spPr>
          <p:txBody>
            <a:bodyPr wrap="none" lIns="0" tIns="0" rIns="0" bIns="0" anchor="t" anchorCtr="0">
              <a:spAutoFit/>
            </a:bodyPr>
            <a:lstStyle/>
            <a:p>
              <a:pPr algn="l"/>
              <a:r>
                <a:rPr lang="en-US" sz="900" b="1" dirty="0">
                  <a:solidFill>
                    <a:srgbClr val="C94A3F"/>
                  </a:solidFill>
                  <a:latin typeface="Arial"/>
                  <a:ea typeface="Microsoft YaHei"/>
                  <a:cs typeface="Arial"/>
                </a:rPr>
                <a:t>Tradeoff: cost and implementation depth</a:t>
              </a:r>
            </a:p>
          </p:txBody>
        </p:sp>
      </p:grpSp>
      <p:grpSp>
        <p:nvGrpSpPr>
          <p:cNvPr id="62" name="Group 62"/>
          <p:cNvGrpSpPr/>
          <p:nvPr/>
        </p:nvGrpSpPr>
        <p:grpSpPr>
          <a:xfrm>
            <a:off x="457200" y="5886450"/>
            <a:ext cx="11277600" cy="400050"/>
            <a:chOff x="457200" y="5886450"/>
            <a:chExt cx="11277600" cy="400050"/>
          </a:xfrm>
        </p:grpSpPr>
        <p:sp>
          <p:nvSpPr>
            <p:cNvPr id="60" name="Rectangle 60"/>
            <p:cNvSpPr/>
            <p:nvPr/>
          </p:nvSpPr>
          <p:spPr>
            <a:xfrm>
              <a:off x="457200" y="5886450"/>
              <a:ext cx="11277600" cy="400050"/>
            </a:xfrm>
            <a:prstGeom prst="roundRect">
              <a:avLst>
                <a:gd name="adj" fmla="val 19048"/>
              </a:avLst>
            </a:prstGeom>
            <a:solidFill>
              <a:srgbClr val="092540"/>
            </a:solidFill>
            <a:ln>
              <a:noFill/>
            </a:ln>
          </p:spPr>
        </p:sp>
        <p:sp>
          <p:nvSpPr>
            <p:cNvPr id="61" name="TextBox 61"/>
            <p:cNvSpPr txBox="1"/>
            <p:nvPr/>
          </p:nvSpPr>
          <p:spPr>
            <a:xfrm>
              <a:off x="672465" y="6030278"/>
              <a:ext cx="10702304" cy="213360"/>
            </a:xfrm>
            <a:prstGeom prst="rect">
              <a:avLst/>
            </a:prstGeom>
            <a:noFill/>
            <a:ln>
              <a:noFill/>
            </a:ln>
          </p:spPr>
          <p:txBody>
            <a:bodyPr wrap="none" lIns="0" tIns="0" rIns="0" bIns="0" anchor="t" anchorCtr="0">
              <a:spAutoFit/>
            </a:bodyPr>
            <a:lstStyle/>
            <a:p>
              <a:pPr algn="l"/>
              <a:r>
                <a:rPr lang="en-US" sz="1050" b="1" dirty="0">
                  <a:solidFill>
                    <a:srgbClr val="FFFFFF"/>
                  </a:solidFill>
                  <a:latin typeface="Arial"/>
                  <a:ea typeface="Microsoft YaHei"/>
                  <a:cs typeface="Arial"/>
                </a:rPr>
                <a:t>Strategic implication: compete between lightweight answer bots and full enterprise transformation—not across every suite capability.</a:t>
              </a:r>
            </a:p>
          </p:txBody>
        </p:sp>
      </p:grpSp>
      <p:grpSp>
        <p:nvGrpSpPr>
          <p:cNvPr id="66" name="Group 66"/>
          <p:cNvGrpSpPr/>
          <p:nvPr/>
        </p:nvGrpSpPr>
        <p:grpSpPr>
          <a:xfrm>
            <a:off x="448628" y="6381750"/>
            <a:ext cx="11295697" cy="323850"/>
            <a:chOff x="448628" y="6381750"/>
            <a:chExt cx="11295697" cy="323850"/>
          </a:xfrm>
        </p:grpSpPr>
        <p:sp>
          <p:nvSpPr>
            <p:cNvPr id="63" name="Rectangle 63"/>
            <p:cNvSpPr/>
            <p:nvPr/>
          </p:nvSpPr>
          <p:spPr>
            <a:xfrm>
              <a:off x="457200" y="6381750"/>
              <a:ext cx="11277600" cy="323850"/>
            </a:xfrm>
            <a:prstGeom prst="rect">
              <a:avLst/>
            </a:prstGeom>
            <a:solidFill>
              <a:srgbClr val="FFFFFF"/>
            </a:solidFill>
            <a:ln>
              <a:noFill/>
            </a:ln>
          </p:spPr>
        </p:sp>
        <p:sp>
          <p:nvSpPr>
            <p:cNvPr id="64" name="TextBox 64"/>
            <p:cNvSpPr txBox="1"/>
            <p:nvPr/>
          </p:nvSpPr>
          <p:spPr>
            <a:xfrm>
              <a:off x="448628" y="6508909"/>
              <a:ext cx="6420160"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official Intercom Fin, Zendesk AI/Copilot and Salesforce Service Cloud/Agentforce product pages; accessed Sept. 14, 2026.</a:t>
              </a:r>
            </a:p>
          </p:txBody>
        </p:sp>
        <p:sp>
          <p:nvSpPr>
            <p:cNvPr id="65" name="TextBox 65"/>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06 / 15</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6731" t="0" r="6731" b="0"/>
            <a:stretch>
              <a:fillRect/>
            </a:stretch>
          </p:blipFill>
          <p:spPr>
            <a:xfrm>
              <a:off x="10287000" y="0"/>
              <a:ext cx="1905000" cy="1238250"/>
            </a:xfrm>
            <a:prstGeom prst="rect">
              <a:avLst/>
            </a:prstGeom>
          </p:spPr>
        </p:pic>
        <p:sp>
          <p:nvSpPr>
            <p:cNvPr id="4" name="Rectangle 4"/>
            <p:cNvSpPr/>
            <p:nvPr/>
          </p:nvSpPr>
          <p:spPr>
            <a:xfrm>
              <a:off x="10287000" y="0"/>
              <a:ext cx="1905000" cy="1238250"/>
            </a:xfrm>
            <a:prstGeom prst="rect">
              <a:avLst/>
            </a:prstGeom>
            <a:solidFill>
              <a:srgbClr val="FFFFFF">
                <a:alpha val="80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3223565" cy="952500"/>
            <a:chOff x="424815" y="266700"/>
            <a:chExt cx="13223565" cy="952500"/>
          </a:xfrm>
        </p:grpSpPr>
        <p:sp>
          <p:nvSpPr>
            <p:cNvPr id="7" name="Rectangle 7"/>
            <p:cNvSpPr/>
            <p:nvPr/>
          </p:nvSpPr>
          <p:spPr>
            <a:xfrm>
              <a:off x="457200" y="266700"/>
              <a:ext cx="10763250" cy="952500"/>
            </a:xfrm>
            <a:prstGeom prst="rect">
              <a:avLst/>
            </a:prstGeom>
            <a:solidFill>
              <a:srgbClr val="FFFFFF"/>
            </a:solidFill>
            <a:ln>
              <a:noFill/>
            </a:ln>
          </p:spPr>
        </p:sp>
        <p:sp>
          <p:nvSpPr>
            <p:cNvPr id="8" name="TextBox 8"/>
            <p:cNvSpPr txBox="1"/>
            <p:nvPr/>
          </p:nvSpPr>
          <p:spPr>
            <a:xfrm>
              <a:off x="445770" y="398145"/>
              <a:ext cx="1202907"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CAPABILITY MATRIX</a:t>
              </a:r>
            </a:p>
          </p:txBody>
        </p:sp>
        <p:sp>
          <p:nvSpPr>
            <p:cNvPr id="9" name="TextBox 9"/>
            <p:cNvSpPr txBox="1"/>
            <p:nvPr/>
          </p:nvSpPr>
          <p:spPr>
            <a:xfrm>
              <a:off x="424815" y="639128"/>
              <a:ext cx="13223565"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All three can answer and act; differentiation sits in operating depth</a:t>
              </a:r>
            </a:p>
          </p:txBody>
        </p:sp>
      </p:grpSp>
      <p:grpSp>
        <p:nvGrpSpPr>
          <p:cNvPr id="55" name="Group 55"/>
          <p:cNvGrpSpPr/>
          <p:nvPr/>
        </p:nvGrpSpPr>
        <p:grpSpPr>
          <a:xfrm>
            <a:off x="457200" y="1333500"/>
            <a:ext cx="11277600" cy="4648200"/>
            <a:chOff x="457200" y="1333500"/>
            <a:chExt cx="11277600" cy="4648200"/>
          </a:xfrm>
        </p:grpSpPr>
        <p:sp>
          <p:nvSpPr>
            <p:cNvPr id="11" name="Rectangle 11"/>
            <p:cNvSpPr/>
            <p:nvPr/>
          </p:nvSpPr>
          <p:spPr>
            <a:xfrm>
              <a:off x="457200" y="1333500"/>
              <a:ext cx="11277600" cy="4648200"/>
            </a:xfrm>
            <a:prstGeom prst="roundRect">
              <a:avLst>
                <a:gd name="adj" fmla="val 2049"/>
              </a:avLst>
            </a:prstGeom>
            <a:solidFill>
              <a:srgbClr val="F6F8FB"/>
            </a:solidFill>
            <a:ln>
              <a:noFill/>
            </a:ln>
          </p:spPr>
        </p:sp>
        <p:sp>
          <p:nvSpPr>
            <p:cNvPr id="12" name="Rectangle 12"/>
            <p:cNvSpPr/>
            <p:nvPr/>
          </p:nvSpPr>
          <p:spPr>
            <a:xfrm>
              <a:off x="647700" y="1524000"/>
              <a:ext cx="10896600" cy="552450"/>
            </a:xfrm>
            <a:prstGeom prst="roundRect">
              <a:avLst>
                <a:gd name="adj" fmla="val 13793"/>
              </a:avLst>
            </a:prstGeom>
            <a:solidFill>
              <a:srgbClr val="092540"/>
            </a:solidFill>
            <a:ln>
              <a:noFill/>
            </a:ln>
          </p:spPr>
        </p:sp>
        <p:sp>
          <p:nvSpPr>
            <p:cNvPr id="13" name="TextBox 13"/>
            <p:cNvSpPr txBox="1"/>
            <p:nvPr/>
          </p:nvSpPr>
          <p:spPr>
            <a:xfrm>
              <a:off x="863918" y="1752124"/>
              <a:ext cx="1699374"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DOCUMENTED CAPABILITY</a:t>
              </a:r>
            </a:p>
          </p:txBody>
        </p:sp>
        <p:sp>
          <p:nvSpPr>
            <p:cNvPr id="14" name="TextBox 14"/>
            <p:cNvSpPr txBox="1"/>
            <p:nvPr/>
          </p:nvSpPr>
          <p:spPr>
            <a:xfrm>
              <a:off x="5564511" y="1735931"/>
              <a:ext cx="1253478"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INTERCOM + FIN</a:t>
              </a:r>
            </a:p>
          </p:txBody>
        </p:sp>
        <p:sp>
          <p:nvSpPr>
            <p:cNvPr id="15" name="TextBox 15"/>
            <p:cNvSpPr txBox="1"/>
            <p:nvPr/>
          </p:nvSpPr>
          <p:spPr>
            <a:xfrm>
              <a:off x="8130858" y="1735931"/>
              <a:ext cx="692783"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ZENDESK</a:t>
              </a:r>
            </a:p>
          </p:txBody>
        </p:sp>
        <p:sp>
          <p:nvSpPr>
            <p:cNvPr id="16" name="TextBox 16"/>
            <p:cNvSpPr txBox="1"/>
            <p:nvPr/>
          </p:nvSpPr>
          <p:spPr>
            <a:xfrm>
              <a:off x="9971526" y="1735931"/>
              <a:ext cx="1011948"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SALESFORCE</a:t>
              </a:r>
            </a:p>
          </p:txBody>
        </p:sp>
        <p:sp>
          <p:nvSpPr>
            <p:cNvPr id="17" name="Rectangle 17"/>
            <p:cNvSpPr/>
            <p:nvPr/>
          </p:nvSpPr>
          <p:spPr>
            <a:xfrm>
              <a:off x="647700" y="2190750"/>
              <a:ext cx="10896600" cy="495300"/>
            </a:xfrm>
            <a:prstGeom prst="rect">
              <a:avLst/>
            </a:prstGeom>
            <a:solidFill>
              <a:srgbClr val="FFFFFF"/>
            </a:solidFill>
            <a:ln>
              <a:noFill/>
            </a:ln>
          </p:spPr>
        </p:sp>
        <p:sp>
          <p:nvSpPr>
            <p:cNvPr id="18" name="Rectangle 18"/>
            <p:cNvSpPr/>
            <p:nvPr/>
          </p:nvSpPr>
          <p:spPr>
            <a:xfrm>
              <a:off x="647700" y="2686050"/>
              <a:ext cx="10896600" cy="495300"/>
            </a:xfrm>
            <a:prstGeom prst="rect">
              <a:avLst/>
            </a:prstGeom>
            <a:solidFill>
              <a:srgbClr val="ECE9FF"/>
            </a:solidFill>
            <a:ln>
              <a:noFill/>
            </a:ln>
          </p:spPr>
        </p:sp>
        <p:sp>
          <p:nvSpPr>
            <p:cNvPr id="19" name="Rectangle 19"/>
            <p:cNvSpPr/>
            <p:nvPr/>
          </p:nvSpPr>
          <p:spPr>
            <a:xfrm>
              <a:off x="647700" y="3181350"/>
              <a:ext cx="10896600" cy="495300"/>
            </a:xfrm>
            <a:prstGeom prst="rect">
              <a:avLst/>
            </a:prstGeom>
            <a:solidFill>
              <a:srgbClr val="FFFFFF"/>
            </a:solidFill>
            <a:ln>
              <a:noFill/>
            </a:ln>
          </p:spPr>
        </p:sp>
        <p:sp>
          <p:nvSpPr>
            <p:cNvPr id="20" name="Rectangle 20"/>
            <p:cNvSpPr/>
            <p:nvPr/>
          </p:nvSpPr>
          <p:spPr>
            <a:xfrm>
              <a:off x="647700" y="3676650"/>
              <a:ext cx="10896600" cy="495300"/>
            </a:xfrm>
            <a:prstGeom prst="rect">
              <a:avLst/>
            </a:prstGeom>
            <a:solidFill>
              <a:srgbClr val="ECE9FF"/>
            </a:solidFill>
            <a:ln>
              <a:noFill/>
            </a:ln>
          </p:spPr>
        </p:sp>
        <p:sp>
          <p:nvSpPr>
            <p:cNvPr id="21" name="Rectangle 21"/>
            <p:cNvSpPr/>
            <p:nvPr/>
          </p:nvSpPr>
          <p:spPr>
            <a:xfrm>
              <a:off x="647700" y="4171950"/>
              <a:ext cx="10896600" cy="495300"/>
            </a:xfrm>
            <a:prstGeom prst="rect">
              <a:avLst/>
            </a:prstGeom>
            <a:solidFill>
              <a:srgbClr val="FFFFFF"/>
            </a:solidFill>
            <a:ln>
              <a:noFill/>
            </a:ln>
          </p:spPr>
        </p:sp>
        <p:sp>
          <p:nvSpPr>
            <p:cNvPr id="22" name="Rectangle 22"/>
            <p:cNvSpPr/>
            <p:nvPr/>
          </p:nvSpPr>
          <p:spPr>
            <a:xfrm>
              <a:off x="647700" y="4667250"/>
              <a:ext cx="10896600" cy="495300"/>
            </a:xfrm>
            <a:prstGeom prst="rect">
              <a:avLst/>
            </a:prstGeom>
            <a:solidFill>
              <a:srgbClr val="ECE9FF"/>
            </a:solidFill>
            <a:ln>
              <a:noFill/>
            </a:ln>
          </p:spPr>
        </p:sp>
        <p:sp>
          <p:nvSpPr>
            <p:cNvPr id="23" name="Rectangle 23"/>
            <p:cNvSpPr/>
            <p:nvPr/>
          </p:nvSpPr>
          <p:spPr>
            <a:xfrm>
              <a:off x="647700" y="5162550"/>
              <a:ext cx="10896600" cy="495300"/>
            </a:xfrm>
            <a:prstGeom prst="rect">
              <a:avLst/>
            </a:prstGeom>
            <a:solidFill>
              <a:srgbClr val="FFFFFF"/>
            </a:solidFill>
            <a:ln>
              <a:noFill/>
            </a:ln>
          </p:spPr>
        </p:sp>
        <p:sp>
          <p:nvSpPr>
            <p:cNvPr id="24" name="Line 24"/>
            <p:cNvSpPr/>
            <p:nvPr/>
          </p:nvSpPr>
          <p:spPr>
            <a:xfrm>
              <a:off x="4857750" y="1524000"/>
              <a:ext cx="9525" cy="4133850"/>
            </a:xfrm>
            <a:custGeom>
              <a:avLst/>
              <a:gdLst/>
              <a:ahLst/>
              <a:cxnLst/>
              <a:rect l="l" t="t" r="r" b="b"/>
              <a:pathLst>
                <a:path w="9525" h="4133850">
                  <a:moveTo>
                    <a:pt x="0" y="0"/>
                  </a:moveTo>
                  <a:lnTo>
                    <a:pt x="0" y="4133850"/>
                  </a:lnTo>
                </a:path>
              </a:pathLst>
            </a:custGeom>
            <a:noFill/>
            <a:ln w="9525">
              <a:solidFill>
                <a:srgbClr val="DDE3EA"/>
              </a:solidFill>
            </a:ln>
          </p:spPr>
        </p:sp>
        <p:sp>
          <p:nvSpPr>
            <p:cNvPr id="25" name="Line 25"/>
            <p:cNvSpPr/>
            <p:nvPr/>
          </p:nvSpPr>
          <p:spPr>
            <a:xfrm>
              <a:off x="7334250" y="1524000"/>
              <a:ext cx="9525" cy="4133850"/>
            </a:xfrm>
            <a:custGeom>
              <a:avLst/>
              <a:gdLst/>
              <a:ahLst/>
              <a:cxnLst/>
              <a:rect l="l" t="t" r="r" b="b"/>
              <a:pathLst>
                <a:path w="9525" h="4133850">
                  <a:moveTo>
                    <a:pt x="0" y="0"/>
                  </a:moveTo>
                  <a:lnTo>
                    <a:pt x="0" y="4133850"/>
                  </a:lnTo>
                </a:path>
              </a:pathLst>
            </a:custGeom>
            <a:noFill/>
            <a:ln w="9525">
              <a:solidFill>
                <a:srgbClr val="DDE3EA"/>
              </a:solidFill>
            </a:ln>
          </p:spPr>
        </p:sp>
        <p:sp>
          <p:nvSpPr>
            <p:cNvPr id="26" name="Line 26"/>
            <p:cNvSpPr/>
            <p:nvPr/>
          </p:nvSpPr>
          <p:spPr>
            <a:xfrm>
              <a:off x="9525000" y="1524000"/>
              <a:ext cx="9525" cy="4133850"/>
            </a:xfrm>
            <a:custGeom>
              <a:avLst/>
              <a:gdLst/>
              <a:ahLst/>
              <a:cxnLst/>
              <a:rect l="l" t="t" r="r" b="b"/>
              <a:pathLst>
                <a:path w="9525" h="4133850">
                  <a:moveTo>
                    <a:pt x="0" y="0"/>
                  </a:moveTo>
                  <a:lnTo>
                    <a:pt x="0" y="4133850"/>
                  </a:lnTo>
                </a:path>
              </a:pathLst>
            </a:custGeom>
            <a:noFill/>
            <a:ln w="9525">
              <a:solidFill>
                <a:srgbClr val="DDE3EA"/>
              </a:solidFill>
            </a:ln>
          </p:spPr>
        </p:sp>
        <p:sp>
          <p:nvSpPr>
            <p:cNvPr id="27" name="TextBox 27"/>
            <p:cNvSpPr txBox="1"/>
            <p:nvPr/>
          </p:nvSpPr>
          <p:spPr>
            <a:xfrm>
              <a:off x="862012" y="2383631"/>
              <a:ext cx="2167842"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Customer-facing AI agent</a:t>
              </a:r>
            </a:p>
          </p:txBody>
        </p:sp>
        <p:sp>
          <p:nvSpPr>
            <p:cNvPr id="28" name="TextBox 28"/>
            <p:cNvSpPr txBox="1"/>
            <p:nvPr/>
          </p:nvSpPr>
          <p:spPr>
            <a:xfrm>
              <a:off x="5719008" y="2391728"/>
              <a:ext cx="944485"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Documented</a:t>
              </a:r>
            </a:p>
          </p:txBody>
        </p:sp>
        <p:sp>
          <p:nvSpPr>
            <p:cNvPr id="29" name="TextBox 29"/>
            <p:cNvSpPr txBox="1"/>
            <p:nvPr/>
          </p:nvSpPr>
          <p:spPr>
            <a:xfrm>
              <a:off x="8005008" y="2391728"/>
              <a:ext cx="944485"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Documented</a:t>
              </a:r>
            </a:p>
          </p:txBody>
        </p:sp>
        <p:sp>
          <p:nvSpPr>
            <p:cNvPr id="30" name="TextBox 30"/>
            <p:cNvSpPr txBox="1"/>
            <p:nvPr/>
          </p:nvSpPr>
          <p:spPr>
            <a:xfrm>
              <a:off x="10005258" y="2391728"/>
              <a:ext cx="944485"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Documented</a:t>
              </a:r>
            </a:p>
          </p:txBody>
        </p:sp>
        <p:sp>
          <p:nvSpPr>
            <p:cNvPr id="31" name="TextBox 31"/>
            <p:cNvSpPr txBox="1"/>
            <p:nvPr/>
          </p:nvSpPr>
          <p:spPr>
            <a:xfrm>
              <a:off x="862012" y="2878931"/>
              <a:ext cx="2064329"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Human-agent assistance</a:t>
              </a:r>
            </a:p>
          </p:txBody>
        </p:sp>
        <p:sp>
          <p:nvSpPr>
            <p:cNvPr id="32" name="TextBox 32"/>
            <p:cNvSpPr txBox="1"/>
            <p:nvPr/>
          </p:nvSpPr>
          <p:spPr>
            <a:xfrm>
              <a:off x="5908206" y="2887028"/>
              <a:ext cx="566087"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Copilot</a:t>
              </a:r>
            </a:p>
          </p:txBody>
        </p:sp>
        <p:sp>
          <p:nvSpPr>
            <p:cNvPr id="33" name="TextBox 33"/>
            <p:cNvSpPr txBox="1"/>
            <p:nvPr/>
          </p:nvSpPr>
          <p:spPr>
            <a:xfrm>
              <a:off x="8194206" y="2887028"/>
              <a:ext cx="566087"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Copilot</a:t>
              </a:r>
            </a:p>
          </p:txBody>
        </p:sp>
        <p:sp>
          <p:nvSpPr>
            <p:cNvPr id="34" name="TextBox 34"/>
            <p:cNvSpPr txBox="1"/>
            <p:nvPr/>
          </p:nvSpPr>
          <p:spPr>
            <a:xfrm>
              <a:off x="9973054" y="2887028"/>
              <a:ext cx="1008893"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Suite-native</a:t>
              </a:r>
            </a:p>
          </p:txBody>
        </p:sp>
        <p:sp>
          <p:nvSpPr>
            <p:cNvPr id="35" name="TextBox 35"/>
            <p:cNvSpPr txBox="1"/>
            <p:nvPr/>
          </p:nvSpPr>
          <p:spPr>
            <a:xfrm>
              <a:off x="862012" y="3374231"/>
              <a:ext cx="3133963"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Help desk and omnichannel operations</a:t>
              </a:r>
            </a:p>
          </p:txBody>
        </p:sp>
        <p:sp>
          <p:nvSpPr>
            <p:cNvPr id="36" name="TextBox 36"/>
            <p:cNvSpPr txBox="1"/>
            <p:nvPr/>
          </p:nvSpPr>
          <p:spPr>
            <a:xfrm>
              <a:off x="5642523" y="3382328"/>
              <a:ext cx="1097454" cy="213360"/>
            </a:xfrm>
            <a:prstGeom prst="rect">
              <a:avLst/>
            </a:prstGeom>
            <a:noFill/>
            <a:ln>
              <a:noFill/>
            </a:ln>
          </p:spPr>
          <p:txBody>
            <a:bodyPr wrap="none" lIns="0" tIns="0" rIns="0" bIns="0" anchor="t" anchorCtr="0">
              <a:spAutoFit/>
            </a:bodyPr>
            <a:lstStyle/>
            <a:p>
              <a:pPr algn="ctr"/>
              <a:r>
                <a:rPr lang="en-US" sz="1050" b="1" dirty="0">
                  <a:solidFill>
                    <a:srgbClr val="6757FF"/>
                  </a:solidFill>
                  <a:latin typeface="Arial"/>
                  <a:ea typeface="Microsoft YaHei"/>
                  <a:cs typeface="Arial"/>
                </a:rPr>
                <a:t>Focused suite</a:t>
              </a:r>
            </a:p>
          </p:txBody>
        </p:sp>
        <p:sp>
          <p:nvSpPr>
            <p:cNvPr id="37" name="TextBox 37"/>
            <p:cNvSpPr txBox="1"/>
            <p:nvPr/>
          </p:nvSpPr>
          <p:spPr>
            <a:xfrm>
              <a:off x="8061365" y="3382328"/>
              <a:ext cx="831771"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Deep suite</a:t>
              </a:r>
            </a:p>
          </p:txBody>
        </p:sp>
        <p:sp>
          <p:nvSpPr>
            <p:cNvPr id="38" name="TextBox 38"/>
            <p:cNvSpPr txBox="1"/>
            <p:nvPr/>
          </p:nvSpPr>
          <p:spPr>
            <a:xfrm>
              <a:off x="9816059" y="3382328"/>
              <a:ext cx="1322882"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Enterprise suite</a:t>
              </a:r>
            </a:p>
          </p:txBody>
        </p:sp>
        <p:sp>
          <p:nvSpPr>
            <p:cNvPr id="39" name="TextBox 39"/>
            <p:cNvSpPr txBox="1"/>
            <p:nvPr/>
          </p:nvSpPr>
          <p:spPr>
            <a:xfrm>
              <a:off x="862012" y="3869531"/>
              <a:ext cx="2788920"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Actions across business systems</a:t>
              </a:r>
            </a:p>
          </p:txBody>
        </p:sp>
        <p:sp>
          <p:nvSpPr>
            <p:cNvPr id="40" name="TextBox 40"/>
            <p:cNvSpPr txBox="1"/>
            <p:nvPr/>
          </p:nvSpPr>
          <p:spPr>
            <a:xfrm>
              <a:off x="5485528" y="3877628"/>
              <a:ext cx="1411443"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APIs / connectors</a:t>
              </a:r>
            </a:p>
          </p:txBody>
        </p:sp>
        <p:sp>
          <p:nvSpPr>
            <p:cNvPr id="41" name="TextBox 41"/>
            <p:cNvSpPr txBox="1"/>
            <p:nvPr/>
          </p:nvSpPr>
          <p:spPr>
            <a:xfrm>
              <a:off x="7783605" y="3877628"/>
              <a:ext cx="1387290"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Apps / workflows</a:t>
              </a:r>
            </a:p>
          </p:txBody>
        </p:sp>
        <p:sp>
          <p:nvSpPr>
            <p:cNvPr id="42" name="TextBox 42"/>
            <p:cNvSpPr txBox="1"/>
            <p:nvPr/>
          </p:nvSpPr>
          <p:spPr>
            <a:xfrm>
              <a:off x="10041487" y="3877628"/>
              <a:ext cx="872026"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Flow / APIs</a:t>
              </a:r>
            </a:p>
          </p:txBody>
        </p:sp>
        <p:sp>
          <p:nvSpPr>
            <p:cNvPr id="43" name="TextBox 43"/>
            <p:cNvSpPr txBox="1"/>
            <p:nvPr/>
          </p:nvSpPr>
          <p:spPr>
            <a:xfrm>
              <a:off x="862012" y="4364831"/>
              <a:ext cx="1736538"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Knowledge grounding</a:t>
              </a:r>
            </a:p>
          </p:txBody>
        </p:sp>
        <p:sp>
          <p:nvSpPr>
            <p:cNvPr id="44" name="TextBox 44"/>
            <p:cNvSpPr txBox="1"/>
            <p:nvPr/>
          </p:nvSpPr>
          <p:spPr>
            <a:xfrm>
              <a:off x="5719008" y="4372928"/>
              <a:ext cx="944485"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Documented</a:t>
              </a:r>
            </a:p>
          </p:txBody>
        </p:sp>
        <p:sp>
          <p:nvSpPr>
            <p:cNvPr id="45" name="TextBox 45"/>
            <p:cNvSpPr txBox="1"/>
            <p:nvPr/>
          </p:nvSpPr>
          <p:spPr>
            <a:xfrm>
              <a:off x="8005008" y="4372928"/>
              <a:ext cx="944485"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Documented</a:t>
              </a:r>
            </a:p>
          </p:txBody>
        </p:sp>
        <p:sp>
          <p:nvSpPr>
            <p:cNvPr id="46" name="TextBox 46"/>
            <p:cNvSpPr txBox="1"/>
            <p:nvPr/>
          </p:nvSpPr>
          <p:spPr>
            <a:xfrm>
              <a:off x="9888518" y="4372928"/>
              <a:ext cx="1177964" cy="213360"/>
            </a:xfrm>
            <a:prstGeom prst="rect">
              <a:avLst/>
            </a:prstGeom>
            <a:noFill/>
            <a:ln>
              <a:noFill/>
            </a:ln>
          </p:spPr>
          <p:txBody>
            <a:bodyPr wrap="none" lIns="0" tIns="0" rIns="0" bIns="0" anchor="t" anchorCtr="0">
              <a:spAutoFit/>
            </a:bodyPr>
            <a:lstStyle/>
            <a:p>
              <a:pPr algn="ctr"/>
              <a:r>
                <a:rPr lang="en-US" sz="1050" b="1" dirty="0">
                  <a:solidFill>
                    <a:srgbClr val="23866B"/>
                  </a:solidFill>
                  <a:latin typeface="Arial"/>
                  <a:ea typeface="Microsoft YaHei"/>
                  <a:cs typeface="Arial"/>
                </a:rPr>
                <a:t>Data-grounded</a:t>
              </a:r>
            </a:p>
          </p:txBody>
        </p:sp>
        <p:sp>
          <p:nvSpPr>
            <p:cNvPr id="47" name="TextBox 47"/>
            <p:cNvSpPr txBox="1"/>
            <p:nvPr/>
          </p:nvSpPr>
          <p:spPr>
            <a:xfrm>
              <a:off x="862012" y="4860131"/>
              <a:ext cx="3668780"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Workforce management / quality assurance</a:t>
              </a:r>
            </a:p>
          </p:txBody>
        </p:sp>
        <p:sp>
          <p:nvSpPr>
            <p:cNvPr id="48" name="TextBox 48"/>
            <p:cNvSpPr txBox="1"/>
            <p:nvPr/>
          </p:nvSpPr>
          <p:spPr>
            <a:xfrm>
              <a:off x="5843798" y="4868228"/>
              <a:ext cx="694904" cy="213360"/>
            </a:xfrm>
            <a:prstGeom prst="rect">
              <a:avLst/>
            </a:prstGeom>
            <a:noFill/>
            <a:ln>
              <a:noFill/>
            </a:ln>
          </p:spPr>
          <p:txBody>
            <a:bodyPr wrap="none" lIns="0" tIns="0" rIns="0" bIns="0" anchor="t" anchorCtr="0">
              <a:spAutoFit/>
            </a:bodyPr>
            <a:lstStyle/>
            <a:p>
              <a:pPr algn="ctr"/>
              <a:r>
                <a:rPr lang="en-US" sz="1050" b="1" dirty="0">
                  <a:solidFill>
                    <a:srgbClr val="C94A3F"/>
                  </a:solidFill>
                  <a:latin typeface="Arial"/>
                  <a:ea typeface="Microsoft YaHei"/>
                  <a:cs typeface="Arial"/>
                </a:rPr>
                <a:t>Not core</a:t>
              </a:r>
            </a:p>
          </p:txBody>
        </p:sp>
        <p:sp>
          <p:nvSpPr>
            <p:cNvPr id="49" name="TextBox 49"/>
            <p:cNvSpPr txBox="1"/>
            <p:nvPr/>
          </p:nvSpPr>
          <p:spPr>
            <a:xfrm>
              <a:off x="7972804" y="4868228"/>
              <a:ext cx="1008893"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Suite-native</a:t>
              </a:r>
            </a:p>
          </p:txBody>
        </p:sp>
        <p:sp>
          <p:nvSpPr>
            <p:cNvPr id="50" name="TextBox 50"/>
            <p:cNvSpPr txBox="1"/>
            <p:nvPr/>
          </p:nvSpPr>
          <p:spPr>
            <a:xfrm>
              <a:off x="9755676" y="4868228"/>
              <a:ext cx="1443647"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Suite / ecosystem</a:t>
              </a:r>
            </a:p>
          </p:txBody>
        </p:sp>
        <p:sp>
          <p:nvSpPr>
            <p:cNvPr id="51" name="TextBox 51"/>
            <p:cNvSpPr txBox="1"/>
            <p:nvPr/>
          </p:nvSpPr>
          <p:spPr>
            <a:xfrm>
              <a:off x="862012" y="5355431"/>
              <a:ext cx="2944189"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Enterprise data and orchestration</a:t>
              </a:r>
            </a:p>
          </p:txBody>
        </p:sp>
        <p:sp>
          <p:nvSpPr>
            <p:cNvPr id="52" name="TextBox 52"/>
            <p:cNvSpPr txBox="1"/>
            <p:nvPr/>
          </p:nvSpPr>
          <p:spPr>
            <a:xfrm>
              <a:off x="5622396" y="5363528"/>
              <a:ext cx="1137709" cy="213360"/>
            </a:xfrm>
            <a:prstGeom prst="rect">
              <a:avLst/>
            </a:prstGeom>
            <a:noFill/>
            <a:ln>
              <a:noFill/>
            </a:ln>
          </p:spPr>
          <p:txBody>
            <a:bodyPr wrap="none" lIns="0" tIns="0" rIns="0" bIns="0" anchor="t" anchorCtr="0">
              <a:spAutoFit/>
            </a:bodyPr>
            <a:lstStyle/>
            <a:p>
              <a:pPr algn="ctr"/>
              <a:r>
                <a:rPr lang="en-US" sz="1050" b="1" dirty="0">
                  <a:solidFill>
                    <a:srgbClr val="65758A"/>
                  </a:solidFill>
                  <a:latin typeface="Arial"/>
                  <a:ea typeface="Microsoft YaHei"/>
                  <a:cs typeface="Arial"/>
                </a:rPr>
                <a:t>Connector-led</a:t>
              </a:r>
            </a:p>
          </p:txBody>
        </p:sp>
        <p:sp>
          <p:nvSpPr>
            <p:cNvPr id="53" name="TextBox 53"/>
            <p:cNvSpPr txBox="1"/>
            <p:nvPr/>
          </p:nvSpPr>
          <p:spPr>
            <a:xfrm>
              <a:off x="7823860" y="5363528"/>
              <a:ext cx="1306780" cy="213360"/>
            </a:xfrm>
            <a:prstGeom prst="rect">
              <a:avLst/>
            </a:prstGeom>
            <a:noFill/>
            <a:ln>
              <a:noFill/>
            </a:ln>
          </p:spPr>
          <p:txBody>
            <a:bodyPr wrap="none" lIns="0" tIns="0" rIns="0" bIns="0" anchor="t" anchorCtr="0">
              <a:spAutoFit/>
            </a:bodyPr>
            <a:lstStyle/>
            <a:p>
              <a:pPr algn="ctr"/>
              <a:r>
                <a:rPr lang="en-US" sz="1050" b="1" dirty="0">
                  <a:solidFill>
                    <a:srgbClr val="65758A"/>
                  </a:solidFill>
                  <a:latin typeface="Arial"/>
                  <a:ea typeface="Microsoft YaHei"/>
                  <a:cs typeface="Arial"/>
                </a:rPr>
                <a:t>Marketplace-led</a:t>
              </a:r>
            </a:p>
          </p:txBody>
        </p:sp>
        <p:sp>
          <p:nvSpPr>
            <p:cNvPr id="54" name="TextBox 54"/>
            <p:cNvSpPr txBox="1"/>
            <p:nvPr/>
          </p:nvSpPr>
          <p:spPr>
            <a:xfrm>
              <a:off x="9892544" y="5363528"/>
              <a:ext cx="1169913" cy="213360"/>
            </a:xfrm>
            <a:prstGeom prst="rect">
              <a:avLst/>
            </a:prstGeom>
            <a:noFill/>
            <a:ln>
              <a:noFill/>
            </a:ln>
          </p:spPr>
          <p:txBody>
            <a:bodyPr wrap="none" lIns="0" tIns="0" rIns="0" bIns="0" anchor="t" anchorCtr="0">
              <a:spAutoFit/>
            </a:bodyPr>
            <a:lstStyle/>
            <a:p>
              <a:pPr algn="ctr"/>
              <a:r>
                <a:rPr lang="en-US" sz="1050" b="1" dirty="0">
                  <a:solidFill>
                    <a:srgbClr val="6757FF"/>
                  </a:solidFill>
                  <a:latin typeface="Arial"/>
                  <a:ea typeface="Microsoft YaHei"/>
                  <a:cs typeface="Arial"/>
                </a:rPr>
                <a:t>Ecosystem-led</a:t>
              </a:r>
            </a:p>
          </p:txBody>
        </p:sp>
      </p:grpSp>
      <p:grpSp>
        <p:nvGrpSpPr>
          <p:cNvPr id="58" name="Group 58"/>
          <p:cNvGrpSpPr/>
          <p:nvPr/>
        </p:nvGrpSpPr>
        <p:grpSpPr>
          <a:xfrm>
            <a:off x="457200" y="6038850"/>
            <a:ext cx="11277600" cy="323850"/>
            <a:chOff x="457200" y="6038850"/>
            <a:chExt cx="11277600" cy="323850"/>
          </a:xfrm>
        </p:grpSpPr>
        <p:sp>
          <p:nvSpPr>
            <p:cNvPr id="56" name="Rectangle 56"/>
            <p:cNvSpPr/>
            <p:nvPr/>
          </p:nvSpPr>
          <p:spPr>
            <a:xfrm>
              <a:off x="457200" y="6038850"/>
              <a:ext cx="11277600" cy="323850"/>
            </a:xfrm>
            <a:prstGeom prst="rect">
              <a:avLst/>
            </a:prstGeom>
            <a:solidFill>
              <a:srgbClr val="FFFFFF"/>
            </a:solidFill>
            <a:ln>
              <a:noFill/>
            </a:ln>
          </p:spPr>
        </p:sp>
        <p:sp>
          <p:nvSpPr>
            <p:cNvPr id="57" name="TextBox 57"/>
            <p:cNvSpPr txBox="1"/>
            <p:nvPr/>
          </p:nvSpPr>
          <p:spPr>
            <a:xfrm>
              <a:off x="580072" y="6140291"/>
              <a:ext cx="7575756" cy="167640"/>
            </a:xfrm>
            <a:prstGeom prst="rect">
              <a:avLst/>
            </a:prstGeom>
            <a:noFill/>
            <a:ln>
              <a:noFill/>
            </a:ln>
          </p:spPr>
          <p:txBody>
            <a:bodyPr wrap="none" lIns="0" tIns="0" rIns="0" bIns="0" anchor="t" anchorCtr="0">
              <a:spAutoFit/>
            </a:bodyPr>
            <a:lstStyle/>
            <a:p>
              <a:pPr algn="l"/>
              <a:r>
                <a:rPr lang="en-US" sz="825" dirty="0">
                  <a:solidFill>
                    <a:srgbClr val="65758A"/>
                  </a:solidFill>
                  <a:latin typeface="Arial"/>
                  <a:ea typeface="Microsoft YaHei"/>
                  <a:cs typeface="Arial"/>
                </a:rPr>
                <a:t>Matrix records publicly documented product emphasis; it is not a scored benchmark and does not assess implementation quality.</a:t>
              </a:r>
            </a:p>
          </p:txBody>
        </p:sp>
      </p:grpSp>
      <p:grpSp>
        <p:nvGrpSpPr>
          <p:cNvPr id="62" name="Group 62"/>
          <p:cNvGrpSpPr/>
          <p:nvPr/>
        </p:nvGrpSpPr>
        <p:grpSpPr>
          <a:xfrm>
            <a:off x="448628" y="6400800"/>
            <a:ext cx="11295697" cy="304800"/>
            <a:chOff x="448628" y="6400800"/>
            <a:chExt cx="11295697" cy="304800"/>
          </a:xfrm>
        </p:grpSpPr>
        <p:sp>
          <p:nvSpPr>
            <p:cNvPr id="59" name="Rectangle 59"/>
            <p:cNvSpPr/>
            <p:nvPr/>
          </p:nvSpPr>
          <p:spPr>
            <a:xfrm>
              <a:off x="457200" y="6400800"/>
              <a:ext cx="11277600" cy="304800"/>
            </a:xfrm>
            <a:prstGeom prst="rect">
              <a:avLst/>
            </a:prstGeom>
            <a:solidFill>
              <a:srgbClr val="FFFFFF"/>
            </a:solidFill>
            <a:ln>
              <a:noFill/>
            </a:ln>
          </p:spPr>
        </p:sp>
        <p:sp>
          <p:nvSpPr>
            <p:cNvPr id="60" name="TextBox 60"/>
            <p:cNvSpPr txBox="1"/>
            <p:nvPr/>
          </p:nvSpPr>
          <p:spPr>
            <a:xfrm>
              <a:off x="448628" y="6518434"/>
              <a:ext cx="6227921"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official Intercom Fin, Zendesk AI Agents/Copilot, Salesforce Service Cloud/Agentforce pages; accessed Sept. 14, 2026.</a:t>
              </a:r>
            </a:p>
          </p:txBody>
        </p:sp>
        <p:sp>
          <p:nvSpPr>
            <p:cNvPr id="61" name="TextBox 61"/>
            <p:cNvSpPr txBox="1"/>
            <p:nvPr/>
          </p:nvSpPr>
          <p:spPr>
            <a:xfrm>
              <a:off x="11385709" y="6510338"/>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07 / 15</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240" t="0" r="240" b="0"/>
            <a:stretch>
              <a:fillRect/>
            </a:stretch>
          </p:blipFill>
          <p:spPr>
            <a:xfrm>
              <a:off x="10001250" y="0"/>
              <a:ext cx="2190750" cy="1238250"/>
            </a:xfrm>
            <a:prstGeom prst="rect">
              <a:avLst/>
            </a:prstGeom>
          </p:spPr>
        </p:pic>
        <p:sp>
          <p:nvSpPr>
            <p:cNvPr id="4" name="Rectangle 4"/>
            <p:cNvSpPr/>
            <p:nvPr/>
          </p:nvSpPr>
          <p:spPr>
            <a:xfrm>
              <a:off x="10001250" y="0"/>
              <a:ext cx="2190750" cy="1238250"/>
            </a:xfrm>
            <a:prstGeom prst="rect">
              <a:avLst/>
            </a:prstGeom>
            <a:solidFill>
              <a:srgbClr val="FFFFFF">
                <a:alpha val="82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2128628" cy="952500"/>
            <a:chOff x="424815" y="266700"/>
            <a:chExt cx="12128628" cy="952500"/>
          </a:xfrm>
        </p:grpSpPr>
        <p:sp>
          <p:nvSpPr>
            <p:cNvPr id="7" name="Rectangle 7"/>
            <p:cNvSpPr/>
            <p:nvPr/>
          </p:nvSpPr>
          <p:spPr>
            <a:xfrm>
              <a:off x="457200" y="266700"/>
              <a:ext cx="10858500" cy="952500"/>
            </a:xfrm>
            <a:prstGeom prst="rect">
              <a:avLst/>
            </a:prstGeom>
            <a:solidFill>
              <a:srgbClr val="FFFFFF"/>
            </a:solidFill>
            <a:ln>
              <a:noFill/>
            </a:ln>
          </p:spPr>
        </p:sp>
        <p:sp>
          <p:nvSpPr>
            <p:cNvPr id="8" name="TextBox 8"/>
            <p:cNvSpPr txBox="1"/>
            <p:nvPr/>
          </p:nvSpPr>
          <p:spPr>
            <a:xfrm>
              <a:off x="445770" y="398145"/>
              <a:ext cx="2665890"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PRICING • INTEGRATIONS • GO-TO-MARKET</a:t>
              </a:r>
            </a:p>
          </p:txBody>
        </p:sp>
        <p:sp>
          <p:nvSpPr>
            <p:cNvPr id="9" name="TextBox 9"/>
            <p:cNvSpPr txBox="1"/>
            <p:nvPr/>
          </p:nvSpPr>
          <p:spPr>
            <a:xfrm>
              <a:off x="424815" y="639128"/>
              <a:ext cx="12128628"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Pricing units expose each vendor’s strategic center of gravity</a:t>
              </a:r>
            </a:p>
          </p:txBody>
        </p:sp>
      </p:grpSp>
      <p:grpSp>
        <p:nvGrpSpPr>
          <p:cNvPr id="60" name="Group 60"/>
          <p:cNvGrpSpPr/>
          <p:nvPr/>
        </p:nvGrpSpPr>
        <p:grpSpPr>
          <a:xfrm>
            <a:off x="457200" y="1333500"/>
            <a:ext cx="11277600" cy="4686300"/>
            <a:chOff x="457200" y="1333500"/>
            <a:chExt cx="11277600" cy="4686300"/>
          </a:xfrm>
        </p:grpSpPr>
        <p:sp>
          <p:nvSpPr>
            <p:cNvPr id="11" name="Rectangle 11"/>
            <p:cNvSpPr/>
            <p:nvPr/>
          </p:nvSpPr>
          <p:spPr>
            <a:xfrm>
              <a:off x="457200" y="1333500"/>
              <a:ext cx="11277600" cy="4686300"/>
            </a:xfrm>
            <a:prstGeom prst="roundRect">
              <a:avLst>
                <a:gd name="adj" fmla="val 2033"/>
              </a:avLst>
            </a:prstGeom>
            <a:solidFill>
              <a:srgbClr val="F6F8FB"/>
            </a:solidFill>
            <a:ln>
              <a:noFill/>
            </a:ln>
          </p:spPr>
        </p:sp>
        <p:sp>
          <p:nvSpPr>
            <p:cNvPr id="12" name="Rectangle 12"/>
            <p:cNvSpPr/>
            <p:nvPr/>
          </p:nvSpPr>
          <p:spPr>
            <a:xfrm>
              <a:off x="647700" y="1524000"/>
              <a:ext cx="2095500" cy="628650"/>
            </a:xfrm>
            <a:prstGeom prst="roundRect">
              <a:avLst>
                <a:gd name="adj" fmla="val 12121"/>
              </a:avLst>
            </a:prstGeom>
            <a:solidFill>
              <a:srgbClr val="DDE3EA"/>
            </a:solidFill>
            <a:ln>
              <a:noFill/>
            </a:ln>
          </p:spPr>
        </p:sp>
        <p:sp>
          <p:nvSpPr>
            <p:cNvPr id="13" name="Rectangle 13"/>
            <p:cNvSpPr/>
            <p:nvPr/>
          </p:nvSpPr>
          <p:spPr>
            <a:xfrm>
              <a:off x="2895600" y="1524000"/>
              <a:ext cx="2724150" cy="628650"/>
            </a:xfrm>
            <a:prstGeom prst="roundRect">
              <a:avLst>
                <a:gd name="adj" fmla="val 12121"/>
              </a:avLst>
            </a:prstGeom>
            <a:solidFill>
              <a:srgbClr val="6757FF"/>
            </a:solidFill>
            <a:ln>
              <a:noFill/>
            </a:ln>
          </p:spPr>
        </p:sp>
        <p:sp>
          <p:nvSpPr>
            <p:cNvPr id="14" name="Rectangle 14"/>
            <p:cNvSpPr/>
            <p:nvPr/>
          </p:nvSpPr>
          <p:spPr>
            <a:xfrm>
              <a:off x="5772150" y="1524000"/>
              <a:ext cx="2724150" cy="628650"/>
            </a:xfrm>
            <a:prstGeom prst="roundRect">
              <a:avLst>
                <a:gd name="adj" fmla="val 12121"/>
              </a:avLst>
            </a:prstGeom>
            <a:solidFill>
              <a:srgbClr val="092540"/>
            </a:solidFill>
            <a:ln>
              <a:noFill/>
            </a:ln>
          </p:spPr>
        </p:sp>
        <p:sp>
          <p:nvSpPr>
            <p:cNvPr id="15" name="Rectangle 15"/>
            <p:cNvSpPr/>
            <p:nvPr/>
          </p:nvSpPr>
          <p:spPr>
            <a:xfrm>
              <a:off x="8648700" y="1524000"/>
              <a:ext cx="2895600" cy="628650"/>
            </a:xfrm>
            <a:prstGeom prst="roundRect">
              <a:avLst>
                <a:gd name="adj" fmla="val 12121"/>
              </a:avLst>
            </a:prstGeom>
            <a:solidFill>
              <a:srgbClr val="F47B20"/>
            </a:solidFill>
            <a:ln>
              <a:noFill/>
            </a:ln>
          </p:spPr>
        </p:sp>
        <p:sp>
          <p:nvSpPr>
            <p:cNvPr id="16" name="TextBox 16"/>
            <p:cNvSpPr txBox="1"/>
            <p:nvPr/>
          </p:nvSpPr>
          <p:spPr>
            <a:xfrm>
              <a:off x="1291641" y="1782128"/>
              <a:ext cx="807618" cy="213360"/>
            </a:xfrm>
            <a:prstGeom prst="rect">
              <a:avLst/>
            </a:prstGeom>
            <a:noFill/>
            <a:ln>
              <a:noFill/>
            </a:ln>
          </p:spPr>
          <p:txBody>
            <a:bodyPr wrap="none" lIns="0" tIns="0" rIns="0" bIns="0" anchor="t" anchorCtr="0">
              <a:spAutoFit/>
            </a:bodyPr>
            <a:lstStyle/>
            <a:p>
              <a:pPr algn="ctr"/>
              <a:r>
                <a:rPr lang="en-US" sz="1050" b="1" dirty="0">
                  <a:solidFill>
                    <a:srgbClr val="172B3A"/>
                  </a:solidFill>
                  <a:latin typeface="Arial"/>
                  <a:ea typeface="Microsoft YaHei"/>
                  <a:cs typeface="Arial"/>
                </a:rPr>
                <a:t>DIMENSION</a:t>
              </a:r>
            </a:p>
          </p:txBody>
        </p:sp>
        <p:sp>
          <p:nvSpPr>
            <p:cNvPr id="17" name="TextBox 17"/>
            <p:cNvSpPr txBox="1"/>
            <p:nvPr/>
          </p:nvSpPr>
          <p:spPr>
            <a:xfrm>
              <a:off x="3547371" y="1757839"/>
              <a:ext cx="1420609"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INTERCOM + FIN</a:t>
              </a:r>
            </a:p>
          </p:txBody>
        </p:sp>
        <p:sp>
          <p:nvSpPr>
            <p:cNvPr id="18" name="TextBox 18"/>
            <p:cNvSpPr txBox="1"/>
            <p:nvPr/>
          </p:nvSpPr>
          <p:spPr>
            <a:xfrm>
              <a:off x="6741648" y="1757839"/>
              <a:ext cx="785154"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ZENDESK</a:t>
              </a:r>
            </a:p>
          </p:txBody>
        </p:sp>
        <p:sp>
          <p:nvSpPr>
            <p:cNvPr id="19" name="TextBox 19"/>
            <p:cNvSpPr txBox="1"/>
            <p:nvPr/>
          </p:nvSpPr>
          <p:spPr>
            <a:xfrm>
              <a:off x="9523063" y="1757839"/>
              <a:ext cx="1146874"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SALESFORCE</a:t>
              </a:r>
            </a:p>
          </p:txBody>
        </p:sp>
        <p:sp>
          <p:nvSpPr>
            <p:cNvPr id="20" name="Rectangle 20"/>
            <p:cNvSpPr/>
            <p:nvPr/>
          </p:nvSpPr>
          <p:spPr>
            <a:xfrm>
              <a:off x="647700" y="2266950"/>
              <a:ext cx="10896600" cy="723900"/>
            </a:xfrm>
            <a:prstGeom prst="rect">
              <a:avLst/>
            </a:prstGeom>
            <a:solidFill>
              <a:srgbClr val="FFFFFF"/>
            </a:solidFill>
            <a:ln>
              <a:noFill/>
            </a:ln>
          </p:spPr>
        </p:sp>
        <p:sp>
          <p:nvSpPr>
            <p:cNvPr id="21" name="Rectangle 21"/>
            <p:cNvSpPr/>
            <p:nvPr/>
          </p:nvSpPr>
          <p:spPr>
            <a:xfrm>
              <a:off x="647700" y="2990850"/>
              <a:ext cx="10896600" cy="723900"/>
            </a:xfrm>
            <a:prstGeom prst="rect">
              <a:avLst/>
            </a:prstGeom>
            <a:solidFill>
              <a:srgbClr val="ECE9FF"/>
            </a:solidFill>
            <a:ln>
              <a:noFill/>
            </a:ln>
          </p:spPr>
        </p:sp>
        <p:sp>
          <p:nvSpPr>
            <p:cNvPr id="22" name="Rectangle 22"/>
            <p:cNvSpPr/>
            <p:nvPr/>
          </p:nvSpPr>
          <p:spPr>
            <a:xfrm>
              <a:off x="647700" y="3714750"/>
              <a:ext cx="10896600" cy="723900"/>
            </a:xfrm>
            <a:prstGeom prst="rect">
              <a:avLst/>
            </a:prstGeom>
            <a:solidFill>
              <a:srgbClr val="FFFFFF"/>
            </a:solidFill>
            <a:ln>
              <a:noFill/>
            </a:ln>
          </p:spPr>
        </p:sp>
        <p:sp>
          <p:nvSpPr>
            <p:cNvPr id="23" name="Rectangle 23"/>
            <p:cNvSpPr/>
            <p:nvPr/>
          </p:nvSpPr>
          <p:spPr>
            <a:xfrm>
              <a:off x="647700" y="4438650"/>
              <a:ext cx="10896600" cy="723900"/>
            </a:xfrm>
            <a:prstGeom prst="rect">
              <a:avLst/>
            </a:prstGeom>
            <a:solidFill>
              <a:srgbClr val="ECE9FF"/>
            </a:solidFill>
            <a:ln>
              <a:noFill/>
            </a:ln>
          </p:spPr>
        </p:sp>
        <p:sp>
          <p:nvSpPr>
            <p:cNvPr id="24" name="Rectangle 24"/>
            <p:cNvSpPr/>
            <p:nvPr/>
          </p:nvSpPr>
          <p:spPr>
            <a:xfrm>
              <a:off x="647700" y="5162550"/>
              <a:ext cx="10896600" cy="666750"/>
            </a:xfrm>
            <a:prstGeom prst="rect">
              <a:avLst/>
            </a:prstGeom>
            <a:solidFill>
              <a:srgbClr val="FFFFFF"/>
            </a:solidFill>
            <a:ln>
              <a:noFill/>
            </a:ln>
          </p:spPr>
        </p:sp>
        <p:sp>
          <p:nvSpPr>
            <p:cNvPr id="25" name="Line 25"/>
            <p:cNvSpPr/>
            <p:nvPr/>
          </p:nvSpPr>
          <p:spPr>
            <a:xfrm>
              <a:off x="2743200" y="1524000"/>
              <a:ext cx="9525" cy="4305300"/>
            </a:xfrm>
            <a:custGeom>
              <a:avLst/>
              <a:gdLst/>
              <a:ahLst/>
              <a:cxnLst/>
              <a:rect l="l" t="t" r="r" b="b"/>
              <a:pathLst>
                <a:path w="9525" h="4305300">
                  <a:moveTo>
                    <a:pt x="0" y="0"/>
                  </a:moveTo>
                  <a:lnTo>
                    <a:pt x="0" y="4305300"/>
                  </a:lnTo>
                </a:path>
              </a:pathLst>
            </a:custGeom>
            <a:noFill/>
            <a:ln w="9525">
              <a:solidFill>
                <a:srgbClr val="DDE3EA"/>
              </a:solidFill>
            </a:ln>
          </p:spPr>
        </p:sp>
        <p:sp>
          <p:nvSpPr>
            <p:cNvPr id="26" name="Line 26"/>
            <p:cNvSpPr/>
            <p:nvPr/>
          </p:nvSpPr>
          <p:spPr>
            <a:xfrm>
              <a:off x="5695950" y="1524000"/>
              <a:ext cx="9525" cy="4305300"/>
            </a:xfrm>
            <a:custGeom>
              <a:avLst/>
              <a:gdLst/>
              <a:ahLst/>
              <a:cxnLst/>
              <a:rect l="l" t="t" r="r" b="b"/>
              <a:pathLst>
                <a:path w="9525" h="4305300">
                  <a:moveTo>
                    <a:pt x="0" y="0"/>
                  </a:moveTo>
                  <a:lnTo>
                    <a:pt x="0" y="4305300"/>
                  </a:lnTo>
                </a:path>
              </a:pathLst>
            </a:custGeom>
            <a:noFill/>
            <a:ln w="9525">
              <a:solidFill>
                <a:srgbClr val="DDE3EA"/>
              </a:solidFill>
            </a:ln>
          </p:spPr>
        </p:sp>
        <p:sp>
          <p:nvSpPr>
            <p:cNvPr id="27" name="Line 27"/>
            <p:cNvSpPr/>
            <p:nvPr/>
          </p:nvSpPr>
          <p:spPr>
            <a:xfrm>
              <a:off x="8572500" y="1524000"/>
              <a:ext cx="9525" cy="4305300"/>
            </a:xfrm>
            <a:custGeom>
              <a:avLst/>
              <a:gdLst/>
              <a:ahLst/>
              <a:cxnLst/>
              <a:rect l="l" t="t" r="r" b="b"/>
              <a:pathLst>
                <a:path w="9525" h="4305300">
                  <a:moveTo>
                    <a:pt x="0" y="0"/>
                  </a:moveTo>
                  <a:lnTo>
                    <a:pt x="0" y="4305300"/>
                  </a:lnTo>
                </a:path>
              </a:pathLst>
            </a:custGeom>
            <a:noFill/>
            <a:ln w="9525">
              <a:solidFill>
                <a:srgbClr val="DDE3EA"/>
              </a:solidFill>
            </a:ln>
          </p:spPr>
        </p:sp>
        <p:sp>
          <p:nvSpPr>
            <p:cNvPr id="28" name="TextBox 28"/>
            <p:cNvSpPr txBox="1"/>
            <p:nvPr/>
          </p:nvSpPr>
          <p:spPr>
            <a:xfrm>
              <a:off x="823912" y="2564606"/>
              <a:ext cx="1615773"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Public price anchor</a:t>
              </a:r>
            </a:p>
          </p:txBody>
        </p:sp>
        <p:sp>
          <p:nvSpPr>
            <p:cNvPr id="29" name="TextBox 29"/>
            <p:cNvSpPr txBox="1"/>
            <p:nvPr/>
          </p:nvSpPr>
          <p:spPr>
            <a:xfrm>
              <a:off x="3063240" y="2377440"/>
              <a:ext cx="2240194" cy="365760"/>
            </a:xfrm>
            <a:prstGeom prst="rect">
              <a:avLst/>
            </a:prstGeom>
            <a:noFill/>
            <a:ln>
              <a:noFill/>
            </a:ln>
          </p:spPr>
          <p:txBody>
            <a:bodyPr wrap="none" lIns="0" tIns="0" rIns="0" bIns="0" anchor="t" anchorCtr="0">
              <a:spAutoFit/>
            </a:bodyPr>
            <a:lstStyle/>
            <a:p>
              <a:pPr algn="l"/>
              <a:r>
                <a:rPr lang="en-US" sz="1800" b="1" dirty="0">
                  <a:solidFill>
                    <a:srgbClr val="6757FF"/>
                  </a:solidFill>
                  <a:latin typeface="Georgia"/>
                  <a:ea typeface="SimSun"/>
                  <a:cs typeface="Georgia"/>
                </a:rPr>
                <a:t>$0.99 / outcome</a:t>
              </a:r>
            </a:p>
          </p:txBody>
        </p:sp>
        <p:sp>
          <p:nvSpPr>
            <p:cNvPr id="30" name="TextBox 30"/>
            <p:cNvSpPr txBox="1"/>
            <p:nvPr/>
          </p:nvSpPr>
          <p:spPr>
            <a:xfrm>
              <a:off x="3074670" y="2703195"/>
              <a:ext cx="758952"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Fin AI Agent</a:t>
              </a:r>
            </a:p>
          </p:txBody>
        </p:sp>
        <p:sp>
          <p:nvSpPr>
            <p:cNvPr id="31" name="TextBox 31"/>
            <p:cNvSpPr txBox="1"/>
            <p:nvPr/>
          </p:nvSpPr>
          <p:spPr>
            <a:xfrm>
              <a:off x="5939790" y="2377440"/>
              <a:ext cx="3082099" cy="365760"/>
            </a:xfrm>
            <a:prstGeom prst="rect">
              <a:avLst/>
            </a:prstGeom>
            <a:noFill/>
            <a:ln>
              <a:noFill/>
            </a:ln>
          </p:spPr>
          <p:txBody>
            <a:bodyPr wrap="none" lIns="0" tIns="0" rIns="0" bIns="0" anchor="t" anchorCtr="0">
              <a:spAutoFit/>
            </a:bodyPr>
            <a:lstStyle/>
            <a:p>
              <a:pPr algn="l"/>
              <a:r>
                <a:rPr lang="en-US" sz="1800" b="1" dirty="0">
                  <a:solidFill>
                    <a:srgbClr val="092540"/>
                  </a:solidFill>
                  <a:latin typeface="Georgia"/>
                  <a:ea typeface="SimSun"/>
                  <a:cs typeface="Georgia"/>
                </a:rPr>
                <a:t>From $19 / agent / mo.</a:t>
              </a:r>
            </a:p>
          </p:txBody>
        </p:sp>
        <p:sp>
          <p:nvSpPr>
            <p:cNvPr id="32" name="TextBox 32"/>
            <p:cNvSpPr txBox="1"/>
            <p:nvPr/>
          </p:nvSpPr>
          <p:spPr>
            <a:xfrm>
              <a:off x="5951220" y="2703195"/>
              <a:ext cx="1744789"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Entry plan; AI depth varies</a:t>
              </a:r>
            </a:p>
          </p:txBody>
        </p:sp>
        <p:sp>
          <p:nvSpPr>
            <p:cNvPr id="33" name="TextBox 33"/>
            <p:cNvSpPr txBox="1"/>
            <p:nvPr/>
          </p:nvSpPr>
          <p:spPr>
            <a:xfrm>
              <a:off x="8819198" y="2401729"/>
              <a:ext cx="2636455" cy="320040"/>
            </a:xfrm>
            <a:prstGeom prst="rect">
              <a:avLst/>
            </a:prstGeom>
            <a:noFill/>
            <a:ln>
              <a:noFill/>
            </a:ln>
          </p:spPr>
          <p:txBody>
            <a:bodyPr wrap="none" lIns="0" tIns="0" rIns="0" bIns="0" anchor="t" anchorCtr="0">
              <a:spAutoFit/>
            </a:bodyPr>
            <a:lstStyle/>
            <a:p>
              <a:pPr algn="l"/>
              <a:r>
                <a:rPr lang="en-US" sz="1575" b="1" dirty="0">
                  <a:solidFill>
                    <a:srgbClr val="C94A3F"/>
                  </a:solidFill>
                  <a:latin typeface="Georgia"/>
                  <a:ea typeface="SimSun"/>
                  <a:cs typeface="Georgia"/>
                </a:rPr>
                <a:t>$25–$550 / user / mo.</a:t>
              </a:r>
            </a:p>
          </p:txBody>
        </p:sp>
        <p:sp>
          <p:nvSpPr>
            <p:cNvPr id="34" name="TextBox 34"/>
            <p:cNvSpPr txBox="1"/>
            <p:nvPr/>
          </p:nvSpPr>
          <p:spPr>
            <a:xfrm>
              <a:off x="8827770" y="2703195"/>
              <a:ext cx="1639633"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Service Cloud public tiers</a:t>
              </a:r>
            </a:p>
          </p:txBody>
        </p:sp>
        <p:sp>
          <p:nvSpPr>
            <p:cNvPr id="35" name="TextBox 35"/>
            <p:cNvSpPr txBox="1"/>
            <p:nvPr/>
          </p:nvSpPr>
          <p:spPr>
            <a:xfrm>
              <a:off x="823912" y="3288506"/>
              <a:ext cx="1909060"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Additional AI packaging</a:t>
              </a:r>
            </a:p>
          </p:txBody>
        </p:sp>
        <p:sp>
          <p:nvSpPr>
            <p:cNvPr id="36" name="TextBox 36"/>
            <p:cNvSpPr txBox="1"/>
            <p:nvPr/>
          </p:nvSpPr>
          <p:spPr>
            <a:xfrm>
              <a:off x="3072765" y="3172778"/>
              <a:ext cx="1991116"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Copilot $29 / agent / mo.</a:t>
              </a:r>
            </a:p>
          </p:txBody>
        </p:sp>
        <p:sp>
          <p:nvSpPr>
            <p:cNvPr id="37" name="TextBox 37"/>
            <p:cNvSpPr txBox="1"/>
            <p:nvPr/>
          </p:nvSpPr>
          <p:spPr>
            <a:xfrm>
              <a:off x="3074670" y="3427095"/>
              <a:ext cx="2112835"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Annual billing; seats and add-ons</a:t>
              </a:r>
            </a:p>
          </p:txBody>
        </p:sp>
        <p:sp>
          <p:nvSpPr>
            <p:cNvPr id="38" name="TextBox 38"/>
            <p:cNvSpPr txBox="1"/>
            <p:nvPr/>
          </p:nvSpPr>
          <p:spPr>
            <a:xfrm>
              <a:off x="5949315" y="3172778"/>
              <a:ext cx="2200442"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Tier / add-on / outcome mix</a:t>
              </a:r>
            </a:p>
          </p:txBody>
        </p:sp>
        <p:sp>
          <p:nvSpPr>
            <p:cNvPr id="39" name="TextBox 39"/>
            <p:cNvSpPr txBox="1"/>
            <p:nvPr/>
          </p:nvSpPr>
          <p:spPr>
            <a:xfrm>
              <a:off x="5951220" y="3427095"/>
              <a:ext cx="2053685"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Packaging may vary by contract</a:t>
              </a:r>
            </a:p>
          </p:txBody>
        </p:sp>
        <p:sp>
          <p:nvSpPr>
            <p:cNvPr id="40" name="TextBox 40"/>
            <p:cNvSpPr txBox="1"/>
            <p:nvPr/>
          </p:nvSpPr>
          <p:spPr>
            <a:xfrm>
              <a:off x="8825865" y="3172778"/>
              <a:ext cx="2264850"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Flex Credits / conversations</a:t>
              </a:r>
            </a:p>
          </p:txBody>
        </p:sp>
        <p:sp>
          <p:nvSpPr>
            <p:cNvPr id="41" name="TextBox 41"/>
            <p:cNvSpPr txBox="1"/>
            <p:nvPr/>
          </p:nvSpPr>
          <p:spPr>
            <a:xfrm>
              <a:off x="8827770" y="3427095"/>
              <a:ext cx="1856518"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20 credits = $0.10 per action</a:t>
              </a:r>
            </a:p>
          </p:txBody>
        </p:sp>
        <p:sp>
          <p:nvSpPr>
            <p:cNvPr id="42" name="TextBox 42"/>
            <p:cNvSpPr txBox="1"/>
            <p:nvPr/>
          </p:nvSpPr>
          <p:spPr>
            <a:xfrm>
              <a:off x="823912" y="4012406"/>
              <a:ext cx="1503634"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Integration model</a:t>
              </a:r>
            </a:p>
          </p:txBody>
        </p:sp>
        <p:sp>
          <p:nvSpPr>
            <p:cNvPr id="43" name="TextBox 43"/>
            <p:cNvSpPr txBox="1"/>
            <p:nvPr/>
          </p:nvSpPr>
          <p:spPr>
            <a:xfrm>
              <a:off x="3072765" y="3906202"/>
              <a:ext cx="2127983"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450+ apps and integrations</a:t>
              </a:r>
            </a:p>
          </p:txBody>
        </p:sp>
        <p:sp>
          <p:nvSpPr>
            <p:cNvPr id="44" name="TextBox 44"/>
            <p:cNvSpPr txBox="1"/>
            <p:nvPr/>
          </p:nvSpPr>
          <p:spPr>
            <a:xfrm>
              <a:off x="3074670" y="4160520"/>
              <a:ext cx="1468755"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APIs, connectors, MCP</a:t>
              </a:r>
            </a:p>
          </p:txBody>
        </p:sp>
        <p:sp>
          <p:nvSpPr>
            <p:cNvPr id="45" name="TextBox 45"/>
            <p:cNvSpPr txBox="1"/>
            <p:nvPr/>
          </p:nvSpPr>
          <p:spPr>
            <a:xfrm>
              <a:off x="5949315" y="3906202"/>
              <a:ext cx="2111881"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Marketplace-led extension</a:t>
              </a:r>
            </a:p>
          </p:txBody>
        </p:sp>
        <p:sp>
          <p:nvSpPr>
            <p:cNvPr id="46" name="TextBox 46"/>
            <p:cNvSpPr txBox="1"/>
            <p:nvPr/>
          </p:nvSpPr>
          <p:spPr>
            <a:xfrm>
              <a:off x="5951220" y="4160520"/>
              <a:ext cx="1646206"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Broad support ecosystem</a:t>
              </a:r>
            </a:p>
          </p:txBody>
        </p:sp>
        <p:sp>
          <p:nvSpPr>
            <p:cNvPr id="47" name="TextBox 47"/>
            <p:cNvSpPr txBox="1"/>
            <p:nvPr/>
          </p:nvSpPr>
          <p:spPr>
            <a:xfrm>
              <a:off x="8825865" y="3906202"/>
              <a:ext cx="2417819" cy="213360"/>
            </a:xfrm>
            <a:prstGeom prst="rect">
              <a:avLst/>
            </a:prstGeom>
            <a:noFill/>
            <a:ln>
              <a:noFill/>
            </a:ln>
          </p:spPr>
          <p:txBody>
            <a:bodyPr wrap="none" lIns="0" tIns="0" rIns="0" bIns="0" anchor="t" anchorCtr="0">
              <a:spAutoFit/>
            </a:bodyPr>
            <a:lstStyle/>
            <a:p>
              <a:pPr algn="l"/>
              <a:r>
                <a:rPr lang="en-US" sz="1050" b="1" dirty="0">
                  <a:solidFill>
                    <a:srgbClr val="172B3A"/>
                  </a:solidFill>
                  <a:latin typeface="Arial"/>
                  <a:ea typeface="Microsoft YaHei"/>
                  <a:cs typeface="Arial"/>
                </a:rPr>
                <a:t>AppExchange + Flow + MuleSoft</a:t>
              </a:r>
            </a:p>
          </p:txBody>
        </p:sp>
        <p:sp>
          <p:nvSpPr>
            <p:cNvPr id="48" name="TextBox 48"/>
            <p:cNvSpPr txBox="1"/>
            <p:nvPr/>
          </p:nvSpPr>
          <p:spPr>
            <a:xfrm>
              <a:off x="8827770" y="4160520"/>
              <a:ext cx="1987963"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Deep enterprise orchestration</a:t>
              </a:r>
            </a:p>
          </p:txBody>
        </p:sp>
        <p:sp>
          <p:nvSpPr>
            <p:cNvPr id="49" name="TextBox 49"/>
            <p:cNvSpPr txBox="1"/>
            <p:nvPr/>
          </p:nvSpPr>
          <p:spPr>
            <a:xfrm>
              <a:off x="823912" y="4736306"/>
              <a:ext cx="1055078"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GTM promise</a:t>
              </a:r>
            </a:p>
          </p:txBody>
        </p:sp>
        <p:sp>
          <p:nvSpPr>
            <p:cNvPr id="50" name="TextBox 50"/>
            <p:cNvSpPr txBox="1"/>
            <p:nvPr/>
          </p:nvSpPr>
          <p:spPr>
            <a:xfrm>
              <a:off x="3072765" y="4639628"/>
              <a:ext cx="1910605" cy="213360"/>
            </a:xfrm>
            <a:prstGeom prst="rect">
              <a:avLst/>
            </a:prstGeom>
            <a:noFill/>
            <a:ln>
              <a:noFill/>
            </a:ln>
          </p:spPr>
          <p:txBody>
            <a:bodyPr wrap="none" lIns="0" tIns="0" rIns="0" bIns="0" anchor="t" anchorCtr="0">
              <a:spAutoFit/>
            </a:bodyPr>
            <a:lstStyle/>
            <a:p>
              <a:pPr algn="l"/>
              <a:r>
                <a:rPr lang="en-US" sz="1050" b="1" dirty="0">
                  <a:solidFill>
                    <a:srgbClr val="6757FF"/>
                  </a:solidFill>
                  <a:latin typeface="Arial"/>
                  <a:ea typeface="Microsoft YaHei"/>
                  <a:cs typeface="Arial"/>
                </a:rPr>
                <a:t>Fast AI-first resolution</a:t>
              </a:r>
            </a:p>
          </p:txBody>
        </p:sp>
        <p:sp>
          <p:nvSpPr>
            <p:cNvPr id="51" name="TextBox 51"/>
            <p:cNvSpPr txBox="1"/>
            <p:nvPr/>
          </p:nvSpPr>
          <p:spPr>
            <a:xfrm>
              <a:off x="3074670" y="4884420"/>
              <a:ext cx="1265015"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Outcome economics</a:t>
              </a:r>
            </a:p>
          </p:txBody>
        </p:sp>
        <p:sp>
          <p:nvSpPr>
            <p:cNvPr id="52" name="TextBox 52"/>
            <p:cNvSpPr txBox="1"/>
            <p:nvPr/>
          </p:nvSpPr>
          <p:spPr>
            <a:xfrm>
              <a:off x="5949315" y="4639628"/>
              <a:ext cx="2361462" cy="213360"/>
            </a:xfrm>
            <a:prstGeom prst="rect">
              <a:avLst/>
            </a:prstGeom>
            <a:noFill/>
            <a:ln>
              <a:noFill/>
            </a:ln>
          </p:spPr>
          <p:txBody>
            <a:bodyPr wrap="none" lIns="0" tIns="0" rIns="0" bIns="0" anchor="t" anchorCtr="0">
              <a:spAutoFit/>
            </a:bodyPr>
            <a:lstStyle/>
            <a:p>
              <a:pPr algn="l"/>
              <a:r>
                <a:rPr lang="en-US" sz="1050" b="1" dirty="0">
                  <a:solidFill>
                    <a:srgbClr val="092540"/>
                  </a:solidFill>
                  <a:latin typeface="Arial"/>
                  <a:ea typeface="Microsoft YaHei"/>
                  <a:cs typeface="Arial"/>
                </a:rPr>
                <a:t>Run the full service operation</a:t>
              </a:r>
            </a:p>
          </p:txBody>
        </p:sp>
        <p:sp>
          <p:nvSpPr>
            <p:cNvPr id="53" name="TextBox 53"/>
            <p:cNvSpPr txBox="1"/>
            <p:nvPr/>
          </p:nvSpPr>
          <p:spPr>
            <a:xfrm>
              <a:off x="5951220" y="4884420"/>
              <a:ext cx="1679067"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Operational completeness</a:t>
              </a:r>
            </a:p>
          </p:txBody>
        </p:sp>
        <p:sp>
          <p:nvSpPr>
            <p:cNvPr id="54" name="TextBox 54"/>
            <p:cNvSpPr txBox="1"/>
            <p:nvPr/>
          </p:nvSpPr>
          <p:spPr>
            <a:xfrm>
              <a:off x="8825865" y="4639628"/>
              <a:ext cx="2377564" cy="213360"/>
            </a:xfrm>
            <a:prstGeom prst="rect">
              <a:avLst/>
            </a:prstGeom>
            <a:noFill/>
            <a:ln>
              <a:noFill/>
            </a:ln>
          </p:spPr>
          <p:txBody>
            <a:bodyPr wrap="none" lIns="0" tIns="0" rIns="0" bIns="0" anchor="t" anchorCtr="0">
              <a:spAutoFit/>
            </a:bodyPr>
            <a:lstStyle/>
            <a:p>
              <a:pPr algn="l"/>
              <a:r>
                <a:rPr lang="en-US" sz="1050" b="1" dirty="0">
                  <a:solidFill>
                    <a:srgbClr val="C94A3F"/>
                  </a:solidFill>
                  <a:latin typeface="Arial"/>
                  <a:ea typeface="Microsoft YaHei"/>
                  <a:cs typeface="Arial"/>
                </a:rPr>
                <a:t>Transform enterprise service</a:t>
              </a:r>
            </a:p>
          </p:txBody>
        </p:sp>
        <p:sp>
          <p:nvSpPr>
            <p:cNvPr id="55" name="TextBox 55"/>
            <p:cNvSpPr txBox="1"/>
            <p:nvPr/>
          </p:nvSpPr>
          <p:spPr>
            <a:xfrm>
              <a:off x="8827770" y="4884420"/>
              <a:ext cx="2125980"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Context, control, customization</a:t>
              </a:r>
            </a:p>
          </p:txBody>
        </p:sp>
        <p:sp>
          <p:nvSpPr>
            <p:cNvPr id="56" name="TextBox 56"/>
            <p:cNvSpPr txBox="1"/>
            <p:nvPr/>
          </p:nvSpPr>
          <p:spPr>
            <a:xfrm>
              <a:off x="823912" y="5403056"/>
              <a:ext cx="1313861" cy="228600"/>
            </a:xfrm>
            <a:prstGeom prst="rect">
              <a:avLst/>
            </a:prstGeom>
            <a:noFill/>
            <a:ln>
              <a:noFill/>
            </a:ln>
          </p:spPr>
          <p:txBody>
            <a:bodyPr wrap="none" lIns="0" tIns="0" rIns="0" bIns="0" anchor="t" anchorCtr="0">
              <a:spAutoFit/>
            </a:bodyPr>
            <a:lstStyle/>
            <a:p>
              <a:pPr algn="l"/>
              <a:r>
                <a:rPr lang="en-US" sz="1125" b="1" dirty="0">
                  <a:solidFill>
                    <a:srgbClr val="172B3A"/>
                  </a:solidFill>
                  <a:latin typeface="Arial"/>
                  <a:ea typeface="Microsoft YaHei"/>
                  <a:cs typeface="Arial"/>
                </a:rPr>
                <a:t>Buyer tradeoff</a:t>
              </a:r>
            </a:p>
          </p:txBody>
        </p:sp>
        <p:sp>
          <p:nvSpPr>
            <p:cNvPr id="57" name="TextBox 57"/>
            <p:cNvSpPr txBox="1"/>
            <p:nvPr/>
          </p:nvSpPr>
          <p:spPr>
            <a:xfrm>
              <a:off x="3073718" y="5419249"/>
              <a:ext cx="2587943"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Transparent unit; volume sensitivity</a:t>
              </a:r>
            </a:p>
          </p:txBody>
        </p:sp>
        <p:sp>
          <p:nvSpPr>
            <p:cNvPr id="58" name="TextBox 58"/>
            <p:cNvSpPr txBox="1"/>
            <p:nvPr/>
          </p:nvSpPr>
          <p:spPr>
            <a:xfrm>
              <a:off x="5950268" y="5419249"/>
              <a:ext cx="2338745"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Low entry; full stack costs more</a:t>
              </a:r>
            </a:p>
          </p:txBody>
        </p:sp>
        <p:sp>
          <p:nvSpPr>
            <p:cNvPr id="59" name="TextBox 59"/>
            <p:cNvSpPr txBox="1"/>
            <p:nvPr/>
          </p:nvSpPr>
          <p:spPr>
            <a:xfrm>
              <a:off x="8826818" y="5419249"/>
              <a:ext cx="2296025"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Deep value; complex consumption</a:t>
              </a:r>
            </a:p>
          </p:txBody>
        </p:sp>
      </p:grpSp>
      <p:grpSp>
        <p:nvGrpSpPr>
          <p:cNvPr id="63" name="Group 63"/>
          <p:cNvGrpSpPr/>
          <p:nvPr/>
        </p:nvGrpSpPr>
        <p:grpSpPr>
          <a:xfrm>
            <a:off x="457200" y="6096000"/>
            <a:ext cx="11277600" cy="266700"/>
            <a:chOff x="457200" y="6096000"/>
            <a:chExt cx="11277600" cy="266700"/>
          </a:xfrm>
        </p:grpSpPr>
        <p:sp>
          <p:nvSpPr>
            <p:cNvPr id="61" name="Rectangle 61"/>
            <p:cNvSpPr/>
            <p:nvPr/>
          </p:nvSpPr>
          <p:spPr>
            <a:xfrm>
              <a:off x="457200" y="6096000"/>
              <a:ext cx="11277600" cy="266700"/>
            </a:xfrm>
            <a:prstGeom prst="rect">
              <a:avLst/>
            </a:prstGeom>
            <a:solidFill>
              <a:srgbClr val="FFF0E5"/>
            </a:solidFill>
            <a:ln>
              <a:noFill/>
            </a:ln>
          </p:spPr>
        </p:sp>
        <p:sp>
          <p:nvSpPr>
            <p:cNvPr id="62" name="TextBox 62"/>
            <p:cNvSpPr txBox="1"/>
            <p:nvPr/>
          </p:nvSpPr>
          <p:spPr>
            <a:xfrm>
              <a:off x="637222" y="6140291"/>
              <a:ext cx="8288763" cy="167640"/>
            </a:xfrm>
            <a:prstGeom prst="rect">
              <a:avLst/>
            </a:prstGeom>
            <a:noFill/>
            <a:ln>
              <a:noFill/>
            </a:ln>
          </p:spPr>
          <p:txBody>
            <a:bodyPr wrap="none" lIns="0" tIns="0" rIns="0" bIns="0" anchor="t" anchorCtr="0">
              <a:spAutoFit/>
            </a:bodyPr>
            <a:lstStyle/>
            <a:p>
              <a:pPr algn="l"/>
              <a:r>
                <a:rPr lang="en-US" sz="825" b="1" dirty="0">
                  <a:solidFill>
                    <a:srgbClr val="C94A3F"/>
                  </a:solidFill>
                  <a:latin typeface="Arial"/>
                  <a:ea typeface="Microsoft YaHei"/>
                  <a:cs typeface="Arial"/>
                </a:rPr>
                <a:t>Pricing snapshot as of Sept. 14, 2026. Units are not normalized TCO and may change by tier, usage, contract or consumption service.</a:t>
              </a:r>
            </a:p>
          </p:txBody>
        </p:sp>
      </p:grpSp>
      <p:grpSp>
        <p:nvGrpSpPr>
          <p:cNvPr id="67" name="Group 67"/>
          <p:cNvGrpSpPr/>
          <p:nvPr/>
        </p:nvGrpSpPr>
        <p:grpSpPr>
          <a:xfrm>
            <a:off x="448628" y="6419850"/>
            <a:ext cx="11295697" cy="285750"/>
            <a:chOff x="448628" y="6419850"/>
            <a:chExt cx="11295697" cy="285750"/>
          </a:xfrm>
        </p:grpSpPr>
        <p:sp>
          <p:nvSpPr>
            <p:cNvPr id="64" name="Rectangle 64"/>
            <p:cNvSpPr/>
            <p:nvPr/>
          </p:nvSpPr>
          <p:spPr>
            <a:xfrm>
              <a:off x="457200" y="6419850"/>
              <a:ext cx="11277600" cy="285750"/>
            </a:xfrm>
            <a:prstGeom prst="rect">
              <a:avLst/>
            </a:prstGeom>
            <a:solidFill>
              <a:srgbClr val="FFFFFF"/>
            </a:solidFill>
            <a:ln>
              <a:noFill/>
            </a:ln>
          </p:spPr>
        </p:sp>
        <p:sp>
          <p:nvSpPr>
            <p:cNvPr id="65" name="TextBox 65"/>
            <p:cNvSpPr txBox="1"/>
            <p:nvPr/>
          </p:nvSpPr>
          <p:spPr>
            <a:xfrm>
              <a:off x="448628" y="6527959"/>
              <a:ext cx="5873020"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official Intercom, Zendesk, Salesforce and Salesforce Help pricing/integration pages; accessed Sept. 14, 2026.</a:t>
              </a:r>
            </a:p>
          </p:txBody>
        </p:sp>
        <p:sp>
          <p:nvSpPr>
            <p:cNvPr id="66" name="TextBox 66"/>
            <p:cNvSpPr txBox="1"/>
            <p:nvPr/>
          </p:nvSpPr>
          <p:spPr>
            <a:xfrm>
              <a:off x="11385709" y="651986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08 / 15</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1786" t="0" r="1786" b="0"/>
            <a:stretch>
              <a:fillRect/>
            </a:stretch>
          </p:blipFill>
          <p:spPr>
            <a:xfrm>
              <a:off x="9906000" y="0"/>
              <a:ext cx="2286000" cy="1333500"/>
            </a:xfrm>
            <a:prstGeom prst="rect">
              <a:avLst/>
            </a:prstGeom>
          </p:spPr>
        </p:pic>
        <p:sp>
          <p:nvSpPr>
            <p:cNvPr id="4" name="Rectangle 4"/>
            <p:cNvSpPr/>
            <p:nvPr/>
          </p:nvSpPr>
          <p:spPr>
            <a:xfrm>
              <a:off x="9906000" y="0"/>
              <a:ext cx="2286000" cy="1333500"/>
            </a:xfrm>
            <a:prstGeom prst="rect">
              <a:avLst/>
            </a:prstGeom>
            <a:solidFill>
              <a:srgbClr val="FFFFFF">
                <a:alpha val="80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5178809" cy="952500"/>
            <a:chOff x="424815" y="266700"/>
            <a:chExt cx="15178809" cy="952500"/>
          </a:xfrm>
        </p:grpSpPr>
        <p:sp>
          <p:nvSpPr>
            <p:cNvPr id="7" name="Rectangle 7"/>
            <p:cNvSpPr/>
            <p:nvPr/>
          </p:nvSpPr>
          <p:spPr>
            <a:xfrm>
              <a:off x="457200" y="266700"/>
              <a:ext cx="10763250" cy="952500"/>
            </a:xfrm>
            <a:prstGeom prst="rect">
              <a:avLst/>
            </a:prstGeom>
            <a:solidFill>
              <a:srgbClr val="FFFFFF"/>
            </a:solidFill>
            <a:ln>
              <a:noFill/>
            </a:ln>
          </p:spPr>
        </p:sp>
        <p:sp>
          <p:nvSpPr>
            <p:cNvPr id="8" name="TextBox 8"/>
            <p:cNvSpPr txBox="1"/>
            <p:nvPr/>
          </p:nvSpPr>
          <p:spPr>
            <a:xfrm>
              <a:off x="445770" y="398145"/>
              <a:ext cx="2327748"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POSITIONING MAP • ANALYTICAL VIEW</a:t>
              </a:r>
            </a:p>
          </p:txBody>
        </p:sp>
        <p:sp>
          <p:nvSpPr>
            <p:cNvPr id="9" name="TextBox 9"/>
            <p:cNvSpPr txBox="1"/>
            <p:nvPr/>
          </p:nvSpPr>
          <p:spPr>
            <a:xfrm>
              <a:off x="424815" y="639128"/>
              <a:ext cx="15178809"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The open space sits between fast AI deployment and enterprise transformation</a:t>
              </a:r>
            </a:p>
          </p:txBody>
        </p:sp>
      </p:grpSp>
      <p:grpSp>
        <p:nvGrpSpPr>
          <p:cNvPr id="31" name="Group 31"/>
          <p:cNvGrpSpPr/>
          <p:nvPr/>
        </p:nvGrpSpPr>
        <p:grpSpPr>
          <a:xfrm>
            <a:off x="-697547" y="1381125"/>
            <a:ext cx="9250997" cy="4619625"/>
            <a:chOff x="-697547" y="1381125"/>
            <a:chExt cx="9250997" cy="4619625"/>
          </a:xfrm>
        </p:grpSpPr>
        <p:sp>
          <p:nvSpPr>
            <p:cNvPr id="11" name="Rectangle 11"/>
            <p:cNvSpPr/>
            <p:nvPr/>
          </p:nvSpPr>
          <p:spPr>
            <a:xfrm>
              <a:off x="457200" y="1381125"/>
              <a:ext cx="8096250" cy="4619625"/>
            </a:xfrm>
            <a:prstGeom prst="roundRect">
              <a:avLst>
                <a:gd name="adj" fmla="val 2062"/>
              </a:avLst>
            </a:prstGeom>
            <a:solidFill>
              <a:srgbClr val="F6F8FB"/>
            </a:solidFill>
            <a:ln>
              <a:noFill/>
            </a:ln>
          </p:spPr>
        </p:sp>
        <p:sp>
          <p:nvSpPr>
            <p:cNvPr id="12" name="TextBox 12"/>
            <p:cNvSpPr txBox="1"/>
            <p:nvPr/>
          </p:nvSpPr>
          <p:spPr>
            <a:xfrm>
              <a:off x="674370" y="1598295"/>
              <a:ext cx="4073666" cy="182880"/>
            </a:xfrm>
            <a:prstGeom prst="rect">
              <a:avLst/>
            </a:prstGeom>
            <a:noFill/>
            <a:ln>
              <a:noFill/>
            </a:ln>
          </p:spPr>
          <p:txBody>
            <a:bodyPr wrap="none" lIns="0" tIns="0" rIns="0" bIns="0" anchor="t" anchorCtr="0">
              <a:spAutoFit/>
            </a:bodyPr>
            <a:lstStyle/>
            <a:p>
              <a:pPr algn="l"/>
              <a:r>
                <a:rPr lang="en-US" sz="900" b="1" dirty="0">
                  <a:solidFill>
                    <a:srgbClr val="65758A"/>
                  </a:solidFill>
                  <a:latin typeface="Arial"/>
                  <a:ea typeface="Microsoft YaHei"/>
                  <a:cs typeface="Arial"/>
                </a:rPr>
                <a:t>QUALITATIVE POSITIONING • COORDINATES ARE ANALYST-DERIVED</a:t>
              </a:r>
            </a:p>
          </p:txBody>
        </p:sp>
        <p:grpSp>
          <p:nvGrpSpPr>
            <p:cNvPr id="23" name="Group 23"/>
            <p:cNvGrpSpPr/>
            <p:nvPr/>
          </p:nvGrpSpPr>
          <p:grpSpPr>
            <a:xfrm>
              <a:off x="1333500" y="2095500"/>
              <a:ext cx="6667500" cy="3152775"/>
              <a:chOff x="1333500" y="2095500"/>
              <a:chExt cx="6667500" cy="3152775"/>
            </a:xfrm>
          </p:grpSpPr>
          <p:sp>
            <p:nvSpPr>
              <p:cNvPr id="13" name="Line 13"/>
              <p:cNvSpPr/>
              <p:nvPr/>
            </p:nvSpPr>
            <p:spPr>
              <a:xfrm>
                <a:off x="1333500" y="5238750"/>
                <a:ext cx="6667500" cy="9525"/>
              </a:xfrm>
              <a:custGeom>
                <a:avLst/>
                <a:gdLst/>
                <a:ahLst/>
                <a:cxnLst/>
                <a:rect l="l" t="t" r="r" b="b"/>
                <a:pathLst>
                  <a:path w="6667500" h="9525">
                    <a:moveTo>
                      <a:pt x="0" y="0"/>
                    </a:moveTo>
                    <a:lnTo>
                      <a:pt x="6667500" y="0"/>
                    </a:lnTo>
                  </a:path>
                </a:pathLst>
              </a:custGeom>
              <a:noFill/>
              <a:ln w="19050">
                <a:solidFill>
                  <a:srgbClr val="092540"/>
                </a:solidFill>
              </a:ln>
            </p:spPr>
          </p:sp>
          <p:sp>
            <p:nvSpPr>
              <p:cNvPr id="14" name="Line 14"/>
              <p:cNvSpPr/>
              <p:nvPr/>
            </p:nvSpPr>
            <p:spPr>
              <a:xfrm>
                <a:off x="1333500" y="2095500"/>
                <a:ext cx="9525" cy="3143250"/>
              </a:xfrm>
              <a:custGeom>
                <a:avLst/>
                <a:gdLst/>
                <a:ahLst/>
                <a:cxnLst/>
                <a:rect l="l" t="t" r="r" b="b"/>
                <a:pathLst>
                  <a:path w="9525" h="3143250">
                    <a:moveTo>
                      <a:pt x="0" y="3143250"/>
                    </a:moveTo>
                    <a:lnTo>
                      <a:pt x="0" y="0"/>
                    </a:lnTo>
                  </a:path>
                </a:pathLst>
              </a:custGeom>
              <a:noFill/>
              <a:ln w="19050">
                <a:solidFill>
                  <a:srgbClr val="092540"/>
                </a:solidFill>
              </a:ln>
            </p:spPr>
          </p:sp>
          <p:sp>
            <p:nvSpPr>
              <p:cNvPr id="15" name="Line 15"/>
              <p:cNvSpPr/>
              <p:nvPr/>
            </p:nvSpPr>
            <p:spPr>
              <a:xfrm>
                <a:off x="3000375" y="2095500"/>
                <a:ext cx="9525" cy="3143250"/>
              </a:xfrm>
              <a:custGeom>
                <a:avLst/>
                <a:gdLst/>
                <a:ahLst/>
                <a:cxnLst/>
                <a:rect l="l" t="t" r="r" b="b"/>
                <a:pathLst>
                  <a:path w="9525" h="3143250">
                    <a:moveTo>
                      <a:pt x="0" y="0"/>
                    </a:moveTo>
                    <a:lnTo>
                      <a:pt x="0" y="3143250"/>
                    </a:lnTo>
                  </a:path>
                </a:pathLst>
              </a:custGeom>
              <a:noFill/>
              <a:ln w="9525">
                <a:solidFill>
                  <a:srgbClr val="DDE3EA"/>
                </a:solidFill>
                <a:prstDash val="dash"/>
              </a:ln>
            </p:spPr>
          </p:sp>
          <p:sp>
            <p:nvSpPr>
              <p:cNvPr id="16" name="Line 16"/>
              <p:cNvSpPr/>
              <p:nvPr/>
            </p:nvSpPr>
            <p:spPr>
              <a:xfrm>
                <a:off x="4667250" y="2095500"/>
                <a:ext cx="9525" cy="3143250"/>
              </a:xfrm>
              <a:custGeom>
                <a:avLst/>
                <a:gdLst/>
                <a:ahLst/>
                <a:cxnLst/>
                <a:rect l="l" t="t" r="r" b="b"/>
                <a:pathLst>
                  <a:path w="9525" h="3143250">
                    <a:moveTo>
                      <a:pt x="0" y="0"/>
                    </a:moveTo>
                    <a:lnTo>
                      <a:pt x="0" y="3143250"/>
                    </a:lnTo>
                  </a:path>
                </a:pathLst>
              </a:custGeom>
              <a:noFill/>
              <a:ln w="9525">
                <a:solidFill>
                  <a:srgbClr val="DDE3EA"/>
                </a:solidFill>
                <a:prstDash val="dash"/>
              </a:ln>
            </p:spPr>
          </p:sp>
          <p:sp>
            <p:nvSpPr>
              <p:cNvPr id="17" name="Line 17"/>
              <p:cNvSpPr/>
              <p:nvPr/>
            </p:nvSpPr>
            <p:spPr>
              <a:xfrm>
                <a:off x="6334125" y="2095500"/>
                <a:ext cx="9525" cy="3143250"/>
              </a:xfrm>
              <a:custGeom>
                <a:avLst/>
                <a:gdLst/>
                <a:ahLst/>
                <a:cxnLst/>
                <a:rect l="l" t="t" r="r" b="b"/>
                <a:pathLst>
                  <a:path w="9525" h="3143250">
                    <a:moveTo>
                      <a:pt x="0" y="0"/>
                    </a:moveTo>
                    <a:lnTo>
                      <a:pt x="0" y="3143250"/>
                    </a:lnTo>
                  </a:path>
                </a:pathLst>
              </a:custGeom>
              <a:noFill/>
              <a:ln w="9525">
                <a:solidFill>
                  <a:srgbClr val="DDE3EA"/>
                </a:solidFill>
                <a:prstDash val="dash"/>
              </a:ln>
            </p:spPr>
          </p:sp>
          <p:sp>
            <p:nvSpPr>
              <p:cNvPr id="18" name="Line 18"/>
              <p:cNvSpPr/>
              <p:nvPr/>
            </p:nvSpPr>
            <p:spPr>
              <a:xfrm>
                <a:off x="1333500" y="3667125"/>
                <a:ext cx="6667500" cy="9525"/>
              </a:xfrm>
              <a:custGeom>
                <a:avLst/>
                <a:gdLst/>
                <a:ahLst/>
                <a:cxnLst/>
                <a:rect l="l" t="t" r="r" b="b"/>
                <a:pathLst>
                  <a:path w="6667500" h="9525">
                    <a:moveTo>
                      <a:pt x="0" y="0"/>
                    </a:moveTo>
                    <a:lnTo>
                      <a:pt x="6667500" y="0"/>
                    </a:lnTo>
                  </a:path>
                </a:pathLst>
              </a:custGeom>
              <a:noFill/>
              <a:ln w="9525">
                <a:solidFill>
                  <a:srgbClr val="DDE3EA"/>
                </a:solidFill>
                <a:prstDash val="dash"/>
              </a:ln>
            </p:spPr>
          </p:sp>
          <p:sp>
            <p:nvSpPr>
              <p:cNvPr id="19" name="Ellipse 19"/>
              <p:cNvSpPr/>
              <p:nvPr/>
            </p:nvSpPr>
            <p:spPr>
              <a:xfrm>
                <a:off x="2219325" y="4314825"/>
                <a:ext cx="609600" cy="609600"/>
              </a:xfrm>
              <a:prstGeom prst="ellipse">
                <a:avLst/>
              </a:prstGeom>
              <a:solidFill>
                <a:srgbClr val="6757FF"/>
              </a:solidFill>
              <a:ln>
                <a:noFill/>
              </a:ln>
            </p:spPr>
          </p:sp>
          <p:sp>
            <p:nvSpPr>
              <p:cNvPr id="20" name="Ellipse 20"/>
              <p:cNvSpPr/>
              <p:nvPr/>
            </p:nvSpPr>
            <p:spPr>
              <a:xfrm>
                <a:off x="5314950" y="3429000"/>
                <a:ext cx="609600" cy="609600"/>
              </a:xfrm>
              <a:prstGeom prst="ellipse">
                <a:avLst/>
              </a:prstGeom>
              <a:solidFill>
                <a:srgbClr val="092540"/>
              </a:solidFill>
              <a:ln>
                <a:noFill/>
              </a:ln>
            </p:spPr>
          </p:sp>
          <p:sp>
            <p:nvSpPr>
              <p:cNvPr id="21" name="Ellipse 21"/>
              <p:cNvSpPr/>
              <p:nvPr/>
            </p:nvSpPr>
            <p:spPr>
              <a:xfrm>
                <a:off x="7029450" y="2314575"/>
                <a:ext cx="609600" cy="609600"/>
              </a:xfrm>
              <a:prstGeom prst="ellipse">
                <a:avLst/>
              </a:prstGeom>
              <a:solidFill>
                <a:srgbClr val="F47B20"/>
              </a:solidFill>
              <a:ln>
                <a:noFill/>
              </a:ln>
            </p:spPr>
          </p:sp>
          <p:sp>
            <p:nvSpPr>
              <p:cNvPr id="22" name="Ellipse 22"/>
              <p:cNvSpPr/>
              <p:nvPr/>
            </p:nvSpPr>
            <p:spPr>
              <a:xfrm>
                <a:off x="3638550" y="2686050"/>
                <a:ext cx="723900" cy="723900"/>
              </a:xfrm>
              <a:prstGeom prst="ellipse">
                <a:avLst/>
              </a:prstGeom>
              <a:solidFill>
                <a:srgbClr val="FFFFFF"/>
              </a:solidFill>
              <a:ln w="38100">
                <a:solidFill>
                  <a:srgbClr val="6757FF"/>
                </a:solidFill>
                <a:custDash>
                  <a:ds d="200000" sp="125000"/>
                </a:custDash>
              </a:ln>
            </p:spPr>
          </p:sp>
        </p:grpSp>
        <p:sp>
          <p:nvSpPr>
            <p:cNvPr id="24" name="TextBox 24"/>
            <p:cNvSpPr txBox="1"/>
            <p:nvPr/>
          </p:nvSpPr>
          <p:spPr>
            <a:xfrm>
              <a:off x="2160571" y="4553902"/>
              <a:ext cx="727108"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Intercom</a:t>
              </a:r>
            </a:p>
          </p:txBody>
        </p:sp>
        <p:sp>
          <p:nvSpPr>
            <p:cNvPr id="25" name="TextBox 25"/>
            <p:cNvSpPr txBox="1"/>
            <p:nvPr/>
          </p:nvSpPr>
          <p:spPr>
            <a:xfrm>
              <a:off x="5296451" y="3668078"/>
              <a:ext cx="646597"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Zendesk</a:t>
              </a:r>
            </a:p>
          </p:txBody>
        </p:sp>
        <p:sp>
          <p:nvSpPr>
            <p:cNvPr id="26" name="TextBox 26"/>
            <p:cNvSpPr txBox="1"/>
            <p:nvPr/>
          </p:nvSpPr>
          <p:spPr>
            <a:xfrm>
              <a:off x="6929381" y="2561749"/>
              <a:ext cx="809738"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Salesforce</a:t>
              </a:r>
            </a:p>
          </p:txBody>
        </p:sp>
        <p:sp>
          <p:nvSpPr>
            <p:cNvPr id="27" name="TextBox 27"/>
            <p:cNvSpPr txBox="1"/>
            <p:nvPr/>
          </p:nvSpPr>
          <p:spPr>
            <a:xfrm>
              <a:off x="3632921" y="2877502"/>
              <a:ext cx="735159" cy="213360"/>
            </a:xfrm>
            <a:prstGeom prst="rect">
              <a:avLst/>
            </a:prstGeom>
            <a:noFill/>
            <a:ln>
              <a:noFill/>
            </a:ln>
          </p:spPr>
          <p:txBody>
            <a:bodyPr wrap="none" lIns="0" tIns="0" rIns="0" bIns="0" anchor="t" anchorCtr="0">
              <a:spAutoFit/>
            </a:bodyPr>
            <a:lstStyle/>
            <a:p>
              <a:pPr algn="ctr"/>
              <a:r>
                <a:rPr lang="en-US" sz="1050" b="1" dirty="0">
                  <a:solidFill>
                    <a:srgbClr val="6757FF"/>
                  </a:solidFill>
                  <a:latin typeface="Arial"/>
                  <a:ea typeface="Microsoft YaHei"/>
                  <a:cs typeface="Arial"/>
                </a:rPr>
                <a:t>Proposed</a:t>
              </a:r>
            </a:p>
          </p:txBody>
        </p:sp>
        <p:sp>
          <p:nvSpPr>
            <p:cNvPr id="28" name="TextBox 28"/>
            <p:cNvSpPr txBox="1"/>
            <p:nvPr/>
          </p:nvSpPr>
          <p:spPr>
            <a:xfrm>
              <a:off x="3785495" y="3084195"/>
              <a:ext cx="430011" cy="182880"/>
            </a:xfrm>
            <a:prstGeom prst="rect">
              <a:avLst/>
            </a:prstGeom>
            <a:noFill/>
            <a:ln>
              <a:noFill/>
            </a:ln>
          </p:spPr>
          <p:txBody>
            <a:bodyPr wrap="none" lIns="0" tIns="0" rIns="0" bIns="0" anchor="t" anchorCtr="0">
              <a:spAutoFit/>
            </a:bodyPr>
            <a:lstStyle/>
            <a:p>
              <a:pPr algn="ctr"/>
              <a:r>
                <a:rPr lang="en-US" sz="900" b="1" dirty="0">
                  <a:solidFill>
                    <a:srgbClr val="6757FF"/>
                  </a:solidFill>
                  <a:latin typeface="Arial"/>
                  <a:ea typeface="Microsoft YaHei"/>
                  <a:cs typeface="Arial"/>
                </a:rPr>
                <a:t>wedge</a:t>
              </a:r>
            </a:p>
          </p:txBody>
        </p:sp>
        <p:sp>
          <p:nvSpPr>
            <p:cNvPr id="29" name="TextBox 29"/>
            <p:cNvSpPr txBox="1"/>
            <p:nvPr/>
          </p:nvSpPr>
          <p:spPr>
            <a:xfrm>
              <a:off x="2612985" y="5582602"/>
              <a:ext cx="4108530"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Product scope: focused AI agent → full service suite</a:t>
              </a:r>
            </a:p>
          </p:txBody>
        </p:sp>
        <p:sp>
          <p:nvSpPr>
            <p:cNvPr id="30" name="TextBox 30"/>
            <p:cNvSpPr txBox="1"/>
            <p:nvPr/>
          </p:nvSpPr>
          <p:spPr>
            <a:xfrm rot="-5400000">
              <a:off x="-697547" y="3560445"/>
              <a:ext cx="3134358"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Ecosystem complexity: lighter → deeper</a:t>
              </a:r>
            </a:p>
          </p:txBody>
        </p:sp>
      </p:grpSp>
      <p:grpSp>
        <p:nvGrpSpPr>
          <p:cNvPr id="45" name="Group 45"/>
          <p:cNvGrpSpPr/>
          <p:nvPr/>
        </p:nvGrpSpPr>
        <p:grpSpPr>
          <a:xfrm>
            <a:off x="8820150" y="1381125"/>
            <a:ext cx="2973618" cy="4619625"/>
            <a:chOff x="8820150" y="1381125"/>
            <a:chExt cx="2973618" cy="4619625"/>
          </a:xfrm>
        </p:grpSpPr>
        <p:sp>
          <p:nvSpPr>
            <p:cNvPr id="32" name="Rectangle 32"/>
            <p:cNvSpPr/>
            <p:nvPr/>
          </p:nvSpPr>
          <p:spPr>
            <a:xfrm>
              <a:off x="8820150" y="1381125"/>
              <a:ext cx="2914650" cy="4619625"/>
            </a:xfrm>
            <a:prstGeom prst="roundRect">
              <a:avLst>
                <a:gd name="adj" fmla="val 3268"/>
              </a:avLst>
            </a:prstGeom>
            <a:solidFill>
              <a:srgbClr val="092540"/>
            </a:solidFill>
            <a:ln>
              <a:noFill/>
            </a:ln>
          </p:spPr>
        </p:sp>
        <p:sp>
          <p:nvSpPr>
            <p:cNvPr id="33" name="TextBox 33"/>
            <p:cNvSpPr txBox="1"/>
            <p:nvPr/>
          </p:nvSpPr>
          <p:spPr>
            <a:xfrm>
              <a:off x="9074468" y="1647349"/>
              <a:ext cx="1781610"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WHITE-SPACE HYPOTHESIS</a:t>
              </a:r>
            </a:p>
          </p:txBody>
        </p:sp>
        <p:sp>
          <p:nvSpPr>
            <p:cNvPr id="34" name="TextBox 34"/>
            <p:cNvSpPr txBox="1"/>
            <p:nvPr/>
          </p:nvSpPr>
          <p:spPr>
            <a:xfrm>
              <a:off x="9064942" y="2052161"/>
              <a:ext cx="1948453" cy="350520"/>
            </a:xfrm>
            <a:prstGeom prst="rect">
              <a:avLst/>
            </a:prstGeom>
            <a:noFill/>
            <a:ln>
              <a:noFill/>
            </a:ln>
          </p:spPr>
          <p:txBody>
            <a:bodyPr wrap="none" lIns="0" tIns="0" rIns="0" bIns="0" anchor="t" anchorCtr="0">
              <a:spAutoFit/>
            </a:bodyPr>
            <a:lstStyle/>
            <a:p>
              <a:pPr algn="l"/>
              <a:r>
                <a:rPr lang="en-US" sz="1725" b="1" dirty="0">
                  <a:solidFill>
                    <a:srgbClr val="FFFFFF"/>
                  </a:solidFill>
                  <a:latin typeface="Georgia"/>
                  <a:ea typeface="SimSun"/>
                  <a:cs typeface="Georgia"/>
                </a:rPr>
                <a:t>Faster than an</a:t>
              </a:r>
            </a:p>
          </p:txBody>
        </p:sp>
        <p:sp>
          <p:nvSpPr>
            <p:cNvPr id="35" name="TextBox 35"/>
            <p:cNvSpPr txBox="1"/>
            <p:nvPr/>
          </p:nvSpPr>
          <p:spPr>
            <a:xfrm>
              <a:off x="9064942" y="2376011"/>
              <a:ext cx="2728826" cy="350520"/>
            </a:xfrm>
            <a:prstGeom prst="rect">
              <a:avLst/>
            </a:prstGeom>
            <a:noFill/>
            <a:ln>
              <a:noFill/>
            </a:ln>
          </p:spPr>
          <p:txBody>
            <a:bodyPr wrap="none" lIns="0" tIns="0" rIns="0" bIns="0" anchor="t" anchorCtr="0">
              <a:spAutoFit/>
            </a:bodyPr>
            <a:lstStyle/>
            <a:p>
              <a:pPr algn="l"/>
              <a:r>
                <a:rPr lang="en-US" sz="1725" b="1" dirty="0">
                  <a:solidFill>
                    <a:srgbClr val="FFFFFF"/>
                  </a:solidFill>
                  <a:latin typeface="Georgia"/>
                  <a:ea typeface="SimSun"/>
                  <a:cs typeface="Georgia"/>
                </a:rPr>
                <a:t>enterprise program.</a:t>
              </a:r>
            </a:p>
          </p:txBody>
        </p:sp>
        <p:sp>
          <p:nvSpPr>
            <p:cNvPr id="36" name="TextBox 36"/>
            <p:cNvSpPr txBox="1"/>
            <p:nvPr/>
          </p:nvSpPr>
          <p:spPr>
            <a:xfrm>
              <a:off x="9064942" y="2852261"/>
              <a:ext cx="1948453" cy="350520"/>
            </a:xfrm>
            <a:prstGeom prst="rect">
              <a:avLst/>
            </a:prstGeom>
            <a:noFill/>
            <a:ln>
              <a:noFill/>
            </a:ln>
          </p:spPr>
          <p:txBody>
            <a:bodyPr wrap="none" lIns="0" tIns="0" rIns="0" bIns="0" anchor="t" anchorCtr="0">
              <a:spAutoFit/>
            </a:bodyPr>
            <a:lstStyle/>
            <a:p>
              <a:pPr algn="l"/>
              <a:r>
                <a:rPr lang="en-US" sz="1725" b="1" dirty="0">
                  <a:solidFill>
                    <a:srgbClr val="FFFFFF"/>
                  </a:solidFill>
                  <a:latin typeface="Georgia"/>
                  <a:ea typeface="SimSun"/>
                  <a:cs typeface="Georgia"/>
                </a:rPr>
                <a:t>Deeper than an</a:t>
              </a:r>
            </a:p>
          </p:txBody>
        </p:sp>
        <p:sp>
          <p:nvSpPr>
            <p:cNvPr id="37" name="TextBox 37"/>
            <p:cNvSpPr txBox="1"/>
            <p:nvPr/>
          </p:nvSpPr>
          <p:spPr>
            <a:xfrm>
              <a:off x="9064942" y="3176111"/>
              <a:ext cx="1631013" cy="350520"/>
            </a:xfrm>
            <a:prstGeom prst="rect">
              <a:avLst/>
            </a:prstGeom>
            <a:noFill/>
            <a:ln>
              <a:noFill/>
            </a:ln>
          </p:spPr>
          <p:txBody>
            <a:bodyPr wrap="none" lIns="0" tIns="0" rIns="0" bIns="0" anchor="t" anchorCtr="0">
              <a:spAutoFit/>
            </a:bodyPr>
            <a:lstStyle/>
            <a:p>
              <a:pPr algn="l"/>
              <a:r>
                <a:rPr lang="en-US" sz="1725" b="1" dirty="0">
                  <a:solidFill>
                    <a:srgbClr val="FFFFFF"/>
                  </a:solidFill>
                  <a:latin typeface="Georgia"/>
                  <a:ea typeface="SimSun"/>
                  <a:cs typeface="Georgia"/>
                </a:rPr>
                <a:t>answer bot.</a:t>
              </a:r>
            </a:p>
          </p:txBody>
        </p:sp>
        <p:sp>
          <p:nvSpPr>
            <p:cNvPr id="38" name="Line 38"/>
            <p:cNvSpPr/>
            <p:nvPr/>
          </p:nvSpPr>
          <p:spPr>
            <a:xfrm>
              <a:off x="9086850" y="3676650"/>
              <a:ext cx="2362200" cy="9525"/>
            </a:xfrm>
            <a:custGeom>
              <a:avLst/>
              <a:gdLst/>
              <a:ahLst/>
              <a:cxnLst/>
              <a:rect l="l" t="t" r="r" b="b"/>
              <a:pathLst>
                <a:path w="2362200" h="9525">
                  <a:moveTo>
                    <a:pt x="0" y="0"/>
                  </a:moveTo>
                  <a:lnTo>
                    <a:pt x="2362200" y="0"/>
                  </a:lnTo>
                </a:path>
              </a:pathLst>
            </a:custGeom>
            <a:noFill/>
            <a:ln w="19050">
              <a:solidFill>
                <a:srgbClr val="6757FF"/>
              </a:solidFill>
            </a:ln>
          </p:spPr>
        </p:sp>
        <p:sp>
          <p:nvSpPr>
            <p:cNvPr id="39" name="TextBox 39"/>
            <p:cNvSpPr txBox="1"/>
            <p:nvPr/>
          </p:nvSpPr>
          <p:spPr>
            <a:xfrm>
              <a:off x="9074468" y="3952399"/>
              <a:ext cx="2281785" cy="198120"/>
            </a:xfrm>
            <a:prstGeom prst="rect">
              <a:avLst/>
            </a:prstGeom>
            <a:noFill/>
            <a:ln>
              <a:noFill/>
            </a:ln>
          </p:spPr>
          <p:txBody>
            <a:bodyPr wrap="none" lIns="0" tIns="0" rIns="0" bIns="0" anchor="t" anchorCtr="0">
              <a:spAutoFit/>
            </a:bodyPr>
            <a:lstStyle/>
            <a:p>
              <a:pPr algn="l"/>
              <a:r>
                <a:rPr lang="en-US" sz="975" dirty="0">
                  <a:solidFill>
                    <a:srgbClr val="DDE3EA"/>
                  </a:solidFill>
                  <a:latin typeface="Arial"/>
                  <a:ea typeface="Microsoft YaHei"/>
                  <a:cs typeface="Arial"/>
                </a:rPr>
                <a:t>A stack-neutral action layer can</a:t>
              </a:r>
            </a:p>
          </p:txBody>
        </p:sp>
        <p:sp>
          <p:nvSpPr>
            <p:cNvPr id="40" name="TextBox 40"/>
            <p:cNvSpPr txBox="1"/>
            <p:nvPr/>
          </p:nvSpPr>
          <p:spPr>
            <a:xfrm>
              <a:off x="9074468" y="4180999"/>
              <a:ext cx="2288905" cy="198120"/>
            </a:xfrm>
            <a:prstGeom prst="rect">
              <a:avLst/>
            </a:prstGeom>
            <a:noFill/>
            <a:ln>
              <a:noFill/>
            </a:ln>
          </p:spPr>
          <p:txBody>
            <a:bodyPr wrap="none" lIns="0" tIns="0" rIns="0" bIns="0" anchor="t" anchorCtr="0">
              <a:spAutoFit/>
            </a:bodyPr>
            <a:lstStyle/>
            <a:p>
              <a:pPr algn="l"/>
              <a:r>
                <a:rPr lang="en-US" sz="975" dirty="0">
                  <a:solidFill>
                    <a:srgbClr val="DDE3EA"/>
                  </a:solidFill>
                  <a:latin typeface="Arial"/>
                  <a:ea typeface="Microsoft YaHei"/>
                  <a:cs typeface="Arial"/>
                </a:rPr>
                <a:t>sit above the existing help desk,</a:t>
              </a:r>
            </a:p>
          </p:txBody>
        </p:sp>
        <p:sp>
          <p:nvSpPr>
            <p:cNvPr id="41" name="TextBox 41"/>
            <p:cNvSpPr txBox="1"/>
            <p:nvPr/>
          </p:nvSpPr>
          <p:spPr>
            <a:xfrm>
              <a:off x="9074468" y="4409599"/>
              <a:ext cx="2324505" cy="198120"/>
            </a:xfrm>
            <a:prstGeom prst="rect">
              <a:avLst/>
            </a:prstGeom>
            <a:noFill/>
            <a:ln>
              <a:noFill/>
            </a:ln>
          </p:spPr>
          <p:txBody>
            <a:bodyPr wrap="none" lIns="0" tIns="0" rIns="0" bIns="0" anchor="t" anchorCtr="0">
              <a:spAutoFit/>
            </a:bodyPr>
            <a:lstStyle/>
            <a:p>
              <a:pPr algn="l"/>
              <a:r>
                <a:rPr lang="en-US" sz="975" dirty="0">
                  <a:solidFill>
                    <a:srgbClr val="DDE3EA"/>
                  </a:solidFill>
                  <a:latin typeface="Arial"/>
                  <a:ea typeface="Microsoft YaHei"/>
                  <a:cs typeface="Arial"/>
                </a:rPr>
                <a:t>orchestrate bounded workflows,</a:t>
              </a:r>
            </a:p>
          </p:txBody>
        </p:sp>
        <p:sp>
          <p:nvSpPr>
            <p:cNvPr id="42" name="TextBox 42"/>
            <p:cNvSpPr txBox="1"/>
            <p:nvPr/>
          </p:nvSpPr>
          <p:spPr>
            <a:xfrm>
              <a:off x="9074468" y="4638199"/>
              <a:ext cx="2025467" cy="198120"/>
            </a:xfrm>
            <a:prstGeom prst="rect">
              <a:avLst/>
            </a:prstGeom>
            <a:noFill/>
            <a:ln>
              <a:noFill/>
            </a:ln>
          </p:spPr>
          <p:txBody>
            <a:bodyPr wrap="none" lIns="0" tIns="0" rIns="0" bIns="0" anchor="t" anchorCtr="0">
              <a:spAutoFit/>
            </a:bodyPr>
            <a:lstStyle/>
            <a:p>
              <a:pPr algn="l"/>
              <a:r>
                <a:rPr lang="en-US" sz="975" dirty="0">
                  <a:solidFill>
                    <a:srgbClr val="DDE3EA"/>
                  </a:solidFill>
                  <a:latin typeface="Arial"/>
                  <a:ea typeface="Microsoft YaHei"/>
                  <a:cs typeface="Arial"/>
                </a:rPr>
                <a:t>and preserve human control.</a:t>
              </a:r>
            </a:p>
          </p:txBody>
        </p:sp>
        <p:sp>
          <p:nvSpPr>
            <p:cNvPr id="43" name="Rectangle 43"/>
            <p:cNvSpPr/>
            <p:nvPr/>
          </p:nvSpPr>
          <p:spPr>
            <a:xfrm>
              <a:off x="9086850" y="5191125"/>
              <a:ext cx="2362200" cy="457200"/>
            </a:xfrm>
            <a:prstGeom prst="roundRect">
              <a:avLst>
                <a:gd name="adj" fmla="val 16667"/>
              </a:avLst>
            </a:prstGeom>
            <a:solidFill>
              <a:srgbClr val="FFFFFF">
                <a:alpha val="8000"/>
              </a:srgbClr>
            </a:solidFill>
            <a:ln>
              <a:noFill/>
            </a:ln>
          </p:spPr>
        </p:sp>
        <p:sp>
          <p:nvSpPr>
            <p:cNvPr id="44" name="TextBox 44"/>
            <p:cNvSpPr txBox="1"/>
            <p:nvPr/>
          </p:nvSpPr>
          <p:spPr>
            <a:xfrm>
              <a:off x="9304972" y="5387816"/>
              <a:ext cx="1893389" cy="167640"/>
            </a:xfrm>
            <a:prstGeom prst="rect">
              <a:avLst/>
            </a:prstGeom>
            <a:noFill/>
            <a:ln>
              <a:noFill/>
            </a:ln>
          </p:spPr>
          <p:txBody>
            <a:bodyPr wrap="none" lIns="0" tIns="0" rIns="0" bIns="0" anchor="t" anchorCtr="0">
              <a:spAutoFit/>
            </a:bodyPr>
            <a:lstStyle/>
            <a:p>
              <a:pPr algn="l"/>
              <a:r>
                <a:rPr lang="en-US" sz="825" b="1" dirty="0">
                  <a:solidFill>
                    <a:srgbClr val="F47B20"/>
                  </a:solidFill>
                  <a:latin typeface="Arial"/>
                  <a:ea typeface="Microsoft YaHei"/>
                  <a:cs typeface="Arial"/>
                </a:rPr>
                <a:t>VALIDATE POSITION WITH BUYERS</a:t>
              </a:r>
            </a:p>
          </p:txBody>
        </p:sp>
      </p:grpSp>
      <p:grpSp>
        <p:nvGrpSpPr>
          <p:cNvPr id="49" name="Group 49"/>
          <p:cNvGrpSpPr/>
          <p:nvPr/>
        </p:nvGrpSpPr>
        <p:grpSpPr>
          <a:xfrm>
            <a:off x="448628" y="6381750"/>
            <a:ext cx="11295697" cy="323850"/>
            <a:chOff x="448628" y="6381750"/>
            <a:chExt cx="11295697" cy="323850"/>
          </a:xfrm>
        </p:grpSpPr>
        <p:sp>
          <p:nvSpPr>
            <p:cNvPr id="46" name="Rectangle 46"/>
            <p:cNvSpPr/>
            <p:nvPr/>
          </p:nvSpPr>
          <p:spPr>
            <a:xfrm>
              <a:off x="457200" y="6381750"/>
              <a:ext cx="11277600" cy="323850"/>
            </a:xfrm>
            <a:prstGeom prst="rect">
              <a:avLst/>
            </a:prstGeom>
            <a:solidFill>
              <a:srgbClr val="FFFFFF"/>
            </a:solidFill>
            <a:ln>
              <a:noFill/>
            </a:ln>
          </p:spPr>
        </p:sp>
        <p:sp>
          <p:nvSpPr>
            <p:cNvPr id="47" name="TextBox 47"/>
            <p:cNvSpPr txBox="1"/>
            <p:nvPr/>
          </p:nvSpPr>
          <p:spPr>
            <a:xfrm>
              <a:off x="448628" y="6508909"/>
              <a:ext cx="7405997"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Basis: official product, integration and pricing documentation for Intercom, Zendesk and Salesforce. Position coordinates are analytical, not surveyed.</a:t>
              </a:r>
            </a:p>
          </p:txBody>
        </p:sp>
        <p:sp>
          <p:nvSpPr>
            <p:cNvPr id="48" name="TextBox 48"/>
            <p:cNvSpPr txBox="1"/>
            <p:nvPr/>
          </p:nvSpPr>
          <p:spPr>
            <a:xfrm>
              <a:off x="11385709" y="6500812"/>
              <a:ext cx="358616"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09 / 15</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2381" r="0" b="2381"/>
            <a:stretch>
              <a:fillRect/>
            </a:stretch>
          </p:blipFill>
          <p:spPr>
            <a:xfrm>
              <a:off x="0" y="0"/>
              <a:ext cx="2667000" cy="1428750"/>
            </a:xfrm>
            <a:prstGeom prst="rect">
              <a:avLst/>
            </a:prstGeom>
          </p:spPr>
        </p:pic>
        <p:sp>
          <p:nvSpPr>
            <p:cNvPr id="4" name="Rectangle 4"/>
            <p:cNvSpPr/>
            <p:nvPr/>
          </p:nvSpPr>
          <p:spPr>
            <a:xfrm>
              <a:off x="0" y="0"/>
              <a:ext cx="2667000" cy="1428750"/>
            </a:xfrm>
            <a:prstGeom prst="rect">
              <a:avLst/>
            </a:prstGeom>
            <a:solidFill>
              <a:srgbClr val="FFFFFF">
                <a:alpha val="86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4611788" cy="952500"/>
            <a:chOff x="424815" y="266700"/>
            <a:chExt cx="14611788" cy="952500"/>
          </a:xfrm>
        </p:grpSpPr>
        <p:sp>
          <p:nvSpPr>
            <p:cNvPr id="7" name="Rectangle 7"/>
            <p:cNvSpPr/>
            <p:nvPr/>
          </p:nvSpPr>
          <p:spPr>
            <a:xfrm>
              <a:off x="457200" y="266700"/>
              <a:ext cx="11049000" cy="952500"/>
            </a:xfrm>
            <a:prstGeom prst="rect">
              <a:avLst/>
            </a:prstGeom>
            <a:solidFill>
              <a:srgbClr val="FFFFFF"/>
            </a:solidFill>
            <a:ln>
              <a:noFill/>
            </a:ln>
          </p:spPr>
        </p:sp>
        <p:sp>
          <p:nvSpPr>
            <p:cNvPr id="8" name="TextBox 8"/>
            <p:cNvSpPr txBox="1"/>
            <p:nvPr/>
          </p:nvSpPr>
          <p:spPr>
            <a:xfrm>
              <a:off x="445770" y="398145"/>
              <a:ext cx="1161502"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EVIDENCE QUALITY</a:t>
              </a:r>
            </a:p>
          </p:txBody>
        </p:sp>
        <p:sp>
          <p:nvSpPr>
            <p:cNvPr id="9" name="TextBox 9"/>
            <p:cNvSpPr txBox="1"/>
            <p:nvPr/>
          </p:nvSpPr>
          <p:spPr>
            <a:xfrm>
              <a:off x="424815" y="639128"/>
              <a:ext cx="14611788"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Sources agree on operational bottlenecks—but disagree on scale and success</a:t>
              </a:r>
            </a:p>
          </p:txBody>
        </p:sp>
      </p:grpSp>
      <p:grpSp>
        <p:nvGrpSpPr>
          <p:cNvPr id="34" name="Group 34"/>
          <p:cNvGrpSpPr/>
          <p:nvPr/>
        </p:nvGrpSpPr>
        <p:grpSpPr>
          <a:xfrm>
            <a:off x="457200" y="1409700"/>
            <a:ext cx="5372100" cy="4552950"/>
            <a:chOff x="457200" y="1409700"/>
            <a:chExt cx="5372100" cy="4552950"/>
          </a:xfrm>
        </p:grpSpPr>
        <p:sp>
          <p:nvSpPr>
            <p:cNvPr id="11" name="Rectangle 11"/>
            <p:cNvSpPr/>
            <p:nvPr/>
          </p:nvSpPr>
          <p:spPr>
            <a:xfrm>
              <a:off x="457200" y="1409700"/>
              <a:ext cx="5372100" cy="4552950"/>
            </a:xfrm>
            <a:prstGeom prst="roundRect">
              <a:avLst>
                <a:gd name="adj" fmla="val 2092"/>
              </a:avLst>
            </a:prstGeom>
            <a:solidFill>
              <a:srgbClr val="EAF6F2"/>
            </a:solidFill>
            <a:ln>
              <a:noFill/>
            </a:ln>
          </p:spPr>
        </p:sp>
        <p:sp>
          <p:nvSpPr>
            <p:cNvPr id="12" name="TextBox 12"/>
            <p:cNvSpPr txBox="1"/>
            <p:nvPr/>
          </p:nvSpPr>
          <p:spPr>
            <a:xfrm>
              <a:off x="711518" y="1704499"/>
              <a:ext cx="1362957" cy="198120"/>
            </a:xfrm>
            <a:prstGeom prst="rect">
              <a:avLst/>
            </a:prstGeom>
            <a:noFill/>
            <a:ln>
              <a:noFill/>
            </a:ln>
          </p:spPr>
          <p:txBody>
            <a:bodyPr wrap="none" lIns="0" tIns="0" rIns="0" bIns="0" anchor="t" anchorCtr="0">
              <a:spAutoFit/>
            </a:bodyPr>
            <a:lstStyle/>
            <a:p>
              <a:pPr algn="l"/>
              <a:r>
                <a:rPr lang="en-US" sz="975" b="1" dirty="0">
                  <a:solidFill>
                    <a:srgbClr val="23866B"/>
                  </a:solidFill>
                  <a:latin typeface="Arial"/>
                  <a:ea typeface="Microsoft YaHei"/>
                  <a:cs typeface="Arial"/>
                </a:rPr>
                <a:t>STRONG AGREEMENT</a:t>
              </a:r>
            </a:p>
          </p:txBody>
        </p:sp>
        <p:sp>
          <p:nvSpPr>
            <p:cNvPr id="13" name="TextBox 13"/>
            <p:cNvSpPr txBox="1"/>
            <p:nvPr/>
          </p:nvSpPr>
          <p:spPr>
            <a:xfrm>
              <a:off x="697230" y="2021205"/>
              <a:ext cx="4416985" cy="426720"/>
            </a:xfrm>
            <a:prstGeom prst="rect">
              <a:avLst/>
            </a:prstGeom>
            <a:noFill/>
            <a:ln>
              <a:noFill/>
            </a:ln>
          </p:spPr>
          <p:txBody>
            <a:bodyPr wrap="none" lIns="0" tIns="0" rIns="0" bIns="0" anchor="t" anchorCtr="0">
              <a:spAutoFit/>
            </a:bodyPr>
            <a:lstStyle/>
            <a:p>
              <a:pPr algn="l"/>
              <a:r>
                <a:rPr lang="en-US" sz="2100" b="1" dirty="0">
                  <a:solidFill>
                    <a:srgbClr val="092540"/>
                  </a:solidFill>
                  <a:latin typeface="Georgia"/>
                  <a:ea typeface="SimSun"/>
                  <a:cs typeface="Georgia"/>
                </a:rPr>
                <a:t>What survives triangulation</a:t>
              </a:r>
            </a:p>
          </p:txBody>
        </p:sp>
        <p:grpSp>
          <p:nvGrpSpPr>
            <p:cNvPr id="18" name="Group 18"/>
            <p:cNvGrpSpPr/>
            <p:nvPr/>
          </p:nvGrpSpPr>
          <p:grpSpPr>
            <a:xfrm>
              <a:off x="762000" y="2594610"/>
              <a:ext cx="4561047" cy="460534"/>
              <a:chOff x="762000" y="2594610"/>
              <a:chExt cx="4561047" cy="460534"/>
            </a:xfrm>
          </p:grpSpPr>
          <p:sp>
            <p:nvSpPr>
              <p:cNvPr id="14" name="Ellipse 14"/>
              <p:cNvSpPr/>
              <p:nvPr/>
            </p:nvSpPr>
            <p:spPr>
              <a:xfrm>
                <a:off x="762000" y="2647950"/>
                <a:ext cx="266700" cy="266700"/>
              </a:xfrm>
              <a:prstGeom prst="ellipse">
                <a:avLst/>
              </a:prstGeom>
              <a:solidFill>
                <a:srgbClr val="23866B"/>
              </a:solidFill>
              <a:ln>
                <a:noFill/>
              </a:ln>
            </p:spPr>
          </p:sp>
          <p:sp>
            <p:nvSpPr>
              <p:cNvPr id="15" name="TextBox 15"/>
              <p:cNvSpPr txBox="1"/>
              <p:nvPr/>
            </p:nvSpPr>
            <p:spPr>
              <a:xfrm>
                <a:off x="860540" y="2723674"/>
                <a:ext cx="69621"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1</a:t>
                </a:r>
              </a:p>
            </p:txBody>
          </p:sp>
          <p:sp>
            <p:nvSpPr>
              <p:cNvPr id="16" name="TextBox 16"/>
              <p:cNvSpPr txBox="1"/>
              <p:nvPr/>
            </p:nvSpPr>
            <p:spPr>
              <a:xfrm>
                <a:off x="1165860" y="2594610"/>
                <a:ext cx="2542394"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Adoption momentum is broad</a:t>
                </a:r>
              </a:p>
            </p:txBody>
          </p:sp>
          <p:sp>
            <p:nvSpPr>
              <p:cNvPr id="17" name="TextBox 17"/>
              <p:cNvSpPr txBox="1"/>
              <p:nvPr/>
            </p:nvSpPr>
            <p:spPr>
              <a:xfrm>
                <a:off x="1168718" y="2857024"/>
                <a:ext cx="4154329"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Leadership intent, investment and product roadmaps align.</a:t>
                </a:r>
              </a:p>
            </p:txBody>
          </p:sp>
        </p:grpSp>
        <p:grpSp>
          <p:nvGrpSpPr>
            <p:cNvPr id="23" name="Group 23"/>
            <p:cNvGrpSpPr/>
            <p:nvPr/>
          </p:nvGrpSpPr>
          <p:grpSpPr>
            <a:xfrm>
              <a:off x="762000" y="3318510"/>
              <a:ext cx="4482727" cy="460534"/>
              <a:chOff x="762000" y="3318510"/>
              <a:chExt cx="4482727" cy="460534"/>
            </a:xfrm>
          </p:grpSpPr>
          <p:sp>
            <p:nvSpPr>
              <p:cNvPr id="19" name="Ellipse 19"/>
              <p:cNvSpPr/>
              <p:nvPr/>
            </p:nvSpPr>
            <p:spPr>
              <a:xfrm>
                <a:off x="762000" y="3371850"/>
                <a:ext cx="266700" cy="266700"/>
              </a:xfrm>
              <a:prstGeom prst="ellipse">
                <a:avLst/>
              </a:prstGeom>
              <a:solidFill>
                <a:srgbClr val="23866B"/>
              </a:solidFill>
              <a:ln>
                <a:noFill/>
              </a:ln>
            </p:spPr>
          </p:sp>
          <p:sp>
            <p:nvSpPr>
              <p:cNvPr id="20" name="TextBox 20"/>
              <p:cNvSpPr txBox="1"/>
              <p:nvPr/>
            </p:nvSpPr>
            <p:spPr>
              <a:xfrm>
                <a:off x="841850" y="3447574"/>
                <a:ext cx="107000"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2</a:t>
                </a:r>
              </a:p>
            </p:txBody>
          </p:sp>
          <p:sp>
            <p:nvSpPr>
              <p:cNvPr id="21" name="TextBox 21"/>
              <p:cNvSpPr txBox="1"/>
              <p:nvPr/>
            </p:nvSpPr>
            <p:spPr>
              <a:xfrm>
                <a:off x="1165860" y="3318510"/>
                <a:ext cx="3839756"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Knowledge and integration determine value</a:t>
                </a:r>
              </a:p>
            </p:txBody>
          </p:sp>
          <p:sp>
            <p:nvSpPr>
              <p:cNvPr id="22" name="TextBox 22"/>
              <p:cNvSpPr txBox="1"/>
              <p:nvPr/>
            </p:nvSpPr>
            <p:spPr>
              <a:xfrm>
                <a:off x="1168718" y="3580924"/>
                <a:ext cx="4076009"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Model access alone does not solve fragmented operations.</a:t>
                </a:r>
              </a:p>
            </p:txBody>
          </p:sp>
        </p:grpSp>
        <p:grpSp>
          <p:nvGrpSpPr>
            <p:cNvPr id="28" name="Group 28"/>
            <p:cNvGrpSpPr/>
            <p:nvPr/>
          </p:nvGrpSpPr>
          <p:grpSpPr>
            <a:xfrm>
              <a:off x="762000" y="4042410"/>
              <a:ext cx="5052322" cy="460534"/>
              <a:chOff x="762000" y="4042410"/>
              <a:chExt cx="5052322" cy="460534"/>
            </a:xfrm>
          </p:grpSpPr>
          <p:sp>
            <p:nvSpPr>
              <p:cNvPr id="24" name="Ellipse 24"/>
              <p:cNvSpPr/>
              <p:nvPr/>
            </p:nvSpPr>
            <p:spPr>
              <a:xfrm>
                <a:off x="762000" y="4095750"/>
                <a:ext cx="266700" cy="266700"/>
              </a:xfrm>
              <a:prstGeom prst="ellipse">
                <a:avLst/>
              </a:prstGeom>
              <a:solidFill>
                <a:srgbClr val="23866B"/>
              </a:solidFill>
              <a:ln>
                <a:noFill/>
              </a:ln>
            </p:spPr>
          </p:sp>
          <p:sp>
            <p:nvSpPr>
              <p:cNvPr id="25" name="TextBox 25"/>
              <p:cNvSpPr txBox="1"/>
              <p:nvPr/>
            </p:nvSpPr>
            <p:spPr>
              <a:xfrm>
                <a:off x="841850" y="4171474"/>
                <a:ext cx="107000"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3</a:t>
                </a:r>
              </a:p>
            </p:txBody>
          </p:sp>
          <p:sp>
            <p:nvSpPr>
              <p:cNvPr id="26" name="TextBox 26"/>
              <p:cNvSpPr txBox="1"/>
              <p:nvPr/>
            </p:nvSpPr>
            <p:spPr>
              <a:xfrm>
                <a:off x="1165860" y="4042410"/>
                <a:ext cx="2864434"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Human access remains essential</a:t>
                </a:r>
              </a:p>
            </p:txBody>
          </p:sp>
          <p:sp>
            <p:nvSpPr>
              <p:cNvPr id="27" name="TextBox 27"/>
              <p:cNvSpPr txBox="1"/>
              <p:nvPr/>
            </p:nvSpPr>
            <p:spPr>
              <a:xfrm>
                <a:off x="1168718" y="4304824"/>
                <a:ext cx="4645604"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Customers accept automation when control and continuity remain.</a:t>
                </a:r>
              </a:p>
            </p:txBody>
          </p:sp>
        </p:grpSp>
        <p:grpSp>
          <p:nvGrpSpPr>
            <p:cNvPr id="33" name="Group 33"/>
            <p:cNvGrpSpPr/>
            <p:nvPr/>
          </p:nvGrpSpPr>
          <p:grpSpPr>
            <a:xfrm>
              <a:off x="762000" y="4766310"/>
              <a:ext cx="4945523" cy="460534"/>
              <a:chOff x="762000" y="4766310"/>
              <a:chExt cx="4945523" cy="460534"/>
            </a:xfrm>
          </p:grpSpPr>
          <p:sp>
            <p:nvSpPr>
              <p:cNvPr id="29" name="Ellipse 29"/>
              <p:cNvSpPr/>
              <p:nvPr/>
            </p:nvSpPr>
            <p:spPr>
              <a:xfrm>
                <a:off x="762000" y="4819650"/>
                <a:ext cx="266700" cy="266700"/>
              </a:xfrm>
              <a:prstGeom prst="ellipse">
                <a:avLst/>
              </a:prstGeom>
              <a:solidFill>
                <a:srgbClr val="23866B"/>
              </a:solidFill>
              <a:ln>
                <a:noFill/>
              </a:ln>
            </p:spPr>
          </p:sp>
          <p:sp>
            <p:nvSpPr>
              <p:cNvPr id="30" name="TextBox 30"/>
              <p:cNvSpPr txBox="1"/>
              <p:nvPr/>
            </p:nvSpPr>
            <p:spPr>
              <a:xfrm>
                <a:off x="841850" y="4895374"/>
                <a:ext cx="107000"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4</a:t>
                </a:r>
              </a:p>
            </p:txBody>
          </p:sp>
          <p:sp>
            <p:nvSpPr>
              <p:cNvPr id="31" name="TextBox 31"/>
              <p:cNvSpPr txBox="1"/>
              <p:nvPr/>
            </p:nvSpPr>
            <p:spPr>
              <a:xfrm>
                <a:off x="1165860" y="4766310"/>
                <a:ext cx="2901239" cy="243840"/>
              </a:xfrm>
              <a:prstGeom prst="rect">
                <a:avLst/>
              </a:prstGeom>
              <a:noFill/>
              <a:ln>
                <a:noFill/>
              </a:ln>
            </p:spPr>
            <p:txBody>
              <a:bodyPr wrap="none" lIns="0" tIns="0" rIns="0" bIns="0" anchor="t" anchorCtr="0">
                <a:spAutoFit/>
              </a:bodyPr>
              <a:lstStyle/>
              <a:p>
                <a:pPr algn="l"/>
                <a:r>
                  <a:rPr lang="en-US" sz="1200" b="1" dirty="0">
                    <a:solidFill>
                      <a:srgbClr val="172B3A"/>
                    </a:solidFill>
                    <a:latin typeface="Arial"/>
                    <a:ea typeface="Microsoft YaHei"/>
                    <a:cs typeface="Arial"/>
                  </a:rPr>
                  <a:t>Outcomes beat activity metrics</a:t>
                </a:r>
              </a:p>
            </p:txBody>
          </p:sp>
          <p:sp>
            <p:nvSpPr>
              <p:cNvPr id="32" name="TextBox 32"/>
              <p:cNvSpPr txBox="1"/>
              <p:nvPr/>
            </p:nvSpPr>
            <p:spPr>
              <a:xfrm>
                <a:off x="1168718" y="5028724"/>
                <a:ext cx="4538805"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Verified completion and re-contact matter more than “handled.”</a:t>
                </a:r>
              </a:p>
            </p:txBody>
          </p:sp>
        </p:grpSp>
      </p:grpSp>
      <p:grpSp>
        <p:nvGrpSpPr>
          <p:cNvPr id="54" name="Group 54"/>
          <p:cNvGrpSpPr/>
          <p:nvPr/>
        </p:nvGrpSpPr>
        <p:grpSpPr>
          <a:xfrm>
            <a:off x="6076950" y="1409700"/>
            <a:ext cx="5896870" cy="4552950"/>
            <a:chOff x="6076950" y="1409700"/>
            <a:chExt cx="5896870" cy="4552950"/>
          </a:xfrm>
        </p:grpSpPr>
        <p:sp>
          <p:nvSpPr>
            <p:cNvPr id="35" name="Rectangle 35"/>
            <p:cNvSpPr/>
            <p:nvPr/>
          </p:nvSpPr>
          <p:spPr>
            <a:xfrm>
              <a:off x="6076950" y="1409700"/>
              <a:ext cx="5657850" cy="4552950"/>
            </a:xfrm>
            <a:prstGeom prst="roundRect">
              <a:avLst>
                <a:gd name="adj" fmla="val 2092"/>
              </a:avLst>
            </a:prstGeom>
            <a:solidFill>
              <a:srgbClr val="FFF0E5"/>
            </a:solidFill>
            <a:ln>
              <a:noFill/>
            </a:ln>
          </p:spPr>
        </p:sp>
        <p:sp>
          <p:nvSpPr>
            <p:cNvPr id="36" name="TextBox 36"/>
            <p:cNvSpPr txBox="1"/>
            <p:nvPr/>
          </p:nvSpPr>
          <p:spPr>
            <a:xfrm>
              <a:off x="6331268" y="1704499"/>
              <a:ext cx="1452668"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MATERIAL CONFLICTS</a:t>
              </a:r>
            </a:p>
          </p:txBody>
        </p:sp>
        <p:sp>
          <p:nvSpPr>
            <p:cNvPr id="37" name="TextBox 37"/>
            <p:cNvSpPr txBox="1"/>
            <p:nvPr/>
          </p:nvSpPr>
          <p:spPr>
            <a:xfrm>
              <a:off x="6316980" y="2021205"/>
              <a:ext cx="5656840" cy="426720"/>
            </a:xfrm>
            <a:prstGeom prst="rect">
              <a:avLst/>
            </a:prstGeom>
            <a:noFill/>
            <a:ln>
              <a:noFill/>
            </a:ln>
          </p:spPr>
          <p:txBody>
            <a:bodyPr wrap="none" lIns="0" tIns="0" rIns="0" bIns="0" anchor="t" anchorCtr="0">
              <a:spAutoFit/>
            </a:bodyPr>
            <a:lstStyle/>
            <a:p>
              <a:pPr algn="l"/>
              <a:r>
                <a:rPr lang="en-US" sz="2100" b="1" dirty="0">
                  <a:solidFill>
                    <a:srgbClr val="092540"/>
                  </a:solidFill>
                  <a:latin typeface="Georgia"/>
                  <a:ea typeface="SimSun"/>
                  <a:cs typeface="Georgia"/>
                </a:rPr>
                <a:t>What management must not average</a:t>
              </a:r>
            </a:p>
          </p:txBody>
        </p:sp>
        <p:grpSp>
          <p:nvGrpSpPr>
            <p:cNvPr id="41" name="Group 41"/>
            <p:cNvGrpSpPr/>
            <p:nvPr/>
          </p:nvGrpSpPr>
          <p:grpSpPr>
            <a:xfrm>
              <a:off x="6343650" y="2533650"/>
              <a:ext cx="5124450" cy="685800"/>
              <a:chOff x="6343650" y="2533650"/>
              <a:chExt cx="5124450" cy="685800"/>
            </a:xfrm>
          </p:grpSpPr>
          <p:sp>
            <p:nvSpPr>
              <p:cNvPr id="38" name="Rectangle 38"/>
              <p:cNvSpPr/>
              <p:nvPr/>
            </p:nvSpPr>
            <p:spPr>
              <a:xfrm>
                <a:off x="6343650" y="2533650"/>
                <a:ext cx="5124450" cy="685800"/>
              </a:xfrm>
              <a:prstGeom prst="roundRect">
                <a:avLst>
                  <a:gd name="adj" fmla="val 11111"/>
                </a:avLst>
              </a:prstGeom>
              <a:solidFill>
                <a:srgbClr val="FFFFFF"/>
              </a:solidFill>
              <a:ln>
                <a:noFill/>
              </a:ln>
            </p:spPr>
          </p:sp>
          <p:sp>
            <p:nvSpPr>
              <p:cNvPr id="39" name="TextBox 39"/>
              <p:cNvSpPr txBox="1"/>
              <p:nvPr/>
            </p:nvSpPr>
            <p:spPr>
              <a:xfrm>
                <a:off x="6519862" y="2659856"/>
                <a:ext cx="1020574" cy="228600"/>
              </a:xfrm>
              <a:prstGeom prst="rect">
                <a:avLst/>
              </a:prstGeom>
              <a:noFill/>
              <a:ln>
                <a:noFill/>
              </a:ln>
            </p:spPr>
            <p:txBody>
              <a:bodyPr wrap="none" lIns="0" tIns="0" rIns="0" bIns="0" anchor="t" anchorCtr="0">
                <a:spAutoFit/>
              </a:bodyPr>
              <a:lstStyle/>
              <a:p>
                <a:pPr algn="l"/>
                <a:r>
                  <a:rPr lang="en-US" sz="1125" b="1" dirty="0">
                    <a:solidFill>
                      <a:srgbClr val="C94A3F"/>
                    </a:solidFill>
                    <a:latin typeface="Arial"/>
                    <a:ea typeface="Microsoft YaHei"/>
                    <a:cs typeface="Arial"/>
                  </a:rPr>
                  <a:t>Market size</a:t>
                </a:r>
              </a:p>
            </p:txBody>
          </p:sp>
          <p:sp>
            <p:nvSpPr>
              <p:cNvPr id="40" name="TextBox 40"/>
              <p:cNvSpPr txBox="1"/>
              <p:nvPr/>
            </p:nvSpPr>
            <p:spPr>
              <a:xfrm>
                <a:off x="6521768" y="2904649"/>
                <a:ext cx="4595765"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$47.82B versus $1.635B in 2030 reflects incompatible perimeters.</a:t>
                </a:r>
              </a:p>
            </p:txBody>
          </p:sp>
        </p:grpSp>
        <p:grpSp>
          <p:nvGrpSpPr>
            <p:cNvPr id="45" name="Group 45"/>
            <p:cNvGrpSpPr/>
            <p:nvPr/>
          </p:nvGrpSpPr>
          <p:grpSpPr>
            <a:xfrm>
              <a:off x="6343650" y="3333750"/>
              <a:ext cx="5124450" cy="685800"/>
              <a:chOff x="6343650" y="3333750"/>
              <a:chExt cx="5124450" cy="685800"/>
            </a:xfrm>
          </p:grpSpPr>
          <p:sp>
            <p:nvSpPr>
              <p:cNvPr id="42" name="Rectangle 42"/>
              <p:cNvSpPr/>
              <p:nvPr/>
            </p:nvSpPr>
            <p:spPr>
              <a:xfrm>
                <a:off x="6343650" y="3333750"/>
                <a:ext cx="5124450" cy="685800"/>
              </a:xfrm>
              <a:prstGeom prst="roundRect">
                <a:avLst>
                  <a:gd name="adj" fmla="val 11111"/>
                </a:avLst>
              </a:prstGeom>
              <a:solidFill>
                <a:srgbClr val="FFFFFF"/>
              </a:solidFill>
              <a:ln>
                <a:noFill/>
              </a:ln>
            </p:spPr>
          </p:sp>
          <p:sp>
            <p:nvSpPr>
              <p:cNvPr id="43" name="TextBox 43"/>
              <p:cNvSpPr txBox="1"/>
              <p:nvPr/>
            </p:nvSpPr>
            <p:spPr>
              <a:xfrm>
                <a:off x="6519862" y="3459956"/>
                <a:ext cx="1080957" cy="228600"/>
              </a:xfrm>
              <a:prstGeom prst="rect">
                <a:avLst/>
              </a:prstGeom>
              <a:noFill/>
              <a:ln>
                <a:noFill/>
              </a:ln>
            </p:spPr>
            <p:txBody>
              <a:bodyPr wrap="none" lIns="0" tIns="0" rIns="0" bIns="0" anchor="t" anchorCtr="0">
                <a:spAutoFit/>
              </a:bodyPr>
              <a:lstStyle/>
              <a:p>
                <a:pPr algn="l"/>
                <a:r>
                  <a:rPr lang="en-US" sz="1125" b="1" dirty="0">
                    <a:solidFill>
                      <a:srgbClr val="C94A3F"/>
                    </a:solidFill>
                    <a:latin typeface="Arial"/>
                    <a:ea typeface="Microsoft YaHei"/>
                    <a:cs typeface="Arial"/>
                  </a:rPr>
                  <a:t>Satisfaction</a:t>
                </a:r>
              </a:p>
            </p:txBody>
          </p:sp>
          <p:sp>
            <p:nvSpPr>
              <p:cNvPr id="44" name="TextBox 44"/>
              <p:cNvSpPr txBox="1"/>
              <p:nvPr/>
            </p:nvSpPr>
            <p:spPr>
              <a:xfrm>
                <a:off x="6521768" y="3704749"/>
                <a:ext cx="4830723"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A 31-point gap separates executive and consumer satisfaction views.</a:t>
                </a:r>
              </a:p>
            </p:txBody>
          </p:sp>
        </p:grpSp>
        <p:grpSp>
          <p:nvGrpSpPr>
            <p:cNvPr id="49" name="Group 49"/>
            <p:cNvGrpSpPr/>
            <p:nvPr/>
          </p:nvGrpSpPr>
          <p:grpSpPr>
            <a:xfrm>
              <a:off x="6343650" y="4133850"/>
              <a:ext cx="5124450" cy="685800"/>
              <a:chOff x="6343650" y="4133850"/>
              <a:chExt cx="5124450" cy="685800"/>
            </a:xfrm>
          </p:grpSpPr>
          <p:sp>
            <p:nvSpPr>
              <p:cNvPr id="46" name="Rectangle 46"/>
              <p:cNvSpPr/>
              <p:nvPr/>
            </p:nvSpPr>
            <p:spPr>
              <a:xfrm>
                <a:off x="6343650" y="4133850"/>
                <a:ext cx="5124450" cy="685800"/>
              </a:xfrm>
              <a:prstGeom prst="roundRect">
                <a:avLst>
                  <a:gd name="adj" fmla="val 11111"/>
                </a:avLst>
              </a:prstGeom>
              <a:solidFill>
                <a:srgbClr val="FFFFFF"/>
              </a:solidFill>
              <a:ln>
                <a:noFill/>
              </a:ln>
            </p:spPr>
          </p:sp>
          <p:sp>
            <p:nvSpPr>
              <p:cNvPr id="47" name="TextBox 47"/>
              <p:cNvSpPr txBox="1"/>
              <p:nvPr/>
            </p:nvSpPr>
            <p:spPr>
              <a:xfrm>
                <a:off x="6519862" y="4260056"/>
                <a:ext cx="822174" cy="228600"/>
              </a:xfrm>
              <a:prstGeom prst="rect">
                <a:avLst/>
              </a:prstGeom>
              <a:noFill/>
              <a:ln>
                <a:noFill/>
              </a:ln>
            </p:spPr>
            <p:txBody>
              <a:bodyPr wrap="none" lIns="0" tIns="0" rIns="0" bIns="0" anchor="t" anchorCtr="0">
                <a:spAutoFit/>
              </a:bodyPr>
              <a:lstStyle/>
              <a:p>
                <a:pPr algn="l"/>
                <a:r>
                  <a:rPr lang="en-US" sz="1125" b="1" dirty="0">
                    <a:solidFill>
                      <a:srgbClr val="C94A3F"/>
                    </a:solidFill>
                    <a:latin typeface="Arial"/>
                    <a:ea typeface="Microsoft YaHei"/>
                    <a:cs typeface="Arial"/>
                  </a:rPr>
                  <a:t>Autonomy</a:t>
                </a:r>
              </a:p>
            </p:txBody>
          </p:sp>
          <p:sp>
            <p:nvSpPr>
              <p:cNvPr id="48" name="TextBox 48"/>
              <p:cNvSpPr txBox="1"/>
              <p:nvPr/>
            </p:nvSpPr>
            <p:spPr>
              <a:xfrm>
                <a:off x="6521768" y="4504849"/>
                <a:ext cx="4830723"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Measured +15% assistance is not proof of 80% autonomous resolution.</a:t>
                </a:r>
              </a:p>
            </p:txBody>
          </p:sp>
        </p:grpSp>
        <p:grpSp>
          <p:nvGrpSpPr>
            <p:cNvPr id="53" name="Group 53"/>
            <p:cNvGrpSpPr/>
            <p:nvPr/>
          </p:nvGrpSpPr>
          <p:grpSpPr>
            <a:xfrm>
              <a:off x="6343650" y="4933950"/>
              <a:ext cx="5124450" cy="685800"/>
              <a:chOff x="6343650" y="4933950"/>
              <a:chExt cx="5124450" cy="685800"/>
            </a:xfrm>
          </p:grpSpPr>
          <p:sp>
            <p:nvSpPr>
              <p:cNvPr id="50" name="Rectangle 50"/>
              <p:cNvSpPr/>
              <p:nvPr/>
            </p:nvSpPr>
            <p:spPr>
              <a:xfrm>
                <a:off x="6343650" y="4933950"/>
                <a:ext cx="5124450" cy="685800"/>
              </a:xfrm>
              <a:prstGeom prst="roundRect">
                <a:avLst>
                  <a:gd name="adj" fmla="val 11111"/>
                </a:avLst>
              </a:prstGeom>
              <a:solidFill>
                <a:srgbClr val="FFFFFF"/>
              </a:solidFill>
              <a:ln>
                <a:noFill/>
              </a:ln>
            </p:spPr>
          </p:sp>
          <p:sp>
            <p:nvSpPr>
              <p:cNvPr id="51" name="TextBox 51"/>
              <p:cNvSpPr txBox="1"/>
              <p:nvPr/>
            </p:nvSpPr>
            <p:spPr>
              <a:xfrm>
                <a:off x="6519862" y="5060156"/>
                <a:ext cx="1443252" cy="228600"/>
              </a:xfrm>
              <a:prstGeom prst="rect">
                <a:avLst/>
              </a:prstGeom>
              <a:noFill/>
              <a:ln>
                <a:noFill/>
              </a:ln>
            </p:spPr>
            <p:txBody>
              <a:bodyPr wrap="none" lIns="0" tIns="0" rIns="0" bIns="0" anchor="t" anchorCtr="0">
                <a:spAutoFit/>
              </a:bodyPr>
              <a:lstStyle/>
              <a:p>
                <a:pPr algn="l"/>
                <a:r>
                  <a:rPr lang="en-US" sz="1125" b="1" dirty="0">
                    <a:solidFill>
                      <a:srgbClr val="C94A3F"/>
                    </a:solidFill>
                    <a:latin typeface="Arial"/>
                    <a:ea typeface="Microsoft YaHei"/>
                    <a:cs typeface="Arial"/>
                  </a:rPr>
                  <a:t>Vendor outcomes</a:t>
                </a:r>
              </a:p>
            </p:txBody>
          </p:sp>
          <p:sp>
            <p:nvSpPr>
              <p:cNvPr id="52" name="TextBox 52"/>
              <p:cNvSpPr txBox="1"/>
              <p:nvPr/>
            </p:nvSpPr>
            <p:spPr>
              <a:xfrm>
                <a:off x="6521768" y="5304949"/>
                <a:ext cx="4716804"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Vendor claims vary by definition; they are not neutral benchmarks.</a:t>
                </a:r>
              </a:p>
            </p:txBody>
          </p:sp>
        </p:grpSp>
      </p:grpSp>
      <p:grpSp>
        <p:nvGrpSpPr>
          <p:cNvPr id="58" name="Group 58"/>
          <p:cNvGrpSpPr/>
          <p:nvPr/>
        </p:nvGrpSpPr>
        <p:grpSpPr>
          <a:xfrm>
            <a:off x="448628" y="6343650"/>
            <a:ext cx="11295697" cy="381000"/>
            <a:chOff x="448628" y="6343650"/>
            <a:chExt cx="11295697" cy="381000"/>
          </a:xfrm>
        </p:grpSpPr>
        <p:sp>
          <p:nvSpPr>
            <p:cNvPr id="55" name="Rectangle 55"/>
            <p:cNvSpPr/>
            <p:nvPr/>
          </p:nvSpPr>
          <p:spPr>
            <a:xfrm>
              <a:off x="457200" y="6343650"/>
              <a:ext cx="11277600" cy="381000"/>
            </a:xfrm>
            <a:prstGeom prst="rect">
              <a:avLst/>
            </a:prstGeom>
            <a:solidFill>
              <a:srgbClr val="FFFFFF"/>
            </a:solidFill>
            <a:ln>
              <a:noFill/>
            </a:ln>
          </p:spPr>
        </p:sp>
        <p:sp>
          <p:nvSpPr>
            <p:cNvPr id="56" name="TextBox 56"/>
            <p:cNvSpPr txBox="1"/>
            <p:nvPr/>
          </p:nvSpPr>
          <p:spPr>
            <a:xfrm>
              <a:off x="448628" y="6480334"/>
              <a:ext cx="7267980"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Sources include Gartner, Salesforce, QJE, Twilio, Five9, SurveyMonkey and vendor product materials. Conflicts are preserved rather than averaged.</a:t>
              </a:r>
            </a:p>
          </p:txBody>
        </p:sp>
        <p:sp>
          <p:nvSpPr>
            <p:cNvPr id="57" name="TextBox 57"/>
            <p:cNvSpPr txBox="1"/>
            <p:nvPr/>
          </p:nvSpPr>
          <p:spPr>
            <a:xfrm>
              <a:off x="11413093" y="6500812"/>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10 / 15</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4122" r="0" b="4122"/>
            <a:stretch>
              <a:fillRect/>
            </a:stretch>
          </p:blipFill>
          <p:spPr>
            <a:xfrm>
              <a:off x="9239250" y="0"/>
              <a:ext cx="2952750" cy="1524000"/>
            </a:xfrm>
            <a:prstGeom prst="rect">
              <a:avLst/>
            </a:prstGeom>
          </p:spPr>
        </p:pic>
        <p:sp>
          <p:nvSpPr>
            <p:cNvPr id="4" name="Rectangle 4"/>
            <p:cNvSpPr/>
            <p:nvPr/>
          </p:nvSpPr>
          <p:spPr>
            <a:xfrm>
              <a:off x="9239250" y="0"/>
              <a:ext cx="2952750" cy="1524000"/>
            </a:xfrm>
            <a:prstGeom prst="rect">
              <a:avLst/>
            </a:prstGeom>
            <a:solidFill>
              <a:srgbClr val="FFFFFF">
                <a:alpha val="7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5472096" cy="952500"/>
            <a:chOff x="424815" y="266700"/>
            <a:chExt cx="15472096" cy="952500"/>
          </a:xfrm>
        </p:grpSpPr>
        <p:sp>
          <p:nvSpPr>
            <p:cNvPr id="7" name="Rectangle 7"/>
            <p:cNvSpPr/>
            <p:nvPr/>
          </p:nvSpPr>
          <p:spPr>
            <a:xfrm>
              <a:off x="457200" y="266700"/>
              <a:ext cx="11049000" cy="952500"/>
            </a:xfrm>
            <a:prstGeom prst="rect">
              <a:avLst/>
            </a:prstGeom>
            <a:solidFill>
              <a:srgbClr val="FFFFFF"/>
            </a:solidFill>
            <a:ln>
              <a:noFill/>
            </a:ln>
          </p:spPr>
        </p:sp>
        <p:sp>
          <p:nvSpPr>
            <p:cNvPr id="8" name="TextBox 8"/>
            <p:cNvSpPr txBox="1"/>
            <p:nvPr/>
          </p:nvSpPr>
          <p:spPr>
            <a:xfrm>
              <a:off x="445770" y="398145"/>
              <a:ext cx="3438787"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WHITE-SPACE OPPORTUNITIES • ANALYTICAL SYNTHESIS</a:t>
              </a:r>
            </a:p>
          </p:txBody>
        </p:sp>
        <p:sp>
          <p:nvSpPr>
            <p:cNvPr id="9" name="TextBox 9"/>
            <p:cNvSpPr txBox="1"/>
            <p:nvPr/>
          </p:nvSpPr>
          <p:spPr>
            <a:xfrm>
              <a:off x="424815" y="639128"/>
              <a:ext cx="15472096"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Three opportunities exist; only one combines differentiation with feasible entry</a:t>
              </a:r>
            </a:p>
          </p:txBody>
        </p:sp>
      </p:grpSp>
      <p:grpSp>
        <p:nvGrpSpPr>
          <p:cNvPr id="29" name="Group 29"/>
          <p:cNvGrpSpPr/>
          <p:nvPr/>
        </p:nvGrpSpPr>
        <p:grpSpPr>
          <a:xfrm>
            <a:off x="457200" y="1428750"/>
            <a:ext cx="4572000" cy="4514850"/>
            <a:chOff x="457200" y="1428750"/>
            <a:chExt cx="4572000" cy="4514850"/>
          </a:xfrm>
        </p:grpSpPr>
        <p:sp>
          <p:nvSpPr>
            <p:cNvPr id="11" name="Rectangle 11"/>
            <p:cNvSpPr/>
            <p:nvPr/>
          </p:nvSpPr>
          <p:spPr>
            <a:xfrm>
              <a:off x="457200" y="1428750"/>
              <a:ext cx="4572000" cy="4514850"/>
            </a:xfrm>
            <a:prstGeom prst="roundRect">
              <a:avLst>
                <a:gd name="adj" fmla="val 2110"/>
              </a:avLst>
            </a:prstGeom>
            <a:solidFill>
              <a:srgbClr val="092540"/>
            </a:solidFill>
            <a:ln>
              <a:noFill/>
            </a:ln>
          </p:spPr>
        </p:sp>
        <p:sp>
          <p:nvSpPr>
            <p:cNvPr id="12" name="TextBox 12"/>
            <p:cNvSpPr txBox="1"/>
            <p:nvPr/>
          </p:nvSpPr>
          <p:spPr>
            <a:xfrm>
              <a:off x="711518" y="1704499"/>
              <a:ext cx="1818989"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OPPORTUNITY A • PRIMARY</a:t>
              </a:r>
            </a:p>
          </p:txBody>
        </p:sp>
        <p:sp>
          <p:nvSpPr>
            <p:cNvPr id="13" name="TextBox 13"/>
            <p:cNvSpPr txBox="1"/>
            <p:nvPr/>
          </p:nvSpPr>
          <p:spPr>
            <a:xfrm>
              <a:off x="695325" y="2100262"/>
              <a:ext cx="4145911" cy="457200"/>
            </a:xfrm>
            <a:prstGeom prst="rect">
              <a:avLst/>
            </a:prstGeom>
            <a:noFill/>
            <a:ln>
              <a:noFill/>
            </a:ln>
          </p:spPr>
          <p:txBody>
            <a:bodyPr wrap="none" lIns="0" tIns="0" rIns="0" bIns="0" anchor="t" anchorCtr="0">
              <a:spAutoFit/>
            </a:bodyPr>
            <a:lstStyle/>
            <a:p>
              <a:pPr algn="l"/>
              <a:r>
                <a:rPr lang="en-US" sz="2250" b="1" dirty="0">
                  <a:solidFill>
                    <a:srgbClr val="FFFFFF"/>
                  </a:solidFill>
                  <a:latin typeface="Georgia"/>
                  <a:ea typeface="SimSun"/>
                  <a:cs typeface="Georgia"/>
                </a:rPr>
                <a:t>Verifiable cross-system</a:t>
              </a:r>
            </a:p>
          </p:txBody>
        </p:sp>
        <p:sp>
          <p:nvSpPr>
            <p:cNvPr id="14" name="TextBox 14"/>
            <p:cNvSpPr txBox="1"/>
            <p:nvPr/>
          </p:nvSpPr>
          <p:spPr>
            <a:xfrm>
              <a:off x="695325" y="2443162"/>
              <a:ext cx="2748486" cy="457200"/>
            </a:xfrm>
            <a:prstGeom prst="rect">
              <a:avLst/>
            </a:prstGeom>
            <a:noFill/>
            <a:ln>
              <a:noFill/>
            </a:ln>
          </p:spPr>
          <p:txBody>
            <a:bodyPr wrap="none" lIns="0" tIns="0" rIns="0" bIns="0" anchor="t" anchorCtr="0">
              <a:spAutoFit/>
            </a:bodyPr>
            <a:lstStyle/>
            <a:p>
              <a:pPr algn="l"/>
              <a:r>
                <a:rPr lang="en-US" sz="2250" b="1" dirty="0">
                  <a:solidFill>
                    <a:srgbClr val="FFFFFF"/>
                  </a:solidFill>
                  <a:latin typeface="Georgia"/>
                  <a:ea typeface="SimSun"/>
                  <a:cs typeface="Georgia"/>
                </a:rPr>
                <a:t>resolution layer</a:t>
              </a:r>
            </a:p>
          </p:txBody>
        </p:sp>
        <p:grpSp>
          <p:nvGrpSpPr>
            <p:cNvPr id="18" name="Group 18"/>
            <p:cNvGrpSpPr/>
            <p:nvPr/>
          </p:nvGrpSpPr>
          <p:grpSpPr>
            <a:xfrm>
              <a:off x="4160044" y="1854994"/>
              <a:ext cx="385762" cy="385762"/>
              <a:chOff x="4160044" y="1854994"/>
              <a:chExt cx="385762" cy="385762"/>
            </a:xfrm>
          </p:grpSpPr>
          <p:sp>
            <p:nvSpPr>
              <p:cNvPr id="15" name="Freeform 15"/>
              <p:cNvSpPr/>
              <p:nvPr/>
            </p:nvSpPr>
            <p:spPr>
              <a:xfrm>
                <a:off x="4160044" y="2155031"/>
                <a:ext cx="85725" cy="85725"/>
              </a:xfrm>
              <a:custGeom>
                <a:avLst/>
                <a:gdLst/>
                <a:ahLst/>
                <a:cxnLst/>
                <a:rect l="l" t="t" r="r" b="b"/>
                <a:pathLst>
                  <a:path w="85725" h="85725">
                    <a:moveTo>
                      <a:pt x="0" y="42862"/>
                    </a:moveTo>
                    <a:cubicBezTo>
                      <a:pt x="0" y="66535"/>
                      <a:pt x="19190" y="85725"/>
                      <a:pt x="42862" y="85725"/>
                    </a:cubicBezTo>
                    <a:cubicBezTo>
                      <a:pt x="66535" y="85725"/>
                      <a:pt x="85725" y="66535"/>
                      <a:pt x="85725" y="42862"/>
                    </a:cubicBezTo>
                    <a:cubicBezTo>
                      <a:pt x="85725" y="19190"/>
                      <a:pt x="66535" y="0"/>
                      <a:pt x="42862" y="0"/>
                    </a:cubicBezTo>
                    <a:cubicBezTo>
                      <a:pt x="19190" y="0"/>
                      <a:pt x="0" y="19190"/>
                      <a:pt x="0" y="42862"/>
                    </a:cubicBezTo>
                  </a:path>
                </a:pathLst>
              </a:custGeom>
              <a:noFill/>
              <a:ln w="19050">
                <a:solidFill>
                  <a:srgbClr val="6757FF"/>
                </a:solidFill>
              </a:ln>
            </p:spPr>
          </p:sp>
          <p:sp>
            <p:nvSpPr>
              <p:cNvPr id="16" name="Freeform 16"/>
              <p:cNvSpPr/>
              <p:nvPr/>
            </p:nvSpPr>
            <p:spPr>
              <a:xfrm>
                <a:off x="4460081" y="1854994"/>
                <a:ext cx="85725" cy="85725"/>
              </a:xfrm>
              <a:custGeom>
                <a:avLst/>
                <a:gdLst/>
                <a:ahLst/>
                <a:cxnLst/>
                <a:rect l="l" t="t" r="r" b="b"/>
                <a:pathLst>
                  <a:path w="85725" h="85725">
                    <a:moveTo>
                      <a:pt x="42862" y="85725"/>
                    </a:moveTo>
                    <a:cubicBezTo>
                      <a:pt x="66535" y="85725"/>
                      <a:pt x="85725" y="66535"/>
                      <a:pt x="85725" y="42862"/>
                    </a:cubicBezTo>
                    <a:cubicBezTo>
                      <a:pt x="85725" y="19190"/>
                      <a:pt x="66535" y="0"/>
                      <a:pt x="42862" y="0"/>
                    </a:cubicBezTo>
                    <a:cubicBezTo>
                      <a:pt x="19190" y="0"/>
                      <a:pt x="0" y="19190"/>
                      <a:pt x="0" y="42862"/>
                    </a:cubicBezTo>
                    <a:cubicBezTo>
                      <a:pt x="0" y="66535"/>
                      <a:pt x="19190" y="85725"/>
                      <a:pt x="42862" y="85725"/>
                    </a:cubicBezTo>
                  </a:path>
                </a:pathLst>
              </a:custGeom>
              <a:noFill/>
              <a:ln w="19050">
                <a:solidFill>
                  <a:srgbClr val="6757FF"/>
                </a:solidFill>
              </a:ln>
            </p:spPr>
          </p:sp>
          <p:sp>
            <p:nvSpPr>
              <p:cNvPr id="17" name="Freeform 17"/>
              <p:cNvSpPr/>
              <p:nvPr/>
            </p:nvSpPr>
            <p:spPr>
              <a:xfrm>
                <a:off x="4202906" y="1897856"/>
                <a:ext cx="321469" cy="300038"/>
              </a:xfrm>
              <a:custGeom>
                <a:avLst/>
                <a:gdLst/>
                <a:ahLst/>
                <a:cxnLst/>
                <a:rect l="l" t="t" r="r" b="b"/>
                <a:pathLst>
                  <a:path w="321469" h="300038">
                    <a:moveTo>
                      <a:pt x="128588" y="300038"/>
                    </a:moveTo>
                    <a:lnTo>
                      <a:pt x="246459" y="300038"/>
                    </a:lnTo>
                    <a:cubicBezTo>
                      <a:pt x="287886" y="300038"/>
                      <a:pt x="321469" y="266455"/>
                      <a:pt x="321469" y="225028"/>
                    </a:cubicBezTo>
                    <a:cubicBezTo>
                      <a:pt x="321469" y="183602"/>
                      <a:pt x="287886" y="150019"/>
                      <a:pt x="246459" y="150019"/>
                    </a:cubicBezTo>
                    <a:lnTo>
                      <a:pt x="75009" y="150019"/>
                    </a:lnTo>
                    <a:cubicBezTo>
                      <a:pt x="33583" y="150019"/>
                      <a:pt x="0" y="116436"/>
                      <a:pt x="0" y="75009"/>
                    </a:cubicBezTo>
                    <a:cubicBezTo>
                      <a:pt x="0" y="33583"/>
                      <a:pt x="33583" y="0"/>
                      <a:pt x="75009" y="0"/>
                    </a:cubicBezTo>
                    <a:lnTo>
                      <a:pt x="171450" y="0"/>
                    </a:lnTo>
                  </a:path>
                </a:pathLst>
              </a:custGeom>
              <a:noFill/>
              <a:ln w="19050">
                <a:solidFill>
                  <a:srgbClr val="6757FF"/>
                </a:solidFill>
              </a:ln>
            </p:spPr>
          </p:sp>
        </p:grpSp>
        <p:sp>
          <p:nvSpPr>
            <p:cNvPr id="19" name="TextBox 19"/>
            <p:cNvSpPr txBox="1"/>
            <p:nvPr/>
          </p:nvSpPr>
          <p:spPr>
            <a:xfrm>
              <a:off x="708660" y="3089910"/>
              <a:ext cx="2904744"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Execute bounded account, billing,</a:t>
              </a:r>
            </a:p>
          </p:txBody>
        </p:sp>
        <p:sp>
          <p:nvSpPr>
            <p:cNvPr id="20" name="TextBox 20"/>
            <p:cNvSpPr txBox="1"/>
            <p:nvPr/>
          </p:nvSpPr>
          <p:spPr>
            <a:xfrm>
              <a:off x="708660" y="3337560"/>
              <a:ext cx="3062478"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entitlement and incident workflows</a:t>
              </a:r>
            </a:p>
          </p:txBody>
        </p:sp>
        <p:sp>
          <p:nvSpPr>
            <p:cNvPr id="21" name="TextBox 21"/>
            <p:cNvSpPr txBox="1"/>
            <p:nvPr/>
          </p:nvSpPr>
          <p:spPr>
            <a:xfrm>
              <a:off x="708660" y="3585210"/>
              <a:ext cx="3272790" cy="243840"/>
            </a:xfrm>
            <a:prstGeom prst="rect">
              <a:avLst/>
            </a:prstGeom>
            <a:noFill/>
            <a:ln>
              <a:noFill/>
            </a:ln>
          </p:spPr>
          <p:txBody>
            <a:bodyPr wrap="none" lIns="0" tIns="0" rIns="0" bIns="0" anchor="t" anchorCtr="0">
              <a:spAutoFit/>
            </a:bodyPr>
            <a:lstStyle/>
            <a:p>
              <a:pPr algn="l"/>
              <a:r>
                <a:rPr lang="en-US" sz="1200" dirty="0">
                  <a:solidFill>
                    <a:srgbClr val="DDE3EA"/>
                  </a:solidFill>
                  <a:latin typeface="Arial"/>
                  <a:ea typeface="Microsoft YaHei"/>
                  <a:cs typeface="Arial"/>
                </a:rPr>
                <a:t>across the buyer’s existing systems.</a:t>
              </a:r>
            </a:p>
          </p:txBody>
        </p:sp>
        <p:sp>
          <p:nvSpPr>
            <p:cNvPr id="22" name="Line 22"/>
            <p:cNvSpPr/>
            <p:nvPr/>
          </p:nvSpPr>
          <p:spPr>
            <a:xfrm>
              <a:off x="723900" y="4038600"/>
              <a:ext cx="3981450" cy="9525"/>
            </a:xfrm>
            <a:custGeom>
              <a:avLst/>
              <a:gdLst/>
              <a:ahLst/>
              <a:cxnLst/>
              <a:rect l="l" t="t" r="r" b="b"/>
              <a:pathLst>
                <a:path w="3981450" h="9525">
                  <a:moveTo>
                    <a:pt x="0" y="0"/>
                  </a:moveTo>
                  <a:lnTo>
                    <a:pt x="3981450" y="0"/>
                  </a:lnTo>
                </a:path>
              </a:pathLst>
            </a:custGeom>
            <a:noFill/>
            <a:ln w="19050">
              <a:solidFill>
                <a:srgbClr val="6757FF"/>
              </a:solidFill>
            </a:ln>
          </p:spPr>
        </p:sp>
        <p:sp>
          <p:nvSpPr>
            <p:cNvPr id="23" name="TextBox 23"/>
            <p:cNvSpPr txBox="1"/>
            <p:nvPr/>
          </p:nvSpPr>
          <p:spPr>
            <a:xfrm>
              <a:off x="709612" y="4279106"/>
              <a:ext cx="1210348"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Why it can win</a:t>
              </a:r>
            </a:p>
          </p:txBody>
        </p:sp>
        <p:sp>
          <p:nvSpPr>
            <p:cNvPr id="24" name="TextBox 24"/>
            <p:cNvSpPr txBox="1"/>
            <p:nvPr/>
          </p:nvSpPr>
          <p:spPr>
            <a:xfrm>
              <a:off x="710565" y="4572952"/>
              <a:ext cx="2986373"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Outcome value is visible, the wedge can</a:t>
              </a:r>
            </a:p>
          </p:txBody>
        </p:sp>
        <p:sp>
          <p:nvSpPr>
            <p:cNvPr id="25" name="TextBox 25"/>
            <p:cNvSpPr txBox="1"/>
            <p:nvPr/>
          </p:nvSpPr>
          <p:spPr>
            <a:xfrm>
              <a:off x="710565" y="4792028"/>
              <a:ext cx="3017044"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sit above existing help desks, and proof</a:t>
              </a:r>
            </a:p>
          </p:txBody>
        </p:sp>
        <p:sp>
          <p:nvSpPr>
            <p:cNvPr id="26" name="TextBox 26"/>
            <p:cNvSpPr txBox="1"/>
            <p:nvPr/>
          </p:nvSpPr>
          <p:spPr>
            <a:xfrm>
              <a:off x="710565" y="5011102"/>
              <a:ext cx="2664333"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of action creates a trust surface.</a:t>
              </a:r>
            </a:p>
          </p:txBody>
        </p:sp>
        <p:sp>
          <p:nvSpPr>
            <p:cNvPr id="27" name="Rectangle 27"/>
            <p:cNvSpPr/>
            <p:nvPr/>
          </p:nvSpPr>
          <p:spPr>
            <a:xfrm>
              <a:off x="723900" y="5391150"/>
              <a:ext cx="2571750" cy="361950"/>
            </a:xfrm>
            <a:prstGeom prst="roundRect">
              <a:avLst>
                <a:gd name="adj" fmla="val 21053"/>
              </a:avLst>
            </a:prstGeom>
            <a:solidFill>
              <a:srgbClr val="6757FF"/>
            </a:solidFill>
            <a:ln>
              <a:noFill/>
            </a:ln>
          </p:spPr>
        </p:sp>
        <p:sp>
          <p:nvSpPr>
            <p:cNvPr id="28" name="TextBox 28"/>
            <p:cNvSpPr txBox="1"/>
            <p:nvPr/>
          </p:nvSpPr>
          <p:spPr>
            <a:xfrm>
              <a:off x="902018" y="5524024"/>
              <a:ext cx="1998412" cy="198120"/>
            </a:xfrm>
            <a:prstGeom prst="rect">
              <a:avLst/>
            </a:prstGeom>
            <a:noFill/>
            <a:ln>
              <a:noFill/>
            </a:ln>
          </p:spPr>
          <p:txBody>
            <a:bodyPr wrap="none" lIns="0" tIns="0" rIns="0" bIns="0" anchor="t" anchorCtr="0">
              <a:spAutoFit/>
            </a:bodyPr>
            <a:lstStyle/>
            <a:p>
              <a:pPr algn="l"/>
              <a:r>
                <a:rPr lang="en-US" sz="975" b="1" dirty="0">
                  <a:solidFill>
                    <a:srgbClr val="FFFFFF"/>
                  </a:solidFill>
                  <a:latin typeface="Arial"/>
                  <a:ea typeface="Microsoft YaHei"/>
                  <a:cs typeface="Arial"/>
                </a:rPr>
                <a:t>RECOMMEND FOR VALIDATION</a:t>
              </a:r>
            </a:p>
          </p:txBody>
        </p:sp>
      </p:grpSp>
      <p:grpSp>
        <p:nvGrpSpPr>
          <p:cNvPr id="46" name="Group 46"/>
          <p:cNvGrpSpPr/>
          <p:nvPr/>
        </p:nvGrpSpPr>
        <p:grpSpPr>
          <a:xfrm>
            <a:off x="5257800" y="1428750"/>
            <a:ext cx="3048000" cy="4514850"/>
            <a:chOff x="5257800" y="1428750"/>
            <a:chExt cx="3048000" cy="4514850"/>
          </a:xfrm>
        </p:grpSpPr>
        <p:sp>
          <p:nvSpPr>
            <p:cNvPr id="30" name="Rectangle 30"/>
            <p:cNvSpPr/>
            <p:nvPr/>
          </p:nvSpPr>
          <p:spPr>
            <a:xfrm>
              <a:off x="5257800" y="1428750"/>
              <a:ext cx="3048000" cy="4514850"/>
            </a:xfrm>
            <a:prstGeom prst="roundRect">
              <a:avLst>
                <a:gd name="adj" fmla="val 3125"/>
              </a:avLst>
            </a:prstGeom>
            <a:solidFill>
              <a:srgbClr val="F6F8FB"/>
            </a:solidFill>
            <a:ln>
              <a:noFill/>
            </a:ln>
          </p:spPr>
        </p:sp>
        <p:sp>
          <p:nvSpPr>
            <p:cNvPr id="31" name="TextBox 31"/>
            <p:cNvSpPr txBox="1"/>
            <p:nvPr/>
          </p:nvSpPr>
          <p:spPr>
            <a:xfrm>
              <a:off x="5474018" y="1704499"/>
              <a:ext cx="1078872"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OPPORTUNITY B</a:t>
              </a:r>
            </a:p>
          </p:txBody>
        </p:sp>
        <p:sp>
          <p:nvSpPr>
            <p:cNvPr id="32" name="TextBox 32"/>
            <p:cNvSpPr txBox="1"/>
            <p:nvPr/>
          </p:nvSpPr>
          <p:spPr>
            <a:xfrm>
              <a:off x="5460682" y="2067401"/>
              <a:ext cx="1914668" cy="411480"/>
            </a:xfrm>
            <a:prstGeom prst="rect">
              <a:avLst/>
            </a:prstGeom>
            <a:noFill/>
            <a:ln>
              <a:noFill/>
            </a:ln>
          </p:spPr>
          <p:txBody>
            <a:bodyPr wrap="none" lIns="0" tIns="0" rIns="0" bIns="0" anchor="t" anchorCtr="0">
              <a:spAutoFit/>
            </a:bodyPr>
            <a:lstStyle/>
            <a:p>
              <a:pPr algn="l"/>
              <a:r>
                <a:rPr lang="en-US" sz="2025" b="1" dirty="0">
                  <a:solidFill>
                    <a:srgbClr val="092540"/>
                  </a:solidFill>
                  <a:latin typeface="Georgia"/>
                  <a:ea typeface="SimSun"/>
                  <a:cs typeface="Georgia"/>
                </a:rPr>
                <a:t>AI-to-human</a:t>
              </a:r>
            </a:p>
          </p:txBody>
        </p:sp>
        <p:sp>
          <p:nvSpPr>
            <p:cNvPr id="33" name="TextBox 33"/>
            <p:cNvSpPr txBox="1"/>
            <p:nvPr/>
          </p:nvSpPr>
          <p:spPr>
            <a:xfrm>
              <a:off x="5460682" y="2381726"/>
              <a:ext cx="1604129" cy="411480"/>
            </a:xfrm>
            <a:prstGeom prst="rect">
              <a:avLst/>
            </a:prstGeom>
            <a:noFill/>
            <a:ln>
              <a:noFill/>
            </a:ln>
          </p:spPr>
          <p:txBody>
            <a:bodyPr wrap="none" lIns="0" tIns="0" rIns="0" bIns="0" anchor="t" anchorCtr="0">
              <a:spAutoFit/>
            </a:bodyPr>
            <a:lstStyle/>
            <a:p>
              <a:pPr algn="l"/>
              <a:r>
                <a:rPr lang="en-US" sz="2025" b="1" dirty="0">
                  <a:solidFill>
                    <a:srgbClr val="092540"/>
                  </a:solidFill>
                  <a:latin typeface="Georgia"/>
                  <a:ea typeface="SimSun"/>
                  <a:cs typeface="Georgia"/>
                </a:rPr>
                <a:t>continuity</a:t>
              </a:r>
            </a:p>
          </p:txBody>
        </p:sp>
        <p:grpSp>
          <p:nvGrpSpPr>
            <p:cNvPr id="37" name="Group 37"/>
            <p:cNvGrpSpPr/>
            <p:nvPr/>
          </p:nvGrpSpPr>
          <p:grpSpPr>
            <a:xfrm>
              <a:off x="7634288" y="1807369"/>
              <a:ext cx="273844" cy="328613"/>
              <a:chOff x="7634288" y="1807369"/>
              <a:chExt cx="273844" cy="328613"/>
            </a:xfrm>
          </p:grpSpPr>
          <p:sp>
            <p:nvSpPr>
              <p:cNvPr id="34" name="Freeform 34"/>
              <p:cNvSpPr/>
              <p:nvPr/>
            </p:nvSpPr>
            <p:spPr>
              <a:xfrm>
                <a:off x="7670800" y="1807369"/>
                <a:ext cx="146050" cy="146050"/>
              </a:xfrm>
              <a:custGeom>
                <a:avLst/>
                <a:gdLst/>
                <a:ahLst/>
                <a:cxnLst/>
                <a:rect l="l" t="t" r="r" b="b"/>
                <a:pathLst>
                  <a:path w="146050" h="146050">
                    <a:moveTo>
                      <a:pt x="0" y="73025"/>
                    </a:moveTo>
                    <a:cubicBezTo>
                      <a:pt x="0" y="113356"/>
                      <a:pt x="32694" y="146050"/>
                      <a:pt x="73025" y="146050"/>
                    </a:cubicBezTo>
                    <a:cubicBezTo>
                      <a:pt x="113356" y="146050"/>
                      <a:pt x="146050" y="113356"/>
                      <a:pt x="146050" y="73025"/>
                    </a:cubicBezTo>
                    <a:cubicBezTo>
                      <a:pt x="146050" y="32694"/>
                      <a:pt x="113356" y="0"/>
                      <a:pt x="73025" y="0"/>
                    </a:cubicBezTo>
                    <a:cubicBezTo>
                      <a:pt x="32694" y="0"/>
                      <a:pt x="0" y="32694"/>
                      <a:pt x="0" y="73025"/>
                    </a:cubicBezTo>
                  </a:path>
                </a:pathLst>
              </a:custGeom>
              <a:noFill/>
              <a:ln w="19050">
                <a:solidFill>
                  <a:srgbClr val="6757FF"/>
                </a:solidFill>
              </a:ln>
            </p:spPr>
          </p:sp>
          <p:sp>
            <p:nvSpPr>
              <p:cNvPr id="35" name="Freeform 35"/>
              <p:cNvSpPr/>
              <p:nvPr/>
            </p:nvSpPr>
            <p:spPr>
              <a:xfrm>
                <a:off x="7634288" y="2026444"/>
                <a:ext cx="146050" cy="109538"/>
              </a:xfrm>
              <a:custGeom>
                <a:avLst/>
                <a:gdLst/>
                <a:ahLst/>
                <a:cxnLst/>
                <a:rect l="l" t="t" r="r" b="b"/>
                <a:pathLst>
                  <a:path w="146050" h="109538">
                    <a:moveTo>
                      <a:pt x="0" y="109538"/>
                    </a:moveTo>
                    <a:lnTo>
                      <a:pt x="0" y="73025"/>
                    </a:lnTo>
                    <a:cubicBezTo>
                      <a:pt x="0" y="32694"/>
                      <a:pt x="32694" y="0"/>
                      <a:pt x="73025" y="0"/>
                    </a:cubicBezTo>
                    <a:lnTo>
                      <a:pt x="146050" y="0"/>
                    </a:lnTo>
                  </a:path>
                </a:pathLst>
              </a:custGeom>
              <a:noFill/>
              <a:ln w="19050">
                <a:solidFill>
                  <a:srgbClr val="6757FF"/>
                </a:solidFill>
              </a:ln>
            </p:spPr>
          </p:sp>
          <p:sp>
            <p:nvSpPr>
              <p:cNvPr id="36" name="Freeform 36"/>
              <p:cNvSpPr/>
              <p:nvPr/>
            </p:nvSpPr>
            <p:spPr>
              <a:xfrm>
                <a:off x="7798594" y="2062956"/>
                <a:ext cx="109538" cy="73025"/>
              </a:xfrm>
              <a:custGeom>
                <a:avLst/>
                <a:gdLst/>
                <a:ahLst/>
                <a:cxnLst/>
                <a:rect l="l" t="t" r="r" b="b"/>
                <a:pathLst>
                  <a:path w="109538" h="73025">
                    <a:moveTo>
                      <a:pt x="0" y="36513"/>
                    </a:moveTo>
                    <a:lnTo>
                      <a:pt x="36513" y="73025"/>
                    </a:lnTo>
                    <a:lnTo>
                      <a:pt x="109538" y="0"/>
                    </a:lnTo>
                  </a:path>
                </a:pathLst>
              </a:custGeom>
              <a:noFill/>
              <a:ln w="19050">
                <a:solidFill>
                  <a:srgbClr val="6757FF"/>
                </a:solidFill>
              </a:ln>
            </p:spPr>
          </p:sp>
        </p:grpSp>
        <p:sp>
          <p:nvSpPr>
            <p:cNvPr id="38" name="TextBox 38"/>
            <p:cNvSpPr txBox="1"/>
            <p:nvPr/>
          </p:nvSpPr>
          <p:spPr>
            <a:xfrm>
              <a:off x="5472112" y="3002756"/>
              <a:ext cx="2632829"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Pass identity, intent, evidence,</a:t>
              </a:r>
            </a:p>
          </p:txBody>
        </p:sp>
        <p:sp>
          <p:nvSpPr>
            <p:cNvPr id="39" name="TextBox 39"/>
            <p:cNvSpPr txBox="1"/>
            <p:nvPr/>
          </p:nvSpPr>
          <p:spPr>
            <a:xfrm>
              <a:off x="5472112" y="3231356"/>
              <a:ext cx="2657475"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completed steps, confidence and</a:t>
              </a:r>
            </a:p>
          </p:txBody>
        </p:sp>
        <p:sp>
          <p:nvSpPr>
            <p:cNvPr id="40" name="TextBox 40"/>
            <p:cNvSpPr txBox="1"/>
            <p:nvPr/>
          </p:nvSpPr>
          <p:spPr>
            <a:xfrm>
              <a:off x="5472112" y="3459956"/>
              <a:ext cx="2139910"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recommended next action.</a:t>
              </a:r>
            </a:p>
          </p:txBody>
        </p:sp>
        <p:sp>
          <p:nvSpPr>
            <p:cNvPr id="41" name="TextBox 41"/>
            <p:cNvSpPr txBox="1"/>
            <p:nvPr/>
          </p:nvSpPr>
          <p:spPr>
            <a:xfrm>
              <a:off x="5472112" y="3974306"/>
              <a:ext cx="1227600" cy="228600"/>
            </a:xfrm>
            <a:prstGeom prst="rect">
              <a:avLst/>
            </a:prstGeom>
            <a:noFill/>
            <a:ln>
              <a:noFill/>
            </a:ln>
          </p:spPr>
          <p:txBody>
            <a:bodyPr wrap="none" lIns="0" tIns="0" rIns="0" bIns="0" anchor="t" anchorCtr="0">
              <a:spAutoFit/>
            </a:bodyPr>
            <a:lstStyle/>
            <a:p>
              <a:pPr algn="l"/>
              <a:r>
                <a:rPr lang="en-US" sz="1125" b="1" dirty="0">
                  <a:solidFill>
                    <a:srgbClr val="092540"/>
                  </a:solidFill>
                  <a:latin typeface="Arial"/>
                  <a:ea typeface="Microsoft YaHei"/>
                  <a:cs typeface="Arial"/>
                </a:rPr>
                <a:t>Strategic role</a:t>
              </a:r>
            </a:p>
          </p:txBody>
        </p:sp>
        <p:sp>
          <p:nvSpPr>
            <p:cNvPr id="42" name="TextBox 42"/>
            <p:cNvSpPr txBox="1"/>
            <p:nvPr/>
          </p:nvSpPr>
          <p:spPr>
            <a:xfrm>
              <a:off x="5473065" y="4268152"/>
              <a:ext cx="2326957"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High customer value, but likely</a:t>
              </a:r>
            </a:p>
          </p:txBody>
        </p:sp>
        <p:sp>
          <p:nvSpPr>
            <p:cNvPr id="43" name="TextBox 43"/>
            <p:cNvSpPr txBox="1"/>
            <p:nvPr/>
          </p:nvSpPr>
          <p:spPr>
            <a:xfrm>
              <a:off x="5473065" y="4487228"/>
              <a:ext cx="2656665"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strongest as a bundled moat for A.</a:t>
              </a:r>
            </a:p>
          </p:txBody>
        </p:sp>
        <p:sp>
          <p:nvSpPr>
            <p:cNvPr id="44" name="Rectangle 44"/>
            <p:cNvSpPr/>
            <p:nvPr/>
          </p:nvSpPr>
          <p:spPr>
            <a:xfrm>
              <a:off x="5486400" y="5257800"/>
              <a:ext cx="1714500" cy="361950"/>
            </a:xfrm>
            <a:prstGeom prst="roundRect">
              <a:avLst>
                <a:gd name="adj" fmla="val 21053"/>
              </a:avLst>
            </a:prstGeom>
            <a:solidFill>
              <a:srgbClr val="ECE9FF"/>
            </a:solidFill>
            <a:ln>
              <a:noFill/>
            </a:ln>
          </p:spPr>
        </p:sp>
        <p:sp>
          <p:nvSpPr>
            <p:cNvPr id="45" name="TextBox 45"/>
            <p:cNvSpPr txBox="1"/>
            <p:nvPr/>
          </p:nvSpPr>
          <p:spPr>
            <a:xfrm>
              <a:off x="5664518" y="5390674"/>
              <a:ext cx="1011588"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BUNDLE WITH A</a:t>
              </a:r>
            </a:p>
          </p:txBody>
        </p:sp>
      </p:grpSp>
      <p:grpSp>
        <p:nvGrpSpPr>
          <p:cNvPr id="60" name="Group 60"/>
          <p:cNvGrpSpPr/>
          <p:nvPr/>
        </p:nvGrpSpPr>
        <p:grpSpPr>
          <a:xfrm>
            <a:off x="8534400" y="1428750"/>
            <a:ext cx="3200400" cy="4514850"/>
            <a:chOff x="8534400" y="1428750"/>
            <a:chExt cx="3200400" cy="4514850"/>
          </a:xfrm>
        </p:grpSpPr>
        <p:sp>
          <p:nvSpPr>
            <p:cNvPr id="47" name="Rectangle 47"/>
            <p:cNvSpPr/>
            <p:nvPr/>
          </p:nvSpPr>
          <p:spPr>
            <a:xfrm>
              <a:off x="8534400" y="1428750"/>
              <a:ext cx="3200400" cy="4514850"/>
            </a:xfrm>
            <a:prstGeom prst="roundRect">
              <a:avLst>
                <a:gd name="adj" fmla="val 2976"/>
              </a:avLst>
            </a:prstGeom>
            <a:solidFill>
              <a:srgbClr val="FFF0E5"/>
            </a:solidFill>
            <a:ln>
              <a:noFill/>
            </a:ln>
          </p:spPr>
        </p:sp>
        <p:sp>
          <p:nvSpPr>
            <p:cNvPr id="48" name="TextBox 48"/>
            <p:cNvSpPr txBox="1"/>
            <p:nvPr/>
          </p:nvSpPr>
          <p:spPr>
            <a:xfrm>
              <a:off x="8750618" y="1704499"/>
              <a:ext cx="1078872"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OPPORTUNITY C</a:t>
              </a:r>
            </a:p>
          </p:txBody>
        </p:sp>
        <p:sp>
          <p:nvSpPr>
            <p:cNvPr id="49" name="TextBox 49"/>
            <p:cNvSpPr txBox="1"/>
            <p:nvPr/>
          </p:nvSpPr>
          <p:spPr>
            <a:xfrm>
              <a:off x="8737282" y="2067401"/>
              <a:ext cx="2178626" cy="411480"/>
            </a:xfrm>
            <a:prstGeom prst="rect">
              <a:avLst/>
            </a:prstGeom>
            <a:noFill/>
            <a:ln>
              <a:noFill/>
            </a:ln>
          </p:spPr>
          <p:txBody>
            <a:bodyPr wrap="none" lIns="0" tIns="0" rIns="0" bIns="0" anchor="t" anchorCtr="0">
              <a:spAutoFit/>
            </a:bodyPr>
            <a:lstStyle/>
            <a:p>
              <a:pPr algn="l"/>
              <a:r>
                <a:rPr lang="en-US" sz="2025" b="1" dirty="0">
                  <a:solidFill>
                    <a:srgbClr val="092540"/>
                  </a:solidFill>
                  <a:latin typeface="Georgia"/>
                  <a:ea typeface="SimSun"/>
                  <a:cs typeface="Georgia"/>
                </a:rPr>
                <a:t>Knowledge and</a:t>
              </a:r>
            </a:p>
          </p:txBody>
        </p:sp>
        <p:sp>
          <p:nvSpPr>
            <p:cNvPr id="50" name="TextBox 50"/>
            <p:cNvSpPr txBox="1"/>
            <p:nvPr/>
          </p:nvSpPr>
          <p:spPr>
            <a:xfrm>
              <a:off x="8737282" y="2381726"/>
              <a:ext cx="2364949" cy="411480"/>
            </a:xfrm>
            <a:prstGeom prst="rect">
              <a:avLst/>
            </a:prstGeom>
            <a:noFill/>
            <a:ln>
              <a:noFill/>
            </a:ln>
          </p:spPr>
          <p:txBody>
            <a:bodyPr wrap="none" lIns="0" tIns="0" rIns="0" bIns="0" anchor="t" anchorCtr="0">
              <a:spAutoFit/>
            </a:bodyPr>
            <a:lstStyle/>
            <a:p>
              <a:pPr algn="l"/>
              <a:r>
                <a:rPr lang="en-US" sz="2025" b="1" dirty="0">
                  <a:solidFill>
                    <a:srgbClr val="092540"/>
                  </a:solidFill>
                  <a:latin typeface="Georgia"/>
                  <a:ea typeface="SimSun"/>
                  <a:cs typeface="Georgia"/>
                </a:rPr>
                <a:t>governance ops</a:t>
              </a:r>
            </a:p>
          </p:txBody>
        </p:sp>
        <p:sp>
          <p:nvSpPr>
            <p:cNvPr id="51" name="Freeform 51"/>
            <p:cNvSpPr/>
            <p:nvPr/>
          </p:nvSpPr>
          <p:spPr>
            <a:xfrm>
              <a:off x="10943766" y="1807369"/>
              <a:ext cx="343818" cy="328612"/>
            </a:xfrm>
            <a:custGeom>
              <a:avLst/>
              <a:gdLst/>
              <a:ahLst/>
              <a:cxnLst/>
              <a:rect l="l" t="t" r="r" b="b"/>
              <a:pathLst>
                <a:path w="343818" h="328612">
                  <a:moveTo>
                    <a:pt x="171909" y="0"/>
                  </a:moveTo>
                  <a:cubicBezTo>
                    <a:pt x="214552" y="37728"/>
                    <a:pt x="270209" y="57371"/>
                    <a:pt x="327087" y="54769"/>
                  </a:cubicBezTo>
                  <a:cubicBezTo>
                    <a:pt x="343818" y="111683"/>
                    <a:pt x="336752" y="172950"/>
                    <a:pt x="307506" y="224562"/>
                  </a:cubicBezTo>
                  <a:cubicBezTo>
                    <a:pt x="278259" y="276174"/>
                    <a:pt x="229331" y="313718"/>
                    <a:pt x="171909" y="328612"/>
                  </a:cubicBezTo>
                  <a:cubicBezTo>
                    <a:pt x="114487" y="313718"/>
                    <a:pt x="65559" y="276174"/>
                    <a:pt x="36312" y="224562"/>
                  </a:cubicBezTo>
                  <a:cubicBezTo>
                    <a:pt x="7066" y="172950"/>
                    <a:pt x="0" y="111683"/>
                    <a:pt x="16731" y="54769"/>
                  </a:cubicBezTo>
                  <a:cubicBezTo>
                    <a:pt x="73609" y="57371"/>
                    <a:pt x="129265" y="37728"/>
                    <a:pt x="171909" y="0"/>
                  </a:cubicBezTo>
                </a:path>
              </a:pathLst>
            </a:custGeom>
            <a:noFill/>
            <a:ln w="19050">
              <a:solidFill>
                <a:srgbClr val="F47B20"/>
              </a:solidFill>
            </a:ln>
          </p:spPr>
        </p:sp>
        <p:sp>
          <p:nvSpPr>
            <p:cNvPr id="52" name="TextBox 52"/>
            <p:cNvSpPr txBox="1"/>
            <p:nvPr/>
          </p:nvSpPr>
          <p:spPr>
            <a:xfrm>
              <a:off x="8748712" y="3002756"/>
              <a:ext cx="2632829"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Detect gaps, conflicts and stale</a:t>
              </a:r>
            </a:p>
          </p:txBody>
        </p:sp>
        <p:sp>
          <p:nvSpPr>
            <p:cNvPr id="53" name="TextBox 53"/>
            <p:cNvSpPr txBox="1"/>
            <p:nvPr/>
          </p:nvSpPr>
          <p:spPr>
            <a:xfrm>
              <a:off x="8748712" y="3231356"/>
              <a:ext cx="2443877"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content; maintain policies and</a:t>
              </a:r>
            </a:p>
          </p:txBody>
        </p:sp>
        <p:sp>
          <p:nvSpPr>
            <p:cNvPr id="54" name="TextBox 54"/>
            <p:cNvSpPr txBox="1"/>
            <p:nvPr/>
          </p:nvSpPr>
          <p:spPr>
            <a:xfrm>
              <a:off x="8748712" y="3459956"/>
              <a:ext cx="2460307" cy="228600"/>
            </a:xfrm>
            <a:prstGeom prst="rect">
              <a:avLst/>
            </a:prstGeom>
            <a:noFill/>
            <a:ln>
              <a:noFill/>
            </a:ln>
          </p:spPr>
          <p:txBody>
            <a:bodyPr wrap="none" lIns="0" tIns="0" rIns="0" bIns="0" anchor="t" anchorCtr="0">
              <a:spAutoFit/>
            </a:bodyPr>
            <a:lstStyle/>
            <a:p>
              <a:pPr algn="l"/>
              <a:r>
                <a:rPr lang="en-US" sz="1125" dirty="0">
                  <a:solidFill>
                    <a:srgbClr val="65758A"/>
                  </a:solidFill>
                  <a:latin typeface="Arial"/>
                  <a:ea typeface="Microsoft YaHei"/>
                  <a:cs typeface="Arial"/>
                </a:rPr>
                <a:t>auditability for AI operations.</a:t>
              </a:r>
            </a:p>
          </p:txBody>
        </p:sp>
        <p:sp>
          <p:nvSpPr>
            <p:cNvPr id="55" name="TextBox 55"/>
            <p:cNvSpPr txBox="1"/>
            <p:nvPr/>
          </p:nvSpPr>
          <p:spPr>
            <a:xfrm>
              <a:off x="8748712" y="3974306"/>
              <a:ext cx="1227600" cy="228600"/>
            </a:xfrm>
            <a:prstGeom prst="rect">
              <a:avLst/>
            </a:prstGeom>
            <a:noFill/>
            <a:ln>
              <a:noFill/>
            </a:ln>
          </p:spPr>
          <p:txBody>
            <a:bodyPr wrap="none" lIns="0" tIns="0" rIns="0" bIns="0" anchor="t" anchorCtr="0">
              <a:spAutoFit/>
            </a:bodyPr>
            <a:lstStyle/>
            <a:p>
              <a:pPr algn="l"/>
              <a:r>
                <a:rPr lang="en-US" sz="1125" b="1" dirty="0">
                  <a:solidFill>
                    <a:srgbClr val="092540"/>
                  </a:solidFill>
                  <a:latin typeface="Arial"/>
                  <a:ea typeface="Microsoft YaHei"/>
                  <a:cs typeface="Arial"/>
                </a:rPr>
                <a:t>Strategic role</a:t>
              </a:r>
            </a:p>
          </p:txBody>
        </p:sp>
        <p:sp>
          <p:nvSpPr>
            <p:cNvPr id="56" name="TextBox 56"/>
            <p:cNvSpPr txBox="1"/>
            <p:nvPr/>
          </p:nvSpPr>
          <p:spPr>
            <a:xfrm>
              <a:off x="8749665" y="4268152"/>
              <a:ext cx="2426637"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Important enabler, but crowded</a:t>
              </a:r>
            </a:p>
          </p:txBody>
        </p:sp>
        <p:sp>
          <p:nvSpPr>
            <p:cNvPr id="57" name="TextBox 57"/>
            <p:cNvSpPr txBox="1"/>
            <p:nvPr/>
          </p:nvSpPr>
          <p:spPr>
            <a:xfrm>
              <a:off x="8749665" y="4487228"/>
              <a:ext cx="2541651"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and less visibly tied to outcomes.</a:t>
              </a:r>
            </a:p>
          </p:txBody>
        </p:sp>
        <p:sp>
          <p:nvSpPr>
            <p:cNvPr id="58" name="Rectangle 58"/>
            <p:cNvSpPr/>
            <p:nvPr/>
          </p:nvSpPr>
          <p:spPr>
            <a:xfrm>
              <a:off x="8763000" y="5257800"/>
              <a:ext cx="1809750" cy="361950"/>
            </a:xfrm>
            <a:prstGeom prst="roundRect">
              <a:avLst>
                <a:gd name="adj" fmla="val 21053"/>
              </a:avLst>
            </a:prstGeom>
            <a:solidFill>
              <a:srgbClr val="FFFFFF"/>
            </a:solidFill>
            <a:ln>
              <a:noFill/>
            </a:ln>
          </p:spPr>
        </p:sp>
        <p:sp>
          <p:nvSpPr>
            <p:cNvPr id="59" name="TextBox 59"/>
            <p:cNvSpPr txBox="1"/>
            <p:nvPr/>
          </p:nvSpPr>
          <p:spPr>
            <a:xfrm>
              <a:off x="8941118" y="5390674"/>
              <a:ext cx="1534904"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ENABLE, DO NOT LEAD</a:t>
              </a:r>
            </a:p>
          </p:txBody>
        </p:sp>
      </p:grpSp>
      <p:grpSp>
        <p:nvGrpSpPr>
          <p:cNvPr id="64" name="Group 64"/>
          <p:cNvGrpSpPr/>
          <p:nvPr/>
        </p:nvGrpSpPr>
        <p:grpSpPr>
          <a:xfrm>
            <a:off x="448628" y="6343650"/>
            <a:ext cx="11295698" cy="381000"/>
            <a:chOff x="448628" y="6343650"/>
            <a:chExt cx="11295698" cy="381000"/>
          </a:xfrm>
        </p:grpSpPr>
        <p:sp>
          <p:nvSpPr>
            <p:cNvPr id="61" name="Rectangle 61"/>
            <p:cNvSpPr/>
            <p:nvPr/>
          </p:nvSpPr>
          <p:spPr>
            <a:xfrm>
              <a:off x="457200" y="6343650"/>
              <a:ext cx="11277600" cy="381000"/>
            </a:xfrm>
            <a:prstGeom prst="rect">
              <a:avLst/>
            </a:prstGeom>
            <a:solidFill>
              <a:srgbClr val="FFFFFF"/>
            </a:solidFill>
            <a:ln>
              <a:noFill/>
            </a:ln>
          </p:spPr>
        </p:sp>
        <p:sp>
          <p:nvSpPr>
            <p:cNvPr id="62" name="TextBox 62"/>
            <p:cNvSpPr txBox="1"/>
            <p:nvPr/>
          </p:nvSpPr>
          <p:spPr>
            <a:xfrm>
              <a:off x="448628" y="6480334"/>
              <a:ext cx="7213759"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Analytical synthesis from buyer-friction and competitor evidence; opportunity labels are not sourced market shares or validated demand estimates.</a:t>
              </a:r>
            </a:p>
          </p:txBody>
        </p:sp>
        <p:sp>
          <p:nvSpPr>
            <p:cNvPr id="63" name="TextBox 63"/>
            <p:cNvSpPr txBox="1"/>
            <p:nvPr/>
          </p:nvSpPr>
          <p:spPr>
            <a:xfrm>
              <a:off x="11440478" y="6500812"/>
              <a:ext cx="303848"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11 / 15</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1786" t="0" r="1786" b="0"/>
            <a:stretch>
              <a:fillRect/>
            </a:stretch>
          </p:blipFill>
          <p:spPr>
            <a:xfrm>
              <a:off x="9906000" y="0"/>
              <a:ext cx="2286000" cy="1333500"/>
            </a:xfrm>
            <a:prstGeom prst="rect">
              <a:avLst/>
            </a:prstGeom>
          </p:spPr>
        </p:pic>
        <p:sp>
          <p:nvSpPr>
            <p:cNvPr id="4" name="Rectangle 4"/>
            <p:cNvSpPr/>
            <p:nvPr/>
          </p:nvSpPr>
          <p:spPr>
            <a:xfrm>
              <a:off x="9906000" y="0"/>
              <a:ext cx="2286000" cy="1333500"/>
            </a:xfrm>
            <a:prstGeom prst="rect">
              <a:avLst/>
            </a:prstGeom>
            <a:solidFill>
              <a:srgbClr val="FFFFFF">
                <a:alpha val="80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1190110" cy="952500"/>
            <a:chOff x="424815" y="266700"/>
            <a:chExt cx="11190110" cy="952500"/>
          </a:xfrm>
        </p:grpSpPr>
        <p:sp>
          <p:nvSpPr>
            <p:cNvPr id="7" name="Rectangle 7"/>
            <p:cNvSpPr/>
            <p:nvPr/>
          </p:nvSpPr>
          <p:spPr>
            <a:xfrm>
              <a:off x="457200" y="266700"/>
              <a:ext cx="10763250" cy="952500"/>
            </a:xfrm>
            <a:prstGeom prst="rect">
              <a:avLst/>
            </a:prstGeom>
            <a:solidFill>
              <a:srgbClr val="FFFFFF"/>
            </a:solidFill>
            <a:ln>
              <a:noFill/>
            </a:ln>
          </p:spPr>
        </p:sp>
        <p:sp>
          <p:nvSpPr>
            <p:cNvPr id="8" name="TextBox 8"/>
            <p:cNvSpPr txBox="1"/>
            <p:nvPr/>
          </p:nvSpPr>
          <p:spPr>
            <a:xfrm>
              <a:off x="445770" y="398145"/>
              <a:ext cx="3418084"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OPPORTUNITY PRIORITIZATION • DIRECTIONAL SCORING</a:t>
              </a:r>
            </a:p>
          </p:txBody>
        </p:sp>
        <p:sp>
          <p:nvSpPr>
            <p:cNvPr id="9" name="TextBox 9"/>
            <p:cNvSpPr txBox="1"/>
            <p:nvPr/>
          </p:nvSpPr>
          <p:spPr>
            <a:xfrm>
              <a:off x="424815" y="639128"/>
              <a:ext cx="11190110"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Prioritize verifiable resolution; bundle handoff continuity</a:t>
              </a:r>
            </a:p>
          </p:txBody>
        </p:sp>
      </p:grpSp>
      <p:grpSp>
        <p:nvGrpSpPr>
          <p:cNvPr id="34" name="Group 34"/>
          <p:cNvGrpSpPr/>
          <p:nvPr/>
        </p:nvGrpSpPr>
        <p:grpSpPr>
          <a:xfrm>
            <a:off x="-318072" y="1381125"/>
            <a:ext cx="8871522" cy="4667250"/>
            <a:chOff x="-318072" y="1381125"/>
            <a:chExt cx="8871522" cy="4667250"/>
          </a:xfrm>
        </p:grpSpPr>
        <p:sp>
          <p:nvSpPr>
            <p:cNvPr id="11" name="Rectangle 11"/>
            <p:cNvSpPr/>
            <p:nvPr/>
          </p:nvSpPr>
          <p:spPr>
            <a:xfrm>
              <a:off x="457200" y="1381125"/>
              <a:ext cx="8096250" cy="4667250"/>
            </a:xfrm>
            <a:prstGeom prst="roundRect">
              <a:avLst>
                <a:gd name="adj" fmla="val 2041"/>
              </a:avLst>
            </a:prstGeom>
            <a:solidFill>
              <a:srgbClr val="F6F8FB"/>
            </a:solidFill>
            <a:ln>
              <a:noFill/>
            </a:ln>
          </p:spPr>
        </p:sp>
        <p:grpSp>
          <p:nvGrpSpPr>
            <p:cNvPr id="21" name="Group 21"/>
            <p:cNvGrpSpPr/>
            <p:nvPr/>
          </p:nvGrpSpPr>
          <p:grpSpPr>
            <a:xfrm>
              <a:off x="1285875" y="1809750"/>
              <a:ext cx="6572250" cy="3590925"/>
              <a:chOff x="1285875" y="1809750"/>
              <a:chExt cx="6572250" cy="3590925"/>
            </a:xfrm>
          </p:grpSpPr>
          <p:sp>
            <p:nvSpPr>
              <p:cNvPr id="12" name="Rectangle 12"/>
              <p:cNvSpPr/>
              <p:nvPr/>
            </p:nvSpPr>
            <p:spPr>
              <a:xfrm>
                <a:off x="1285875" y="1809750"/>
                <a:ext cx="3190875" cy="1790700"/>
              </a:xfrm>
              <a:prstGeom prst="rect">
                <a:avLst/>
              </a:prstGeom>
              <a:solidFill>
                <a:srgbClr val="FFF0E5"/>
              </a:solidFill>
              <a:ln>
                <a:noFill/>
              </a:ln>
            </p:spPr>
          </p:sp>
          <p:sp>
            <p:nvSpPr>
              <p:cNvPr id="13" name="Rectangle 13"/>
              <p:cNvSpPr/>
              <p:nvPr/>
            </p:nvSpPr>
            <p:spPr>
              <a:xfrm>
                <a:off x="4476750" y="1809750"/>
                <a:ext cx="3381375" cy="1790700"/>
              </a:xfrm>
              <a:prstGeom prst="rect">
                <a:avLst/>
              </a:prstGeom>
              <a:solidFill>
                <a:srgbClr val="EAF6F2"/>
              </a:solidFill>
              <a:ln>
                <a:noFill/>
              </a:ln>
            </p:spPr>
          </p:sp>
          <p:sp>
            <p:nvSpPr>
              <p:cNvPr id="14" name="Rectangle 14"/>
              <p:cNvSpPr/>
              <p:nvPr/>
            </p:nvSpPr>
            <p:spPr>
              <a:xfrm>
                <a:off x="1285875" y="3600450"/>
                <a:ext cx="3190875" cy="1790700"/>
              </a:xfrm>
              <a:prstGeom prst="rect">
                <a:avLst/>
              </a:prstGeom>
              <a:solidFill>
                <a:srgbClr val="FFFFFF"/>
              </a:solidFill>
              <a:ln>
                <a:noFill/>
              </a:ln>
            </p:spPr>
          </p:sp>
          <p:sp>
            <p:nvSpPr>
              <p:cNvPr id="15" name="Rectangle 15"/>
              <p:cNvSpPr/>
              <p:nvPr/>
            </p:nvSpPr>
            <p:spPr>
              <a:xfrm>
                <a:off x="4476750" y="3600450"/>
                <a:ext cx="3381375" cy="1790700"/>
              </a:xfrm>
              <a:prstGeom prst="rect">
                <a:avLst/>
              </a:prstGeom>
              <a:solidFill>
                <a:srgbClr val="ECE9FF"/>
              </a:solidFill>
              <a:ln>
                <a:noFill/>
              </a:ln>
            </p:spPr>
          </p:sp>
          <p:sp>
            <p:nvSpPr>
              <p:cNvPr id="16" name="Line 16"/>
              <p:cNvSpPr/>
              <p:nvPr/>
            </p:nvSpPr>
            <p:spPr>
              <a:xfrm>
                <a:off x="1285875" y="5391150"/>
                <a:ext cx="6572250" cy="9525"/>
              </a:xfrm>
              <a:custGeom>
                <a:avLst/>
                <a:gdLst/>
                <a:ahLst/>
                <a:cxnLst/>
                <a:rect l="l" t="t" r="r" b="b"/>
                <a:pathLst>
                  <a:path w="6572250" h="9525">
                    <a:moveTo>
                      <a:pt x="0" y="0"/>
                    </a:moveTo>
                    <a:lnTo>
                      <a:pt x="6572250" y="0"/>
                    </a:lnTo>
                  </a:path>
                </a:pathLst>
              </a:custGeom>
              <a:noFill/>
              <a:ln w="19050">
                <a:solidFill>
                  <a:srgbClr val="092540"/>
                </a:solidFill>
              </a:ln>
            </p:spPr>
          </p:sp>
          <p:sp>
            <p:nvSpPr>
              <p:cNvPr id="17" name="Line 17"/>
              <p:cNvSpPr/>
              <p:nvPr/>
            </p:nvSpPr>
            <p:spPr>
              <a:xfrm>
                <a:off x="1285875" y="1809750"/>
                <a:ext cx="9525" cy="3581400"/>
              </a:xfrm>
              <a:custGeom>
                <a:avLst/>
                <a:gdLst/>
                <a:ahLst/>
                <a:cxnLst/>
                <a:rect l="l" t="t" r="r" b="b"/>
                <a:pathLst>
                  <a:path w="9525" h="3581400">
                    <a:moveTo>
                      <a:pt x="0" y="3581400"/>
                    </a:moveTo>
                    <a:lnTo>
                      <a:pt x="0" y="0"/>
                    </a:lnTo>
                  </a:path>
                </a:pathLst>
              </a:custGeom>
              <a:noFill/>
              <a:ln w="19050">
                <a:solidFill>
                  <a:srgbClr val="092540"/>
                </a:solidFill>
              </a:ln>
            </p:spPr>
          </p:sp>
          <p:sp>
            <p:nvSpPr>
              <p:cNvPr id="18" name="Ellipse 18"/>
              <p:cNvSpPr/>
              <p:nvPr/>
            </p:nvSpPr>
            <p:spPr>
              <a:xfrm>
                <a:off x="6153150" y="2047875"/>
                <a:ext cx="762000" cy="762000"/>
              </a:xfrm>
              <a:prstGeom prst="ellipse">
                <a:avLst/>
              </a:prstGeom>
              <a:solidFill>
                <a:srgbClr val="6757FF"/>
              </a:solidFill>
              <a:ln>
                <a:noFill/>
              </a:ln>
            </p:spPr>
          </p:sp>
          <p:sp>
            <p:nvSpPr>
              <p:cNvPr id="19" name="Ellipse 19"/>
              <p:cNvSpPr/>
              <p:nvPr/>
            </p:nvSpPr>
            <p:spPr>
              <a:xfrm>
                <a:off x="5553075" y="2695575"/>
                <a:ext cx="666750" cy="666750"/>
              </a:xfrm>
              <a:prstGeom prst="ellipse">
                <a:avLst/>
              </a:prstGeom>
              <a:solidFill>
                <a:srgbClr val="092540"/>
              </a:solidFill>
              <a:ln>
                <a:noFill/>
              </a:ln>
            </p:spPr>
          </p:sp>
          <p:sp>
            <p:nvSpPr>
              <p:cNvPr id="20" name="Ellipse 20"/>
              <p:cNvSpPr/>
              <p:nvPr/>
            </p:nvSpPr>
            <p:spPr>
              <a:xfrm>
                <a:off x="4324350" y="3533775"/>
                <a:ext cx="590550" cy="590550"/>
              </a:xfrm>
              <a:prstGeom prst="ellipse">
                <a:avLst/>
              </a:prstGeom>
              <a:solidFill>
                <a:srgbClr val="F47B20"/>
              </a:solidFill>
              <a:ln>
                <a:noFill/>
              </a:ln>
            </p:spPr>
          </p:sp>
        </p:grpSp>
        <p:sp>
          <p:nvSpPr>
            <p:cNvPr id="22" name="TextBox 22"/>
            <p:cNvSpPr txBox="1"/>
            <p:nvPr/>
          </p:nvSpPr>
          <p:spPr>
            <a:xfrm>
              <a:off x="6468304" y="2270760"/>
              <a:ext cx="131693"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A</a:t>
              </a:r>
            </a:p>
          </p:txBody>
        </p:sp>
        <p:sp>
          <p:nvSpPr>
            <p:cNvPr id="23" name="TextBox 23"/>
            <p:cNvSpPr txBox="1"/>
            <p:nvPr/>
          </p:nvSpPr>
          <p:spPr>
            <a:xfrm>
              <a:off x="6326045" y="2503170"/>
              <a:ext cx="416209" cy="182880"/>
            </a:xfrm>
            <a:prstGeom prst="rect">
              <a:avLst/>
            </a:prstGeom>
            <a:noFill/>
            <a:ln>
              <a:noFill/>
            </a:ln>
          </p:spPr>
          <p:txBody>
            <a:bodyPr wrap="none" lIns="0" tIns="0" rIns="0" bIns="0" anchor="t" anchorCtr="0">
              <a:spAutoFit/>
            </a:bodyPr>
            <a:lstStyle/>
            <a:p>
              <a:pPr algn="ctr"/>
              <a:r>
                <a:rPr lang="en-US" sz="900" b="1" dirty="0">
                  <a:solidFill>
                    <a:srgbClr val="FFFFFF"/>
                  </a:solidFill>
                  <a:latin typeface="Arial"/>
                  <a:ea typeface="Microsoft YaHei"/>
                  <a:cs typeface="Arial"/>
                </a:rPr>
                <a:t>13 / 15</a:t>
              </a:r>
            </a:p>
          </p:txBody>
        </p:sp>
        <p:sp>
          <p:nvSpPr>
            <p:cNvPr id="24" name="TextBox 24"/>
            <p:cNvSpPr txBox="1"/>
            <p:nvPr/>
          </p:nvSpPr>
          <p:spPr>
            <a:xfrm>
              <a:off x="5824719" y="2878931"/>
              <a:ext cx="123462"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B</a:t>
              </a:r>
            </a:p>
          </p:txBody>
        </p:sp>
        <p:sp>
          <p:nvSpPr>
            <p:cNvPr id="25" name="TextBox 25"/>
            <p:cNvSpPr txBox="1"/>
            <p:nvPr/>
          </p:nvSpPr>
          <p:spPr>
            <a:xfrm>
              <a:off x="5695687" y="3101816"/>
              <a:ext cx="381525"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12 / 15</a:t>
              </a:r>
            </a:p>
          </p:txBody>
        </p:sp>
        <p:sp>
          <p:nvSpPr>
            <p:cNvPr id="26" name="TextBox 26"/>
            <p:cNvSpPr txBox="1"/>
            <p:nvPr/>
          </p:nvSpPr>
          <p:spPr>
            <a:xfrm>
              <a:off x="4557894" y="3679031"/>
              <a:ext cx="123462"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C</a:t>
              </a:r>
            </a:p>
          </p:txBody>
        </p:sp>
        <p:sp>
          <p:nvSpPr>
            <p:cNvPr id="27" name="TextBox 27"/>
            <p:cNvSpPr txBox="1"/>
            <p:nvPr/>
          </p:nvSpPr>
          <p:spPr>
            <a:xfrm>
              <a:off x="4447840" y="3901916"/>
              <a:ext cx="343570"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9 / 15</a:t>
              </a:r>
            </a:p>
          </p:txBody>
        </p:sp>
        <p:sp>
          <p:nvSpPr>
            <p:cNvPr id="28" name="TextBox 28"/>
            <p:cNvSpPr txBox="1"/>
            <p:nvPr/>
          </p:nvSpPr>
          <p:spPr>
            <a:xfrm>
              <a:off x="1417320" y="1960245"/>
              <a:ext cx="2079317" cy="182880"/>
            </a:xfrm>
            <a:prstGeom prst="rect">
              <a:avLst/>
            </a:prstGeom>
            <a:noFill/>
            <a:ln>
              <a:noFill/>
            </a:ln>
          </p:spPr>
          <p:txBody>
            <a:bodyPr wrap="none" lIns="0" tIns="0" rIns="0" bIns="0" anchor="t" anchorCtr="0">
              <a:spAutoFit/>
            </a:bodyPr>
            <a:lstStyle/>
            <a:p>
              <a:pPr algn="l"/>
              <a:r>
                <a:rPr lang="en-US" sz="900" b="1" dirty="0">
                  <a:solidFill>
                    <a:srgbClr val="C94A3F"/>
                  </a:solidFill>
                  <a:latin typeface="Arial"/>
                  <a:ea typeface="Microsoft YaHei"/>
                  <a:cs typeface="Arial"/>
                </a:rPr>
                <a:t>HIGH VALUE • LOWER FEASIBILITY</a:t>
              </a:r>
            </a:p>
          </p:txBody>
        </p:sp>
        <p:sp>
          <p:nvSpPr>
            <p:cNvPr id="29" name="TextBox 29"/>
            <p:cNvSpPr txBox="1"/>
            <p:nvPr/>
          </p:nvSpPr>
          <p:spPr>
            <a:xfrm>
              <a:off x="4655820" y="1960245"/>
              <a:ext cx="1720472" cy="182880"/>
            </a:xfrm>
            <a:prstGeom prst="rect">
              <a:avLst/>
            </a:prstGeom>
            <a:noFill/>
            <a:ln>
              <a:noFill/>
            </a:ln>
          </p:spPr>
          <p:txBody>
            <a:bodyPr wrap="none" lIns="0" tIns="0" rIns="0" bIns="0" anchor="t" anchorCtr="0">
              <a:spAutoFit/>
            </a:bodyPr>
            <a:lstStyle/>
            <a:p>
              <a:pPr algn="l"/>
              <a:r>
                <a:rPr lang="en-US" sz="900" b="1" dirty="0">
                  <a:solidFill>
                    <a:srgbClr val="23866B"/>
                  </a:solidFill>
                  <a:latin typeface="Arial"/>
                  <a:ea typeface="Microsoft YaHei"/>
                  <a:cs typeface="Arial"/>
                </a:rPr>
                <a:t>PRIORITY VALIDATION ZONE</a:t>
              </a:r>
            </a:p>
          </p:txBody>
        </p:sp>
        <p:sp>
          <p:nvSpPr>
            <p:cNvPr id="30" name="TextBox 30"/>
            <p:cNvSpPr txBox="1"/>
            <p:nvPr/>
          </p:nvSpPr>
          <p:spPr>
            <a:xfrm>
              <a:off x="1417320" y="5141595"/>
              <a:ext cx="913071" cy="182880"/>
            </a:xfrm>
            <a:prstGeom prst="rect">
              <a:avLst/>
            </a:prstGeom>
            <a:noFill/>
            <a:ln>
              <a:noFill/>
            </a:ln>
          </p:spPr>
          <p:txBody>
            <a:bodyPr wrap="none" lIns="0" tIns="0" rIns="0" bIns="0" anchor="t" anchorCtr="0">
              <a:spAutoFit/>
            </a:bodyPr>
            <a:lstStyle/>
            <a:p>
              <a:pPr algn="l"/>
              <a:r>
                <a:rPr lang="en-US" sz="900" b="1" dirty="0">
                  <a:solidFill>
                    <a:srgbClr val="65758A"/>
                  </a:solidFill>
                  <a:latin typeface="Arial"/>
                  <a:ea typeface="Microsoft YaHei"/>
                  <a:cs typeface="Arial"/>
                </a:rPr>
                <a:t>LOW PRIORITY</a:t>
              </a:r>
            </a:p>
          </p:txBody>
        </p:sp>
        <p:sp>
          <p:nvSpPr>
            <p:cNvPr id="31" name="TextBox 31"/>
            <p:cNvSpPr txBox="1"/>
            <p:nvPr/>
          </p:nvSpPr>
          <p:spPr>
            <a:xfrm>
              <a:off x="4655820" y="5141595"/>
              <a:ext cx="1092494"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ENABLE / BUNDLE</a:t>
              </a:r>
            </a:p>
          </p:txBody>
        </p:sp>
        <p:sp>
          <p:nvSpPr>
            <p:cNvPr id="32" name="TextBox 32"/>
            <p:cNvSpPr txBox="1"/>
            <p:nvPr/>
          </p:nvSpPr>
          <p:spPr>
            <a:xfrm>
              <a:off x="2896132" y="5696902"/>
              <a:ext cx="3351736"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Differentiation and execution feasibility →</a:t>
              </a:r>
            </a:p>
          </p:txBody>
        </p:sp>
        <p:sp>
          <p:nvSpPr>
            <p:cNvPr id="33" name="TextBox 33"/>
            <p:cNvSpPr txBox="1"/>
            <p:nvPr/>
          </p:nvSpPr>
          <p:spPr>
            <a:xfrm rot="-5400000">
              <a:off x="-318072" y="3560445"/>
              <a:ext cx="2337309" cy="213360"/>
            </a:xfrm>
            <a:prstGeom prst="rect">
              <a:avLst/>
            </a:prstGeom>
            <a:noFill/>
            <a:ln>
              <a:noFill/>
            </a:ln>
          </p:spPr>
          <p:txBody>
            <a:bodyPr wrap="none" lIns="0" tIns="0" rIns="0" bIns="0" anchor="t" anchorCtr="0">
              <a:spAutoFit/>
            </a:bodyPr>
            <a:lstStyle/>
            <a:p>
              <a:pPr algn="ctr"/>
              <a:r>
                <a:rPr lang="en-US" sz="1050" b="1" dirty="0">
                  <a:solidFill>
                    <a:srgbClr val="092540"/>
                  </a:solidFill>
                  <a:latin typeface="Arial"/>
                  <a:ea typeface="Microsoft YaHei"/>
                  <a:cs typeface="Arial"/>
                </a:rPr>
                <a:t>Customer value and urgency →</a:t>
              </a:r>
            </a:p>
          </p:txBody>
        </p:sp>
      </p:grpSp>
      <p:grpSp>
        <p:nvGrpSpPr>
          <p:cNvPr id="50" name="Group 50"/>
          <p:cNvGrpSpPr/>
          <p:nvPr/>
        </p:nvGrpSpPr>
        <p:grpSpPr>
          <a:xfrm>
            <a:off x="8820150" y="1381125"/>
            <a:ext cx="2914650" cy="4667250"/>
            <a:chOff x="8820150" y="1381125"/>
            <a:chExt cx="2914650" cy="4667250"/>
          </a:xfrm>
        </p:grpSpPr>
        <p:sp>
          <p:nvSpPr>
            <p:cNvPr id="35" name="Rectangle 35"/>
            <p:cNvSpPr/>
            <p:nvPr/>
          </p:nvSpPr>
          <p:spPr>
            <a:xfrm>
              <a:off x="8820150" y="1381125"/>
              <a:ext cx="2914650" cy="4667250"/>
            </a:xfrm>
            <a:prstGeom prst="roundRect">
              <a:avLst>
                <a:gd name="adj" fmla="val 3268"/>
              </a:avLst>
            </a:prstGeom>
            <a:solidFill>
              <a:srgbClr val="092540"/>
            </a:solidFill>
            <a:ln>
              <a:noFill/>
            </a:ln>
          </p:spPr>
        </p:sp>
        <p:sp>
          <p:nvSpPr>
            <p:cNvPr id="36" name="TextBox 36"/>
            <p:cNvSpPr txBox="1"/>
            <p:nvPr/>
          </p:nvSpPr>
          <p:spPr>
            <a:xfrm>
              <a:off x="9074468" y="1647349"/>
              <a:ext cx="1041492"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SCORING LOGIC</a:t>
              </a:r>
            </a:p>
          </p:txBody>
        </p:sp>
        <p:sp>
          <p:nvSpPr>
            <p:cNvPr id="37" name="TextBox 37"/>
            <p:cNvSpPr txBox="1"/>
            <p:nvPr/>
          </p:nvSpPr>
          <p:spPr>
            <a:xfrm>
              <a:off x="9072562" y="2031206"/>
              <a:ext cx="2098834"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Three criteria • 1–5 each</a:t>
              </a:r>
            </a:p>
          </p:txBody>
        </p:sp>
        <p:sp>
          <p:nvSpPr>
            <p:cNvPr id="38" name="TextBox 38"/>
            <p:cNvSpPr txBox="1"/>
            <p:nvPr/>
          </p:nvSpPr>
          <p:spPr>
            <a:xfrm>
              <a:off x="9073515" y="2401252"/>
              <a:ext cx="2050923"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 Customer attractiveness</a:t>
              </a:r>
            </a:p>
          </p:txBody>
        </p:sp>
        <p:sp>
          <p:nvSpPr>
            <p:cNvPr id="39" name="TextBox 39"/>
            <p:cNvSpPr txBox="1"/>
            <p:nvPr/>
          </p:nvSpPr>
          <p:spPr>
            <a:xfrm>
              <a:off x="9073515" y="2667952"/>
              <a:ext cx="1767221"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 Competitive intensity</a:t>
              </a:r>
            </a:p>
          </p:txBody>
        </p:sp>
        <p:sp>
          <p:nvSpPr>
            <p:cNvPr id="40" name="TextBox 40"/>
            <p:cNvSpPr txBox="1"/>
            <p:nvPr/>
          </p:nvSpPr>
          <p:spPr>
            <a:xfrm>
              <a:off x="9073515" y="2934652"/>
              <a:ext cx="1652206"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 Execution difficulty</a:t>
              </a:r>
            </a:p>
          </p:txBody>
        </p:sp>
        <p:sp>
          <p:nvSpPr>
            <p:cNvPr id="41" name="Line 41"/>
            <p:cNvSpPr/>
            <p:nvPr/>
          </p:nvSpPr>
          <p:spPr>
            <a:xfrm>
              <a:off x="9086850" y="3333750"/>
              <a:ext cx="2362200" cy="9525"/>
            </a:xfrm>
            <a:custGeom>
              <a:avLst/>
              <a:gdLst/>
              <a:ahLst/>
              <a:cxnLst/>
              <a:rect l="l" t="t" r="r" b="b"/>
              <a:pathLst>
                <a:path w="2362200" h="9525">
                  <a:moveTo>
                    <a:pt x="0" y="0"/>
                  </a:moveTo>
                  <a:lnTo>
                    <a:pt x="2362200" y="0"/>
                  </a:lnTo>
                </a:path>
              </a:pathLst>
            </a:custGeom>
            <a:noFill/>
            <a:ln w="19050">
              <a:solidFill>
                <a:srgbClr val="6757FF"/>
              </a:solidFill>
            </a:ln>
          </p:spPr>
        </p:sp>
        <p:sp>
          <p:nvSpPr>
            <p:cNvPr id="42" name="TextBox 42"/>
            <p:cNvSpPr txBox="1"/>
            <p:nvPr/>
          </p:nvSpPr>
          <p:spPr>
            <a:xfrm>
              <a:off x="9072562" y="3593306"/>
              <a:ext cx="1960816"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Recommended portfolio</a:t>
              </a:r>
            </a:p>
          </p:txBody>
        </p:sp>
        <p:sp>
          <p:nvSpPr>
            <p:cNvPr id="43" name="TextBox 43"/>
            <p:cNvSpPr txBox="1"/>
            <p:nvPr/>
          </p:nvSpPr>
          <p:spPr>
            <a:xfrm>
              <a:off x="9073515" y="3944302"/>
              <a:ext cx="954453"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Lead with A.</a:t>
              </a:r>
            </a:p>
          </p:txBody>
        </p:sp>
        <p:sp>
          <p:nvSpPr>
            <p:cNvPr id="44" name="TextBox 44"/>
            <p:cNvSpPr txBox="1"/>
            <p:nvPr/>
          </p:nvSpPr>
          <p:spPr>
            <a:xfrm>
              <a:off x="9073515" y="4211002"/>
              <a:ext cx="2503313"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Bundle B as trust and continuity.</a:t>
              </a:r>
            </a:p>
          </p:txBody>
        </p:sp>
        <p:sp>
          <p:nvSpPr>
            <p:cNvPr id="45" name="TextBox 45"/>
            <p:cNvSpPr txBox="1"/>
            <p:nvPr/>
          </p:nvSpPr>
          <p:spPr>
            <a:xfrm>
              <a:off x="9073515" y="4477702"/>
              <a:ext cx="1997250" cy="213360"/>
            </a:xfrm>
            <a:prstGeom prst="rect">
              <a:avLst/>
            </a:prstGeom>
            <a:noFill/>
            <a:ln>
              <a:noFill/>
            </a:ln>
          </p:spPr>
          <p:txBody>
            <a:bodyPr wrap="none" lIns="0" tIns="0" rIns="0" bIns="0" anchor="t" anchorCtr="0">
              <a:spAutoFit/>
            </a:bodyPr>
            <a:lstStyle/>
            <a:p>
              <a:pPr algn="l"/>
              <a:r>
                <a:rPr lang="en-US" sz="1050" dirty="0">
                  <a:solidFill>
                    <a:srgbClr val="DDE3EA"/>
                  </a:solidFill>
                  <a:latin typeface="Arial"/>
                  <a:ea typeface="Microsoft YaHei"/>
                  <a:cs typeface="Arial"/>
                </a:rPr>
                <a:t>Use C as an enabling layer.</a:t>
              </a:r>
            </a:p>
          </p:txBody>
        </p:sp>
        <p:sp>
          <p:nvSpPr>
            <p:cNvPr id="46" name="Rectangle 46"/>
            <p:cNvSpPr/>
            <p:nvPr/>
          </p:nvSpPr>
          <p:spPr>
            <a:xfrm>
              <a:off x="9086850" y="5048250"/>
              <a:ext cx="2362200" cy="666750"/>
            </a:xfrm>
            <a:prstGeom prst="roundRect">
              <a:avLst>
                <a:gd name="adj" fmla="val 11429"/>
              </a:avLst>
            </a:prstGeom>
            <a:solidFill>
              <a:srgbClr val="FFF0E5"/>
            </a:solidFill>
            <a:ln>
              <a:noFill/>
            </a:ln>
          </p:spPr>
        </p:sp>
        <p:sp>
          <p:nvSpPr>
            <p:cNvPr id="47" name="TextBox 47"/>
            <p:cNvSpPr txBox="1"/>
            <p:nvPr/>
          </p:nvSpPr>
          <p:spPr>
            <a:xfrm>
              <a:off x="9265920" y="5217795"/>
              <a:ext cx="1334024" cy="182880"/>
            </a:xfrm>
            <a:prstGeom prst="rect">
              <a:avLst/>
            </a:prstGeom>
            <a:noFill/>
            <a:ln>
              <a:noFill/>
            </a:ln>
          </p:spPr>
          <p:txBody>
            <a:bodyPr wrap="none" lIns="0" tIns="0" rIns="0" bIns="0" anchor="t" anchorCtr="0">
              <a:spAutoFit/>
            </a:bodyPr>
            <a:lstStyle/>
            <a:p>
              <a:pPr algn="l"/>
              <a:r>
                <a:rPr lang="en-US" sz="900" b="1" dirty="0">
                  <a:solidFill>
                    <a:srgbClr val="C94A3F"/>
                  </a:solidFill>
                  <a:latin typeface="Arial"/>
                  <a:ea typeface="Microsoft YaHei"/>
                  <a:cs typeface="Arial"/>
                </a:rPr>
                <a:t>NOT MARKET-TESTED</a:t>
              </a:r>
            </a:p>
          </p:txBody>
        </p:sp>
        <p:sp>
          <p:nvSpPr>
            <p:cNvPr id="48" name="TextBox 48"/>
            <p:cNvSpPr txBox="1"/>
            <p:nvPr/>
          </p:nvSpPr>
          <p:spPr>
            <a:xfrm>
              <a:off x="9267825" y="5424488"/>
              <a:ext cx="1415653" cy="152400"/>
            </a:xfrm>
            <a:prstGeom prst="rect">
              <a:avLst/>
            </a:prstGeom>
            <a:noFill/>
            <a:ln>
              <a:noFill/>
            </a:ln>
          </p:spPr>
          <p:txBody>
            <a:bodyPr wrap="none" lIns="0" tIns="0" rIns="0" bIns="0" anchor="t" anchorCtr="0">
              <a:spAutoFit/>
            </a:bodyPr>
            <a:lstStyle/>
            <a:p>
              <a:pPr algn="l"/>
              <a:r>
                <a:rPr lang="en-US" sz="750" dirty="0">
                  <a:solidFill>
                    <a:srgbClr val="172B3A"/>
                  </a:solidFill>
                  <a:latin typeface="Arial"/>
                  <a:ea typeface="Microsoft YaHei"/>
                  <a:cs typeface="Arial"/>
                </a:rPr>
                <a:t>Scores organize evidence.</a:t>
              </a:r>
            </a:p>
          </p:txBody>
        </p:sp>
        <p:sp>
          <p:nvSpPr>
            <p:cNvPr id="49" name="TextBox 49"/>
            <p:cNvSpPr txBox="1"/>
            <p:nvPr/>
          </p:nvSpPr>
          <p:spPr>
            <a:xfrm>
              <a:off x="9267825" y="5510212"/>
              <a:ext cx="1492329" cy="152400"/>
            </a:xfrm>
            <a:prstGeom prst="rect">
              <a:avLst/>
            </a:prstGeom>
            <a:noFill/>
            <a:ln>
              <a:noFill/>
            </a:ln>
          </p:spPr>
          <p:txBody>
            <a:bodyPr wrap="none" lIns="0" tIns="0" rIns="0" bIns="0" anchor="t" anchorCtr="0">
              <a:spAutoFit/>
            </a:bodyPr>
            <a:lstStyle/>
            <a:p>
              <a:pPr algn="l"/>
              <a:r>
                <a:rPr lang="en-US" sz="750" dirty="0">
                  <a:solidFill>
                    <a:srgbClr val="172B3A"/>
                  </a:solidFill>
                  <a:latin typeface="Arial"/>
                  <a:ea typeface="Microsoft YaHei"/>
                  <a:cs typeface="Arial"/>
                </a:rPr>
                <a:t>Buyers must validate them.</a:t>
              </a:r>
            </a:p>
          </p:txBody>
        </p:sp>
      </p:grpSp>
      <p:grpSp>
        <p:nvGrpSpPr>
          <p:cNvPr id="54" name="Group 54"/>
          <p:cNvGrpSpPr/>
          <p:nvPr/>
        </p:nvGrpSpPr>
        <p:grpSpPr>
          <a:xfrm>
            <a:off x="448628" y="6381750"/>
            <a:ext cx="11295697" cy="323850"/>
            <a:chOff x="448628" y="6381750"/>
            <a:chExt cx="11295697" cy="323850"/>
          </a:xfrm>
        </p:grpSpPr>
        <p:sp>
          <p:nvSpPr>
            <p:cNvPr id="51" name="Rectangle 51"/>
            <p:cNvSpPr/>
            <p:nvPr/>
          </p:nvSpPr>
          <p:spPr>
            <a:xfrm>
              <a:off x="457200" y="6381750"/>
              <a:ext cx="11277600" cy="323850"/>
            </a:xfrm>
            <a:prstGeom prst="rect">
              <a:avLst/>
            </a:prstGeom>
            <a:solidFill>
              <a:srgbClr val="FFFFFF"/>
            </a:solidFill>
            <a:ln>
              <a:noFill/>
            </a:ln>
          </p:spPr>
        </p:sp>
        <p:sp>
          <p:nvSpPr>
            <p:cNvPr id="52" name="TextBox 52"/>
            <p:cNvSpPr txBox="1"/>
            <p:nvPr/>
          </p:nvSpPr>
          <p:spPr>
            <a:xfrm>
              <a:off x="448628" y="6508909"/>
              <a:ext cx="6577894"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Analytical scoring based on public buyer-friction and competitor evidence. No proprietary survey or willingness-to-pay study was used.</a:t>
              </a:r>
            </a:p>
          </p:txBody>
        </p:sp>
        <p:sp>
          <p:nvSpPr>
            <p:cNvPr id="53" name="TextBox 53"/>
            <p:cNvSpPr txBox="1"/>
            <p:nvPr/>
          </p:nvSpPr>
          <p:spPr>
            <a:xfrm>
              <a:off x="11413093" y="6500812"/>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12 / 15</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5556" r="0" b="5556"/>
            <a:stretch>
              <a:fillRect/>
            </a:stretch>
          </p:blipFill>
          <p:spPr>
            <a:xfrm>
              <a:off x="0" y="0"/>
              <a:ext cx="2857500" cy="1428750"/>
            </a:xfrm>
            <a:prstGeom prst="rect">
              <a:avLst/>
            </a:prstGeom>
          </p:spPr>
        </p:pic>
        <p:sp>
          <p:nvSpPr>
            <p:cNvPr id="4" name="Rectangle 4"/>
            <p:cNvSpPr/>
            <p:nvPr/>
          </p:nvSpPr>
          <p:spPr>
            <a:xfrm>
              <a:off x="0" y="0"/>
              <a:ext cx="2857500" cy="1428750"/>
            </a:xfrm>
            <a:prstGeom prst="rect">
              <a:avLst/>
            </a:prstGeom>
            <a:solidFill>
              <a:srgbClr val="FFFFFF">
                <a:alpha val="86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1991761" cy="952500"/>
            <a:chOff x="424815" y="266700"/>
            <a:chExt cx="11991761" cy="952500"/>
          </a:xfrm>
        </p:grpSpPr>
        <p:sp>
          <p:nvSpPr>
            <p:cNvPr id="7" name="Rectangle 7"/>
            <p:cNvSpPr/>
            <p:nvPr/>
          </p:nvSpPr>
          <p:spPr>
            <a:xfrm>
              <a:off x="457200" y="266700"/>
              <a:ext cx="11049000" cy="952500"/>
            </a:xfrm>
            <a:prstGeom prst="rect">
              <a:avLst/>
            </a:prstGeom>
            <a:solidFill>
              <a:srgbClr val="FFFFFF"/>
            </a:solidFill>
            <a:ln>
              <a:noFill/>
            </a:ln>
          </p:spPr>
        </p:sp>
        <p:sp>
          <p:nvSpPr>
            <p:cNvPr id="8" name="TextBox 8"/>
            <p:cNvSpPr txBox="1"/>
            <p:nvPr/>
          </p:nvSpPr>
          <p:spPr>
            <a:xfrm>
              <a:off x="445770" y="398145"/>
              <a:ext cx="2569278"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RECOMMENDED MARKET-ENTRY STRATEGY</a:t>
              </a:r>
            </a:p>
          </p:txBody>
        </p:sp>
        <p:sp>
          <p:nvSpPr>
            <p:cNvPr id="9" name="TextBox 9"/>
            <p:cNvSpPr txBox="1"/>
            <p:nvPr/>
          </p:nvSpPr>
          <p:spPr>
            <a:xfrm>
              <a:off x="424815" y="639128"/>
              <a:ext cx="11991761"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Run a six-week design-partner validation—not a product launch</a:t>
              </a:r>
            </a:p>
          </p:txBody>
        </p:sp>
      </p:grpSp>
      <p:grpSp>
        <p:nvGrpSpPr>
          <p:cNvPr id="63" name="Group 63"/>
          <p:cNvGrpSpPr/>
          <p:nvPr/>
        </p:nvGrpSpPr>
        <p:grpSpPr>
          <a:xfrm>
            <a:off x="457200" y="1409700"/>
            <a:ext cx="11277600" cy="2895600"/>
            <a:chOff x="457200" y="1409700"/>
            <a:chExt cx="11277600" cy="2895600"/>
          </a:xfrm>
        </p:grpSpPr>
        <p:sp>
          <p:nvSpPr>
            <p:cNvPr id="11" name="Rectangle 11"/>
            <p:cNvSpPr/>
            <p:nvPr/>
          </p:nvSpPr>
          <p:spPr>
            <a:xfrm>
              <a:off x="457200" y="1409700"/>
              <a:ext cx="11277600" cy="2895600"/>
            </a:xfrm>
            <a:prstGeom prst="roundRect">
              <a:avLst>
                <a:gd name="adj" fmla="val 3289"/>
              </a:avLst>
            </a:prstGeom>
            <a:solidFill>
              <a:srgbClr val="F6F8FB"/>
            </a:solidFill>
            <a:ln>
              <a:noFill/>
            </a:ln>
          </p:spPr>
        </p:sp>
        <p:sp>
          <p:nvSpPr>
            <p:cNvPr id="12" name="Line 12"/>
            <p:cNvSpPr/>
            <p:nvPr/>
          </p:nvSpPr>
          <p:spPr>
            <a:xfrm>
              <a:off x="1981200" y="2647950"/>
              <a:ext cx="1028700" cy="1"/>
            </a:xfrm>
            <a:prstGeom prst="line">
              <a:avLst/>
            </a:prstGeom>
            <a:noFill/>
            <a:ln w="28575">
              <a:solidFill>
                <a:srgbClr val="6757FF"/>
              </a:solidFill>
              <a:tailEnd type="triangle" w="lg" len="lg"/>
            </a:ln>
          </p:spPr>
        </p:sp>
        <p:sp>
          <p:nvSpPr>
            <p:cNvPr id="13" name="Line 13"/>
            <p:cNvSpPr/>
            <p:nvPr/>
          </p:nvSpPr>
          <p:spPr>
            <a:xfrm>
              <a:off x="4267200" y="2647950"/>
              <a:ext cx="1028700" cy="1"/>
            </a:xfrm>
            <a:prstGeom prst="line">
              <a:avLst/>
            </a:prstGeom>
            <a:noFill/>
            <a:ln w="28575">
              <a:solidFill>
                <a:srgbClr val="6757FF"/>
              </a:solidFill>
              <a:tailEnd type="triangle" w="lg" len="lg"/>
            </a:ln>
          </p:spPr>
        </p:sp>
        <p:sp>
          <p:nvSpPr>
            <p:cNvPr id="14" name="Line 14"/>
            <p:cNvSpPr/>
            <p:nvPr/>
          </p:nvSpPr>
          <p:spPr>
            <a:xfrm>
              <a:off x="6553200" y="2647950"/>
              <a:ext cx="1028700" cy="1"/>
            </a:xfrm>
            <a:prstGeom prst="line">
              <a:avLst/>
            </a:prstGeom>
            <a:noFill/>
            <a:ln w="28575">
              <a:solidFill>
                <a:srgbClr val="6757FF"/>
              </a:solidFill>
              <a:tailEnd type="triangle" w="lg" len="lg"/>
            </a:ln>
          </p:spPr>
        </p:sp>
        <p:sp>
          <p:nvSpPr>
            <p:cNvPr id="15" name="Line 15"/>
            <p:cNvSpPr/>
            <p:nvPr/>
          </p:nvSpPr>
          <p:spPr>
            <a:xfrm>
              <a:off x="8839200" y="2647950"/>
              <a:ext cx="1028700" cy="1"/>
            </a:xfrm>
            <a:prstGeom prst="line">
              <a:avLst/>
            </a:prstGeom>
            <a:noFill/>
            <a:ln w="28575">
              <a:solidFill>
                <a:srgbClr val="6757FF"/>
              </a:solidFill>
              <a:tailEnd type="triangle" w="lg" len="lg"/>
            </a:ln>
          </p:spPr>
        </p:sp>
        <p:grpSp>
          <p:nvGrpSpPr>
            <p:cNvPr id="25" name="Group 25"/>
            <p:cNvGrpSpPr/>
            <p:nvPr/>
          </p:nvGrpSpPr>
          <p:grpSpPr>
            <a:xfrm>
              <a:off x="723900" y="1924050"/>
              <a:ext cx="1257300" cy="1447800"/>
              <a:chOff x="723900" y="1924050"/>
              <a:chExt cx="1257300" cy="1447800"/>
            </a:xfrm>
          </p:grpSpPr>
          <p:sp>
            <p:nvSpPr>
              <p:cNvPr id="16" name="Rectangle 16"/>
              <p:cNvSpPr/>
              <p:nvPr/>
            </p:nvSpPr>
            <p:spPr>
              <a:xfrm>
                <a:off x="723900" y="1924050"/>
                <a:ext cx="1257300" cy="1447800"/>
              </a:xfrm>
              <a:prstGeom prst="roundRect">
                <a:avLst>
                  <a:gd name="adj" fmla="val 7576"/>
                </a:avLst>
              </a:prstGeom>
              <a:solidFill>
                <a:srgbClr val="FFFFFF"/>
              </a:solidFill>
              <a:ln>
                <a:noFill/>
              </a:ln>
            </p:spPr>
          </p:sp>
          <p:sp>
            <p:nvSpPr>
              <p:cNvPr id="17" name="TextBox 17"/>
              <p:cNvSpPr txBox="1"/>
              <p:nvPr/>
            </p:nvSpPr>
            <p:spPr>
              <a:xfrm>
                <a:off x="902970" y="2093595"/>
                <a:ext cx="436912"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WEEK 1</a:t>
                </a:r>
              </a:p>
            </p:txBody>
          </p:sp>
          <p:grpSp>
            <p:nvGrpSpPr>
              <p:cNvPr id="22" name="Group 22"/>
              <p:cNvGrpSpPr/>
              <p:nvPr/>
            </p:nvGrpSpPr>
            <p:grpSpPr>
              <a:xfrm>
                <a:off x="954881" y="2402681"/>
                <a:ext cx="242888" cy="242887"/>
                <a:chOff x="954881" y="2402681"/>
                <a:chExt cx="242888" cy="242887"/>
              </a:xfrm>
            </p:grpSpPr>
            <p:sp>
              <p:nvSpPr>
                <p:cNvPr id="18" name="Freeform 18"/>
                <p:cNvSpPr/>
                <p:nvPr/>
              </p:nvSpPr>
              <p:spPr>
                <a:xfrm>
                  <a:off x="981869" y="2402681"/>
                  <a:ext cx="107950" cy="107950"/>
                </a:xfrm>
                <a:custGeom>
                  <a:avLst/>
                  <a:gdLst/>
                  <a:ahLst/>
                  <a:cxnLst/>
                  <a:rect l="l" t="t" r="r" b="b"/>
                  <a:pathLst>
                    <a:path w="107950" h="107950">
                      <a:moveTo>
                        <a:pt x="0" y="53975"/>
                      </a:moveTo>
                      <a:cubicBezTo>
                        <a:pt x="0" y="83785"/>
                        <a:pt x="24165" y="107950"/>
                        <a:pt x="53975" y="107950"/>
                      </a:cubicBezTo>
                      <a:cubicBezTo>
                        <a:pt x="83785" y="107950"/>
                        <a:pt x="107950" y="83785"/>
                        <a:pt x="107950" y="53975"/>
                      </a:cubicBezTo>
                      <a:cubicBezTo>
                        <a:pt x="107950" y="24165"/>
                        <a:pt x="83785" y="0"/>
                        <a:pt x="53975" y="0"/>
                      </a:cubicBezTo>
                      <a:cubicBezTo>
                        <a:pt x="24165" y="0"/>
                        <a:pt x="0" y="24165"/>
                        <a:pt x="0" y="53975"/>
                      </a:cubicBezTo>
                    </a:path>
                  </a:pathLst>
                </a:custGeom>
                <a:noFill/>
                <a:ln w="19050">
                  <a:solidFill>
                    <a:srgbClr val="6757FF"/>
                  </a:solidFill>
                </a:ln>
              </p:spPr>
            </p:sp>
            <p:sp>
              <p:nvSpPr>
                <p:cNvPr id="19" name="Freeform 19"/>
                <p:cNvSpPr/>
                <p:nvPr/>
              </p:nvSpPr>
              <p:spPr>
                <a:xfrm>
                  <a:off x="954881" y="2564606"/>
                  <a:ext cx="161925" cy="80962"/>
                </a:xfrm>
                <a:custGeom>
                  <a:avLst/>
                  <a:gdLst/>
                  <a:ahLst/>
                  <a:cxnLst/>
                  <a:rect l="l" t="t" r="r" b="b"/>
                  <a:pathLst>
                    <a:path w="161925" h="80962">
                      <a:moveTo>
                        <a:pt x="0" y="80962"/>
                      </a:moveTo>
                      <a:lnTo>
                        <a:pt x="0" y="53975"/>
                      </a:lnTo>
                      <a:cubicBezTo>
                        <a:pt x="0" y="24165"/>
                        <a:pt x="24165" y="0"/>
                        <a:pt x="53975" y="0"/>
                      </a:cubicBezTo>
                      <a:lnTo>
                        <a:pt x="107950" y="0"/>
                      </a:lnTo>
                      <a:cubicBezTo>
                        <a:pt x="137760" y="0"/>
                        <a:pt x="161925" y="24165"/>
                        <a:pt x="161925" y="53975"/>
                      </a:cubicBezTo>
                      <a:lnTo>
                        <a:pt x="161925" y="80962"/>
                      </a:lnTo>
                    </a:path>
                  </a:pathLst>
                </a:custGeom>
                <a:noFill/>
                <a:ln w="19050">
                  <a:solidFill>
                    <a:srgbClr val="6757FF"/>
                  </a:solidFill>
                </a:ln>
              </p:spPr>
            </p:sp>
            <p:sp>
              <p:nvSpPr>
                <p:cNvPr id="20" name="Freeform 20"/>
                <p:cNvSpPr/>
                <p:nvPr/>
              </p:nvSpPr>
              <p:spPr>
                <a:xfrm>
                  <a:off x="1130300" y="2404435"/>
                  <a:ext cx="40587" cy="104577"/>
                </a:xfrm>
                <a:custGeom>
                  <a:avLst/>
                  <a:gdLst/>
                  <a:ahLst/>
                  <a:cxnLst/>
                  <a:rect l="l" t="t" r="r" b="b"/>
                  <a:pathLst>
                    <a:path w="40587" h="104577">
                      <a:moveTo>
                        <a:pt x="0" y="0"/>
                      </a:moveTo>
                      <a:cubicBezTo>
                        <a:pt x="23883" y="6115"/>
                        <a:pt x="40587" y="27635"/>
                        <a:pt x="40587" y="52288"/>
                      </a:cubicBezTo>
                      <a:cubicBezTo>
                        <a:pt x="40587" y="76941"/>
                        <a:pt x="23883" y="98462"/>
                        <a:pt x="0" y="104577"/>
                      </a:cubicBezTo>
                    </a:path>
                  </a:pathLst>
                </a:custGeom>
                <a:noFill/>
                <a:ln w="19050">
                  <a:solidFill>
                    <a:srgbClr val="6757FF"/>
                  </a:solidFill>
                </a:ln>
              </p:spPr>
            </p:sp>
            <p:sp>
              <p:nvSpPr>
                <p:cNvPr id="21" name="Freeform 21"/>
                <p:cNvSpPr/>
                <p:nvPr/>
              </p:nvSpPr>
              <p:spPr>
                <a:xfrm>
                  <a:off x="1157288" y="2566630"/>
                  <a:ext cx="40481" cy="78938"/>
                </a:xfrm>
                <a:custGeom>
                  <a:avLst/>
                  <a:gdLst/>
                  <a:ahLst/>
                  <a:cxnLst/>
                  <a:rect l="l" t="t" r="r" b="b"/>
                  <a:pathLst>
                    <a:path w="40481" h="78938">
                      <a:moveTo>
                        <a:pt x="40481" y="78938"/>
                      </a:moveTo>
                      <a:lnTo>
                        <a:pt x="40481" y="51951"/>
                      </a:lnTo>
                      <a:cubicBezTo>
                        <a:pt x="40340" y="27454"/>
                        <a:pt x="23720" y="6124"/>
                        <a:pt x="0" y="0"/>
                      </a:cubicBezTo>
                    </a:path>
                  </a:pathLst>
                </a:custGeom>
                <a:noFill/>
                <a:ln w="19050">
                  <a:solidFill>
                    <a:srgbClr val="6757FF"/>
                  </a:solidFill>
                </a:ln>
              </p:spPr>
            </p:sp>
          </p:grpSp>
          <p:sp>
            <p:nvSpPr>
              <p:cNvPr id="23" name="TextBox 23"/>
              <p:cNvSpPr txBox="1"/>
              <p:nvPr/>
            </p:nvSpPr>
            <p:spPr>
              <a:xfrm>
                <a:off x="902018" y="2809399"/>
                <a:ext cx="899449"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Recruit 6–10</a:t>
                </a:r>
              </a:p>
            </p:txBody>
          </p:sp>
          <p:sp>
            <p:nvSpPr>
              <p:cNvPr id="24" name="TextBox 24"/>
              <p:cNvSpPr txBox="1"/>
              <p:nvPr/>
            </p:nvSpPr>
            <p:spPr>
              <a:xfrm>
                <a:off x="902018" y="3028474"/>
                <a:ext cx="682647"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partners</a:t>
                </a:r>
              </a:p>
            </p:txBody>
          </p:sp>
        </p:grpSp>
        <p:grpSp>
          <p:nvGrpSpPr>
            <p:cNvPr id="34" name="Group 34"/>
            <p:cNvGrpSpPr/>
            <p:nvPr/>
          </p:nvGrpSpPr>
          <p:grpSpPr>
            <a:xfrm>
              <a:off x="3009900" y="1924050"/>
              <a:ext cx="1257300" cy="1447800"/>
              <a:chOff x="3009900" y="1924050"/>
              <a:chExt cx="1257300" cy="1447800"/>
            </a:xfrm>
          </p:grpSpPr>
          <p:sp>
            <p:nvSpPr>
              <p:cNvPr id="26" name="Rectangle 26"/>
              <p:cNvSpPr/>
              <p:nvPr/>
            </p:nvSpPr>
            <p:spPr>
              <a:xfrm>
                <a:off x="3009900" y="1924050"/>
                <a:ext cx="1257300" cy="1447800"/>
              </a:xfrm>
              <a:prstGeom prst="roundRect">
                <a:avLst>
                  <a:gd name="adj" fmla="val 7576"/>
                </a:avLst>
              </a:prstGeom>
              <a:solidFill>
                <a:srgbClr val="FFFFFF"/>
              </a:solidFill>
              <a:ln>
                <a:noFill/>
              </a:ln>
            </p:spPr>
          </p:sp>
          <p:sp>
            <p:nvSpPr>
              <p:cNvPr id="27" name="TextBox 27"/>
              <p:cNvSpPr txBox="1"/>
              <p:nvPr/>
            </p:nvSpPr>
            <p:spPr>
              <a:xfrm>
                <a:off x="3188970" y="2093595"/>
                <a:ext cx="471416"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WEEK 2</a:t>
                </a:r>
              </a:p>
            </p:txBody>
          </p:sp>
          <p:grpSp>
            <p:nvGrpSpPr>
              <p:cNvPr id="31" name="Group 31"/>
              <p:cNvGrpSpPr/>
              <p:nvPr/>
            </p:nvGrpSpPr>
            <p:grpSpPr>
              <a:xfrm>
                <a:off x="3240881" y="2402681"/>
                <a:ext cx="242888" cy="242888"/>
                <a:chOff x="3240881" y="2402681"/>
                <a:chExt cx="242888" cy="242888"/>
              </a:xfrm>
            </p:grpSpPr>
            <p:sp>
              <p:nvSpPr>
                <p:cNvPr id="28" name="Freeform 28"/>
                <p:cNvSpPr/>
                <p:nvPr/>
              </p:nvSpPr>
              <p:spPr>
                <a:xfrm>
                  <a:off x="3348831" y="2510631"/>
                  <a:ext cx="26988" cy="26988"/>
                </a:xfrm>
                <a:custGeom>
                  <a:avLst/>
                  <a:gdLst/>
                  <a:ahLst/>
                  <a:cxnLst/>
                  <a:rect l="l" t="t" r="r" b="b"/>
                  <a:pathLst>
                    <a:path w="26988" h="26988">
                      <a:moveTo>
                        <a:pt x="0" y="13494"/>
                      </a:moveTo>
                      <a:cubicBezTo>
                        <a:pt x="0" y="20946"/>
                        <a:pt x="6041" y="26988"/>
                        <a:pt x="13494" y="26988"/>
                      </a:cubicBezTo>
                      <a:cubicBezTo>
                        <a:pt x="20946" y="26988"/>
                        <a:pt x="26988" y="20946"/>
                        <a:pt x="26988" y="13494"/>
                      </a:cubicBezTo>
                      <a:cubicBezTo>
                        <a:pt x="26988" y="6041"/>
                        <a:pt x="20946" y="0"/>
                        <a:pt x="13494" y="0"/>
                      </a:cubicBezTo>
                      <a:cubicBezTo>
                        <a:pt x="6041" y="0"/>
                        <a:pt x="0" y="6041"/>
                        <a:pt x="0" y="13494"/>
                      </a:cubicBezTo>
                    </a:path>
                  </a:pathLst>
                </a:custGeom>
                <a:noFill/>
                <a:ln w="19050">
                  <a:solidFill>
                    <a:srgbClr val="6757FF"/>
                  </a:solidFill>
                </a:ln>
              </p:spPr>
            </p:sp>
            <p:sp>
              <p:nvSpPr>
                <p:cNvPr id="29" name="Freeform 29"/>
                <p:cNvSpPr/>
                <p:nvPr/>
              </p:nvSpPr>
              <p:spPr>
                <a:xfrm>
                  <a:off x="3294856" y="2456656"/>
                  <a:ext cx="134937" cy="134937"/>
                </a:xfrm>
                <a:custGeom>
                  <a:avLst/>
                  <a:gdLst/>
                  <a:ahLst/>
                  <a:cxnLst/>
                  <a:rect l="l" t="t" r="r" b="b"/>
                  <a:pathLst>
                    <a:path w="134937" h="134937">
                      <a:moveTo>
                        <a:pt x="0" y="67469"/>
                      </a:moveTo>
                      <a:cubicBezTo>
                        <a:pt x="0" y="104731"/>
                        <a:pt x="30207" y="134937"/>
                        <a:pt x="67469" y="134937"/>
                      </a:cubicBezTo>
                      <a:cubicBezTo>
                        <a:pt x="104731" y="134937"/>
                        <a:pt x="134937" y="104731"/>
                        <a:pt x="134937" y="67469"/>
                      </a:cubicBezTo>
                      <a:cubicBezTo>
                        <a:pt x="134937" y="30207"/>
                        <a:pt x="104731" y="0"/>
                        <a:pt x="67469" y="0"/>
                      </a:cubicBezTo>
                      <a:cubicBezTo>
                        <a:pt x="30207" y="0"/>
                        <a:pt x="0" y="30207"/>
                        <a:pt x="0" y="67469"/>
                      </a:cubicBezTo>
                    </a:path>
                  </a:pathLst>
                </a:custGeom>
                <a:noFill/>
                <a:ln w="19050">
                  <a:solidFill>
                    <a:srgbClr val="6757FF"/>
                  </a:solidFill>
                </a:ln>
              </p:spPr>
            </p:sp>
            <p:sp>
              <p:nvSpPr>
                <p:cNvPr id="30" name="Freeform 30"/>
                <p:cNvSpPr/>
                <p:nvPr/>
              </p:nvSpPr>
              <p:spPr>
                <a:xfrm>
                  <a:off x="3240881" y="2402681"/>
                  <a:ext cx="242888" cy="242888"/>
                </a:xfrm>
                <a:custGeom>
                  <a:avLst/>
                  <a:gdLst/>
                  <a:ahLst/>
                  <a:cxnLst/>
                  <a:rect l="l" t="t" r="r" b="b"/>
                  <a:pathLst>
                    <a:path w="242888" h="242888">
                      <a:moveTo>
                        <a:pt x="0" y="121444"/>
                      </a:moveTo>
                      <a:cubicBezTo>
                        <a:pt x="0" y="188515"/>
                        <a:pt x="54372" y="242888"/>
                        <a:pt x="121444" y="242888"/>
                      </a:cubicBezTo>
                      <a:cubicBezTo>
                        <a:pt x="188515" y="242888"/>
                        <a:pt x="242888" y="188515"/>
                        <a:pt x="242888" y="121444"/>
                      </a:cubicBezTo>
                      <a:cubicBezTo>
                        <a:pt x="242888" y="54372"/>
                        <a:pt x="188515" y="0"/>
                        <a:pt x="121444" y="0"/>
                      </a:cubicBezTo>
                      <a:cubicBezTo>
                        <a:pt x="54372" y="0"/>
                        <a:pt x="0" y="54372"/>
                        <a:pt x="0" y="121444"/>
                      </a:cubicBezTo>
                    </a:path>
                  </a:pathLst>
                </a:custGeom>
                <a:noFill/>
                <a:ln w="19050">
                  <a:solidFill>
                    <a:srgbClr val="6757FF"/>
                  </a:solidFill>
                </a:ln>
              </p:spPr>
            </p:sp>
          </p:grpSp>
          <p:sp>
            <p:nvSpPr>
              <p:cNvPr id="32" name="TextBox 32"/>
              <p:cNvSpPr txBox="1"/>
              <p:nvPr/>
            </p:nvSpPr>
            <p:spPr>
              <a:xfrm>
                <a:off x="3188018" y="2809399"/>
                <a:ext cx="772358"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Select 2–3</a:t>
                </a:r>
              </a:p>
            </p:txBody>
          </p:sp>
          <p:sp>
            <p:nvSpPr>
              <p:cNvPr id="33" name="TextBox 33"/>
              <p:cNvSpPr txBox="1"/>
              <p:nvPr/>
            </p:nvSpPr>
            <p:spPr>
              <a:xfrm>
                <a:off x="3188018" y="3028474"/>
                <a:ext cx="787310"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workflows</a:t>
                </a:r>
              </a:p>
            </p:txBody>
          </p:sp>
        </p:grpSp>
        <p:grpSp>
          <p:nvGrpSpPr>
            <p:cNvPr id="43" name="Group 43"/>
            <p:cNvGrpSpPr/>
            <p:nvPr/>
          </p:nvGrpSpPr>
          <p:grpSpPr>
            <a:xfrm>
              <a:off x="5295900" y="1924050"/>
              <a:ext cx="1257300" cy="1447800"/>
              <a:chOff x="5295900" y="1924050"/>
              <a:chExt cx="1257300" cy="1447800"/>
            </a:xfrm>
          </p:grpSpPr>
          <p:sp>
            <p:nvSpPr>
              <p:cNvPr id="35" name="Rectangle 35"/>
              <p:cNvSpPr/>
              <p:nvPr/>
            </p:nvSpPr>
            <p:spPr>
              <a:xfrm>
                <a:off x="5295900" y="1924050"/>
                <a:ext cx="1257300" cy="1447800"/>
              </a:xfrm>
              <a:prstGeom prst="roundRect">
                <a:avLst>
                  <a:gd name="adj" fmla="val 7576"/>
                </a:avLst>
              </a:prstGeom>
              <a:solidFill>
                <a:srgbClr val="ECE9FF"/>
              </a:solidFill>
              <a:ln>
                <a:noFill/>
              </a:ln>
            </p:spPr>
          </p:sp>
          <p:sp>
            <p:nvSpPr>
              <p:cNvPr id="36" name="TextBox 36"/>
              <p:cNvSpPr txBox="1"/>
              <p:nvPr/>
            </p:nvSpPr>
            <p:spPr>
              <a:xfrm>
                <a:off x="5474970" y="2093595"/>
                <a:ext cx="699145"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WEEKS 3–4</a:t>
                </a:r>
              </a:p>
            </p:txBody>
          </p:sp>
          <p:grpSp>
            <p:nvGrpSpPr>
              <p:cNvPr id="40" name="Group 40"/>
              <p:cNvGrpSpPr/>
              <p:nvPr/>
            </p:nvGrpSpPr>
            <p:grpSpPr>
              <a:xfrm>
                <a:off x="5526881" y="2402681"/>
                <a:ext cx="242888" cy="242888"/>
                <a:chOff x="5526881" y="2402681"/>
                <a:chExt cx="242888" cy="242888"/>
              </a:xfrm>
            </p:grpSpPr>
            <p:sp>
              <p:nvSpPr>
                <p:cNvPr id="37" name="Freeform 37"/>
                <p:cNvSpPr/>
                <p:nvPr/>
              </p:nvSpPr>
              <p:spPr>
                <a:xfrm>
                  <a:off x="5526881" y="2591594"/>
                  <a:ext cx="53975" cy="53975"/>
                </a:xfrm>
                <a:custGeom>
                  <a:avLst/>
                  <a:gdLst/>
                  <a:ahLst/>
                  <a:cxnLst/>
                  <a:rect l="l" t="t" r="r" b="b"/>
                  <a:pathLst>
                    <a:path w="53975" h="53975">
                      <a:moveTo>
                        <a:pt x="0" y="26988"/>
                      </a:moveTo>
                      <a:cubicBezTo>
                        <a:pt x="0" y="41892"/>
                        <a:pt x="12083" y="53975"/>
                        <a:pt x="26988" y="53975"/>
                      </a:cubicBezTo>
                      <a:cubicBezTo>
                        <a:pt x="41892" y="53975"/>
                        <a:pt x="53975" y="41892"/>
                        <a:pt x="53975" y="26988"/>
                      </a:cubicBezTo>
                      <a:cubicBezTo>
                        <a:pt x="53975" y="12083"/>
                        <a:pt x="41892" y="0"/>
                        <a:pt x="26988" y="0"/>
                      </a:cubicBezTo>
                      <a:cubicBezTo>
                        <a:pt x="12083" y="0"/>
                        <a:pt x="0" y="12083"/>
                        <a:pt x="0" y="26988"/>
                      </a:cubicBezTo>
                    </a:path>
                  </a:pathLst>
                </a:custGeom>
                <a:noFill/>
                <a:ln w="19050">
                  <a:solidFill>
                    <a:srgbClr val="6757FF"/>
                  </a:solidFill>
                </a:ln>
              </p:spPr>
            </p:sp>
            <p:sp>
              <p:nvSpPr>
                <p:cNvPr id="38" name="Freeform 38"/>
                <p:cNvSpPr/>
                <p:nvPr/>
              </p:nvSpPr>
              <p:spPr>
                <a:xfrm>
                  <a:off x="5715794" y="2402681"/>
                  <a:ext cx="53975" cy="53975"/>
                </a:xfrm>
                <a:custGeom>
                  <a:avLst/>
                  <a:gdLst/>
                  <a:ahLst/>
                  <a:cxnLst/>
                  <a:rect l="l" t="t" r="r" b="b"/>
                  <a:pathLst>
                    <a:path w="53975" h="53975">
                      <a:moveTo>
                        <a:pt x="26987" y="53975"/>
                      </a:moveTo>
                      <a:cubicBezTo>
                        <a:pt x="41892" y="53975"/>
                        <a:pt x="53975" y="41892"/>
                        <a:pt x="53975" y="26988"/>
                      </a:cubicBezTo>
                      <a:cubicBezTo>
                        <a:pt x="53975" y="12083"/>
                        <a:pt x="41892" y="0"/>
                        <a:pt x="26987" y="0"/>
                      </a:cubicBezTo>
                      <a:cubicBezTo>
                        <a:pt x="12083" y="0"/>
                        <a:pt x="0" y="12083"/>
                        <a:pt x="0" y="26988"/>
                      </a:cubicBezTo>
                      <a:cubicBezTo>
                        <a:pt x="0" y="41892"/>
                        <a:pt x="12083" y="53975"/>
                        <a:pt x="26987" y="53975"/>
                      </a:cubicBezTo>
                    </a:path>
                  </a:pathLst>
                </a:custGeom>
                <a:noFill/>
                <a:ln w="19050">
                  <a:solidFill>
                    <a:srgbClr val="6757FF"/>
                  </a:solidFill>
                </a:ln>
              </p:spPr>
            </p:sp>
            <p:sp>
              <p:nvSpPr>
                <p:cNvPr id="39" name="Freeform 39"/>
                <p:cNvSpPr/>
                <p:nvPr/>
              </p:nvSpPr>
              <p:spPr>
                <a:xfrm>
                  <a:off x="5553869" y="2429669"/>
                  <a:ext cx="202406" cy="188913"/>
                </a:xfrm>
                <a:custGeom>
                  <a:avLst/>
                  <a:gdLst/>
                  <a:ahLst/>
                  <a:cxnLst/>
                  <a:rect l="l" t="t" r="r" b="b"/>
                  <a:pathLst>
                    <a:path w="202406" h="188913">
                      <a:moveTo>
                        <a:pt x="80962" y="188913"/>
                      </a:moveTo>
                      <a:lnTo>
                        <a:pt x="155178" y="188913"/>
                      </a:lnTo>
                      <a:cubicBezTo>
                        <a:pt x="181261" y="188913"/>
                        <a:pt x="202406" y="167768"/>
                        <a:pt x="202406" y="141684"/>
                      </a:cubicBezTo>
                      <a:cubicBezTo>
                        <a:pt x="202406" y="115601"/>
                        <a:pt x="181261" y="94456"/>
                        <a:pt x="155178" y="94456"/>
                      </a:cubicBezTo>
                      <a:lnTo>
                        <a:pt x="47228" y="94456"/>
                      </a:lnTo>
                      <a:cubicBezTo>
                        <a:pt x="21145" y="94456"/>
                        <a:pt x="0" y="73311"/>
                        <a:pt x="0" y="47228"/>
                      </a:cubicBezTo>
                      <a:cubicBezTo>
                        <a:pt x="0" y="21145"/>
                        <a:pt x="21145" y="0"/>
                        <a:pt x="47228" y="0"/>
                      </a:cubicBezTo>
                      <a:lnTo>
                        <a:pt x="107950" y="0"/>
                      </a:lnTo>
                    </a:path>
                  </a:pathLst>
                </a:custGeom>
                <a:noFill/>
                <a:ln w="19050">
                  <a:solidFill>
                    <a:srgbClr val="6757FF"/>
                  </a:solidFill>
                </a:ln>
              </p:spPr>
            </p:sp>
          </p:grpSp>
          <p:sp>
            <p:nvSpPr>
              <p:cNvPr id="41" name="TextBox 41"/>
              <p:cNvSpPr txBox="1"/>
              <p:nvPr/>
            </p:nvSpPr>
            <p:spPr>
              <a:xfrm>
                <a:off x="5474970" y="2817495"/>
                <a:ext cx="871666" cy="182880"/>
              </a:xfrm>
              <a:prstGeom prst="rect">
                <a:avLst/>
              </a:prstGeom>
              <a:noFill/>
              <a:ln>
                <a:noFill/>
              </a:ln>
            </p:spPr>
            <p:txBody>
              <a:bodyPr wrap="none" lIns="0" tIns="0" rIns="0" bIns="0" anchor="t" anchorCtr="0">
                <a:spAutoFit/>
              </a:bodyPr>
              <a:lstStyle/>
              <a:p>
                <a:pPr algn="l"/>
                <a:r>
                  <a:rPr lang="en-US" sz="900" b="1" dirty="0">
                    <a:solidFill>
                      <a:srgbClr val="092540"/>
                    </a:solidFill>
                    <a:latin typeface="Arial"/>
                    <a:ea typeface="Microsoft YaHei"/>
                    <a:cs typeface="Arial"/>
                  </a:rPr>
                  <a:t>Build actions</a:t>
                </a:r>
              </a:p>
            </p:txBody>
          </p:sp>
          <p:sp>
            <p:nvSpPr>
              <p:cNvPr id="42" name="TextBox 42"/>
              <p:cNvSpPr txBox="1"/>
              <p:nvPr/>
            </p:nvSpPr>
            <p:spPr>
              <a:xfrm>
                <a:off x="5474970" y="3036570"/>
                <a:ext cx="712946" cy="182880"/>
              </a:xfrm>
              <a:prstGeom prst="rect">
                <a:avLst/>
              </a:prstGeom>
              <a:noFill/>
              <a:ln>
                <a:noFill/>
              </a:ln>
            </p:spPr>
            <p:txBody>
              <a:bodyPr wrap="none" lIns="0" tIns="0" rIns="0" bIns="0" anchor="t" anchorCtr="0">
                <a:spAutoFit/>
              </a:bodyPr>
              <a:lstStyle/>
              <a:p>
                <a:pPr algn="l"/>
                <a:r>
                  <a:rPr lang="en-US" sz="900" b="1" dirty="0">
                    <a:solidFill>
                      <a:srgbClr val="092540"/>
                    </a:solidFill>
                    <a:latin typeface="Arial"/>
                    <a:ea typeface="Microsoft YaHei"/>
                    <a:cs typeface="Arial"/>
                  </a:rPr>
                  <a:t>+ evidence</a:t>
                </a:r>
              </a:p>
            </p:txBody>
          </p:sp>
        </p:grpSp>
        <p:grpSp>
          <p:nvGrpSpPr>
            <p:cNvPr id="53" name="Group 53"/>
            <p:cNvGrpSpPr/>
            <p:nvPr/>
          </p:nvGrpSpPr>
          <p:grpSpPr>
            <a:xfrm>
              <a:off x="7581900" y="1924050"/>
              <a:ext cx="1257300" cy="1447800"/>
              <a:chOff x="7581900" y="1924050"/>
              <a:chExt cx="1257300" cy="1447800"/>
            </a:xfrm>
          </p:grpSpPr>
          <p:sp>
            <p:nvSpPr>
              <p:cNvPr id="44" name="Rectangle 44"/>
              <p:cNvSpPr/>
              <p:nvPr/>
            </p:nvSpPr>
            <p:spPr>
              <a:xfrm>
                <a:off x="7581900" y="1924050"/>
                <a:ext cx="1257300" cy="1447800"/>
              </a:xfrm>
              <a:prstGeom prst="roundRect">
                <a:avLst>
                  <a:gd name="adj" fmla="val 7576"/>
                </a:avLst>
              </a:prstGeom>
              <a:solidFill>
                <a:srgbClr val="FFFFFF"/>
              </a:solidFill>
              <a:ln>
                <a:noFill/>
              </a:ln>
            </p:spPr>
          </p:sp>
          <p:sp>
            <p:nvSpPr>
              <p:cNvPr id="45" name="TextBox 45"/>
              <p:cNvSpPr txBox="1"/>
              <p:nvPr/>
            </p:nvSpPr>
            <p:spPr>
              <a:xfrm>
                <a:off x="7760970" y="2093595"/>
                <a:ext cx="699145"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WEEKS 5–6</a:t>
                </a:r>
              </a:p>
            </p:txBody>
          </p:sp>
          <p:grpSp>
            <p:nvGrpSpPr>
              <p:cNvPr id="50" name="Group 50"/>
              <p:cNvGrpSpPr/>
              <p:nvPr/>
            </p:nvGrpSpPr>
            <p:grpSpPr>
              <a:xfrm>
                <a:off x="7812881" y="2416175"/>
                <a:ext cx="242887" cy="225425"/>
                <a:chOff x="7812881" y="2416175"/>
                <a:chExt cx="242887" cy="225425"/>
              </a:xfrm>
            </p:grpSpPr>
            <p:sp>
              <p:nvSpPr>
                <p:cNvPr id="46" name="Freeform 46"/>
                <p:cNvSpPr/>
                <p:nvPr/>
              </p:nvSpPr>
              <p:spPr>
                <a:xfrm>
                  <a:off x="7812881" y="2524125"/>
                  <a:ext cx="80962" cy="107950"/>
                </a:xfrm>
                <a:custGeom>
                  <a:avLst/>
                  <a:gdLst/>
                  <a:ahLst/>
                  <a:cxnLst/>
                  <a:rect l="l" t="t" r="r" b="b"/>
                  <a:pathLst>
                    <a:path w="80962" h="107950">
                      <a:moveTo>
                        <a:pt x="0" y="13494"/>
                      </a:moveTo>
                      <a:cubicBezTo>
                        <a:pt x="0" y="6041"/>
                        <a:pt x="6041" y="0"/>
                        <a:pt x="13494" y="0"/>
                      </a:cubicBezTo>
                      <a:lnTo>
                        <a:pt x="67469" y="0"/>
                      </a:lnTo>
                      <a:cubicBezTo>
                        <a:pt x="74921" y="0"/>
                        <a:pt x="80962" y="6041"/>
                        <a:pt x="80962" y="13494"/>
                      </a:cubicBezTo>
                      <a:lnTo>
                        <a:pt x="80962" y="94456"/>
                      </a:lnTo>
                      <a:cubicBezTo>
                        <a:pt x="80962" y="101909"/>
                        <a:pt x="74921" y="107950"/>
                        <a:pt x="67469" y="107950"/>
                      </a:cubicBezTo>
                      <a:lnTo>
                        <a:pt x="13494" y="107950"/>
                      </a:lnTo>
                      <a:cubicBezTo>
                        <a:pt x="6041" y="107950"/>
                        <a:pt x="0" y="101909"/>
                        <a:pt x="0" y="94456"/>
                      </a:cubicBezTo>
                      <a:lnTo>
                        <a:pt x="0" y="13494"/>
                      </a:lnTo>
                    </a:path>
                  </a:pathLst>
                </a:custGeom>
                <a:noFill/>
                <a:ln w="19050">
                  <a:solidFill>
                    <a:srgbClr val="6757FF"/>
                  </a:solidFill>
                </a:ln>
              </p:spPr>
            </p:sp>
            <p:sp>
              <p:nvSpPr>
                <p:cNvPr id="47" name="Freeform 47"/>
                <p:cNvSpPr/>
                <p:nvPr/>
              </p:nvSpPr>
              <p:spPr>
                <a:xfrm>
                  <a:off x="7974806" y="2470150"/>
                  <a:ext cx="80962" cy="161925"/>
                </a:xfrm>
                <a:custGeom>
                  <a:avLst/>
                  <a:gdLst/>
                  <a:ahLst/>
                  <a:cxnLst/>
                  <a:rect l="l" t="t" r="r" b="b"/>
                  <a:pathLst>
                    <a:path w="80962" h="161925">
                      <a:moveTo>
                        <a:pt x="0" y="13494"/>
                      </a:moveTo>
                      <a:cubicBezTo>
                        <a:pt x="0" y="6041"/>
                        <a:pt x="6041" y="0"/>
                        <a:pt x="13494" y="0"/>
                      </a:cubicBezTo>
                      <a:lnTo>
                        <a:pt x="67469" y="0"/>
                      </a:lnTo>
                      <a:cubicBezTo>
                        <a:pt x="74921" y="0"/>
                        <a:pt x="80962" y="6041"/>
                        <a:pt x="80962" y="13494"/>
                      </a:cubicBezTo>
                      <a:lnTo>
                        <a:pt x="80962" y="148431"/>
                      </a:lnTo>
                      <a:cubicBezTo>
                        <a:pt x="80962" y="155884"/>
                        <a:pt x="74921" y="161925"/>
                        <a:pt x="67469" y="161925"/>
                      </a:cubicBezTo>
                      <a:lnTo>
                        <a:pt x="13494" y="161925"/>
                      </a:lnTo>
                      <a:cubicBezTo>
                        <a:pt x="6041" y="161925"/>
                        <a:pt x="0" y="155884"/>
                        <a:pt x="0" y="148431"/>
                      </a:cubicBezTo>
                      <a:lnTo>
                        <a:pt x="0" y="13494"/>
                      </a:lnTo>
                    </a:path>
                  </a:pathLst>
                </a:custGeom>
                <a:noFill/>
                <a:ln w="19050">
                  <a:solidFill>
                    <a:srgbClr val="6757FF"/>
                  </a:solidFill>
                </a:ln>
              </p:spPr>
            </p:sp>
            <p:sp>
              <p:nvSpPr>
                <p:cNvPr id="48" name="Freeform 48"/>
                <p:cNvSpPr/>
                <p:nvPr/>
              </p:nvSpPr>
              <p:spPr>
                <a:xfrm>
                  <a:off x="7893844" y="2416175"/>
                  <a:ext cx="80962" cy="215900"/>
                </a:xfrm>
                <a:custGeom>
                  <a:avLst/>
                  <a:gdLst/>
                  <a:ahLst/>
                  <a:cxnLst/>
                  <a:rect l="l" t="t" r="r" b="b"/>
                  <a:pathLst>
                    <a:path w="80962" h="215900">
                      <a:moveTo>
                        <a:pt x="0" y="13494"/>
                      </a:moveTo>
                      <a:cubicBezTo>
                        <a:pt x="0" y="6041"/>
                        <a:pt x="6041" y="0"/>
                        <a:pt x="13494" y="0"/>
                      </a:cubicBezTo>
                      <a:lnTo>
                        <a:pt x="67469" y="0"/>
                      </a:lnTo>
                      <a:cubicBezTo>
                        <a:pt x="74921" y="0"/>
                        <a:pt x="80962" y="6041"/>
                        <a:pt x="80962" y="13494"/>
                      </a:cubicBezTo>
                      <a:lnTo>
                        <a:pt x="80962" y="202406"/>
                      </a:lnTo>
                      <a:cubicBezTo>
                        <a:pt x="80962" y="209859"/>
                        <a:pt x="74921" y="215900"/>
                        <a:pt x="67469" y="215900"/>
                      </a:cubicBezTo>
                      <a:lnTo>
                        <a:pt x="13494" y="215900"/>
                      </a:lnTo>
                      <a:cubicBezTo>
                        <a:pt x="6041" y="215900"/>
                        <a:pt x="0" y="209859"/>
                        <a:pt x="0" y="202406"/>
                      </a:cubicBezTo>
                      <a:lnTo>
                        <a:pt x="0" y="13494"/>
                      </a:lnTo>
                    </a:path>
                  </a:pathLst>
                </a:custGeom>
                <a:noFill/>
                <a:ln w="19050">
                  <a:solidFill>
                    <a:srgbClr val="6757FF"/>
                  </a:solidFill>
                </a:ln>
              </p:spPr>
            </p:sp>
            <p:sp>
              <p:nvSpPr>
                <p:cNvPr id="49" name="Freeform 49"/>
                <p:cNvSpPr/>
                <p:nvPr/>
              </p:nvSpPr>
              <p:spPr>
                <a:xfrm>
                  <a:off x="7826375" y="2632075"/>
                  <a:ext cx="188913" cy="9525"/>
                </a:xfrm>
                <a:custGeom>
                  <a:avLst/>
                  <a:gdLst/>
                  <a:ahLst/>
                  <a:cxnLst/>
                  <a:rect l="l" t="t" r="r" b="b"/>
                  <a:pathLst>
                    <a:path w="188913" h="9525">
                      <a:moveTo>
                        <a:pt x="0" y="0"/>
                      </a:moveTo>
                      <a:lnTo>
                        <a:pt x="188913" y="0"/>
                      </a:lnTo>
                    </a:path>
                  </a:pathLst>
                </a:custGeom>
                <a:noFill/>
                <a:ln w="19050">
                  <a:solidFill>
                    <a:srgbClr val="6757FF"/>
                  </a:solidFill>
                </a:ln>
              </p:spPr>
            </p:sp>
          </p:grpSp>
          <p:sp>
            <p:nvSpPr>
              <p:cNvPr id="51" name="TextBox 51"/>
              <p:cNvSpPr txBox="1"/>
              <p:nvPr/>
            </p:nvSpPr>
            <p:spPr>
              <a:xfrm>
                <a:off x="7760018" y="2809399"/>
                <a:ext cx="630316"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Measure</a:t>
                </a:r>
              </a:p>
            </p:txBody>
          </p:sp>
          <p:sp>
            <p:nvSpPr>
              <p:cNvPr id="52" name="TextBox 52"/>
              <p:cNvSpPr txBox="1"/>
              <p:nvPr/>
            </p:nvSpPr>
            <p:spPr>
              <a:xfrm>
                <a:off x="7760018" y="3028474"/>
                <a:ext cx="712551" cy="198120"/>
              </a:xfrm>
              <a:prstGeom prst="rect">
                <a:avLst/>
              </a:prstGeom>
              <a:noFill/>
              <a:ln>
                <a:noFill/>
              </a:ln>
            </p:spPr>
            <p:txBody>
              <a:bodyPr wrap="none" lIns="0" tIns="0" rIns="0" bIns="0" anchor="t" anchorCtr="0">
                <a:spAutoFit/>
              </a:bodyPr>
              <a:lstStyle/>
              <a:p>
                <a:pPr algn="l"/>
                <a:r>
                  <a:rPr lang="en-US" sz="975" b="1" dirty="0">
                    <a:solidFill>
                      <a:srgbClr val="092540"/>
                    </a:solidFill>
                    <a:latin typeface="Arial"/>
                    <a:ea typeface="Microsoft YaHei"/>
                    <a:cs typeface="Arial"/>
                  </a:rPr>
                  <a:t>outcomes</a:t>
                </a:r>
              </a:p>
            </p:txBody>
          </p:sp>
        </p:grpSp>
        <p:grpSp>
          <p:nvGrpSpPr>
            <p:cNvPr id="61" name="Group 61"/>
            <p:cNvGrpSpPr/>
            <p:nvPr/>
          </p:nvGrpSpPr>
          <p:grpSpPr>
            <a:xfrm>
              <a:off x="9867900" y="1924050"/>
              <a:ext cx="1600200" cy="1447800"/>
              <a:chOff x="9867900" y="1924050"/>
              <a:chExt cx="1600200" cy="1447800"/>
            </a:xfrm>
          </p:grpSpPr>
          <p:sp>
            <p:nvSpPr>
              <p:cNvPr id="54" name="Rectangle 54"/>
              <p:cNvSpPr/>
              <p:nvPr/>
            </p:nvSpPr>
            <p:spPr>
              <a:xfrm>
                <a:off x="9867900" y="1924050"/>
                <a:ext cx="1600200" cy="1447800"/>
              </a:xfrm>
              <a:prstGeom prst="roundRect">
                <a:avLst>
                  <a:gd name="adj" fmla="val 6579"/>
                </a:avLst>
              </a:prstGeom>
              <a:solidFill>
                <a:srgbClr val="092540"/>
              </a:solidFill>
              <a:ln>
                <a:noFill/>
              </a:ln>
            </p:spPr>
          </p:sp>
          <p:sp>
            <p:nvSpPr>
              <p:cNvPr id="55" name="TextBox 55"/>
              <p:cNvSpPr txBox="1"/>
              <p:nvPr/>
            </p:nvSpPr>
            <p:spPr>
              <a:xfrm>
                <a:off x="10046970" y="2093595"/>
                <a:ext cx="933774"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DECISION GATE</a:t>
                </a:r>
              </a:p>
            </p:txBody>
          </p:sp>
          <p:grpSp>
            <p:nvGrpSpPr>
              <p:cNvPr id="58" name="Group 58"/>
              <p:cNvGrpSpPr/>
              <p:nvPr/>
            </p:nvGrpSpPr>
            <p:grpSpPr>
              <a:xfrm>
                <a:off x="10098881" y="2402681"/>
                <a:ext cx="242888" cy="242888"/>
                <a:chOff x="10098881" y="2402681"/>
                <a:chExt cx="242888" cy="242888"/>
              </a:xfrm>
            </p:grpSpPr>
            <p:sp>
              <p:nvSpPr>
                <p:cNvPr id="56" name="Freeform 56"/>
                <p:cNvSpPr/>
                <p:nvPr/>
              </p:nvSpPr>
              <p:spPr>
                <a:xfrm>
                  <a:off x="10098881" y="2402681"/>
                  <a:ext cx="242888" cy="242888"/>
                </a:xfrm>
                <a:custGeom>
                  <a:avLst/>
                  <a:gdLst/>
                  <a:ahLst/>
                  <a:cxnLst/>
                  <a:rect l="l" t="t" r="r" b="b"/>
                  <a:pathLst>
                    <a:path w="242888" h="242888">
                      <a:moveTo>
                        <a:pt x="0" y="121444"/>
                      </a:moveTo>
                      <a:cubicBezTo>
                        <a:pt x="0" y="188515"/>
                        <a:pt x="54372" y="242888"/>
                        <a:pt x="121444" y="242888"/>
                      </a:cubicBezTo>
                      <a:cubicBezTo>
                        <a:pt x="188515" y="242888"/>
                        <a:pt x="242888" y="188515"/>
                        <a:pt x="242888" y="121444"/>
                      </a:cubicBezTo>
                      <a:cubicBezTo>
                        <a:pt x="242888" y="54372"/>
                        <a:pt x="188515" y="0"/>
                        <a:pt x="121444" y="0"/>
                      </a:cubicBezTo>
                      <a:cubicBezTo>
                        <a:pt x="54372" y="0"/>
                        <a:pt x="0" y="54372"/>
                        <a:pt x="0" y="121444"/>
                      </a:cubicBezTo>
                    </a:path>
                  </a:pathLst>
                </a:custGeom>
                <a:noFill/>
                <a:ln w="19050">
                  <a:solidFill>
                    <a:srgbClr val="6757FF"/>
                  </a:solidFill>
                </a:ln>
              </p:spPr>
            </p:sp>
            <p:sp>
              <p:nvSpPr>
                <p:cNvPr id="57" name="Freeform 57"/>
                <p:cNvSpPr/>
                <p:nvPr/>
              </p:nvSpPr>
              <p:spPr>
                <a:xfrm>
                  <a:off x="10179844" y="2497138"/>
                  <a:ext cx="80962" cy="53975"/>
                </a:xfrm>
                <a:custGeom>
                  <a:avLst/>
                  <a:gdLst/>
                  <a:ahLst/>
                  <a:cxnLst/>
                  <a:rect l="l" t="t" r="r" b="b"/>
                  <a:pathLst>
                    <a:path w="80962" h="53975">
                      <a:moveTo>
                        <a:pt x="0" y="26987"/>
                      </a:moveTo>
                      <a:lnTo>
                        <a:pt x="26987" y="53975"/>
                      </a:lnTo>
                      <a:lnTo>
                        <a:pt x="80962" y="0"/>
                      </a:lnTo>
                    </a:path>
                  </a:pathLst>
                </a:custGeom>
                <a:noFill/>
                <a:ln w="19050">
                  <a:solidFill>
                    <a:srgbClr val="6757FF"/>
                  </a:solidFill>
                </a:ln>
              </p:spPr>
            </p:sp>
          </p:grpSp>
          <p:sp>
            <p:nvSpPr>
              <p:cNvPr id="59" name="TextBox 59"/>
              <p:cNvSpPr txBox="1"/>
              <p:nvPr/>
            </p:nvSpPr>
            <p:spPr>
              <a:xfrm>
                <a:off x="10044112" y="2793206"/>
                <a:ext cx="1270730"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Proceed, pivot</a:t>
                </a:r>
              </a:p>
            </p:txBody>
          </p:sp>
          <p:sp>
            <p:nvSpPr>
              <p:cNvPr id="60" name="TextBox 60"/>
              <p:cNvSpPr txBox="1"/>
              <p:nvPr/>
            </p:nvSpPr>
            <p:spPr>
              <a:xfrm>
                <a:off x="10044112" y="3012281"/>
                <a:ext cx="649653" cy="228600"/>
              </a:xfrm>
              <a:prstGeom prst="rect">
                <a:avLst/>
              </a:prstGeom>
              <a:noFill/>
              <a:ln>
                <a:noFill/>
              </a:ln>
            </p:spPr>
            <p:txBody>
              <a:bodyPr wrap="none" lIns="0" tIns="0" rIns="0" bIns="0" anchor="t" anchorCtr="0">
                <a:spAutoFit/>
              </a:bodyPr>
              <a:lstStyle/>
              <a:p>
                <a:pPr algn="l"/>
                <a:r>
                  <a:rPr lang="en-US" sz="1125" b="1" dirty="0">
                    <a:solidFill>
                      <a:srgbClr val="FFFFFF"/>
                    </a:solidFill>
                    <a:latin typeface="Arial"/>
                    <a:ea typeface="Microsoft YaHei"/>
                    <a:cs typeface="Arial"/>
                  </a:rPr>
                  <a:t>or stop</a:t>
                </a:r>
              </a:p>
            </p:txBody>
          </p:sp>
        </p:grpSp>
        <p:sp>
          <p:nvSpPr>
            <p:cNvPr id="62" name="TextBox 62"/>
            <p:cNvSpPr txBox="1"/>
            <p:nvPr/>
          </p:nvSpPr>
          <p:spPr>
            <a:xfrm>
              <a:off x="711518" y="3752374"/>
              <a:ext cx="7970615" cy="198120"/>
            </a:xfrm>
            <a:prstGeom prst="rect">
              <a:avLst/>
            </a:prstGeom>
            <a:noFill/>
            <a:ln>
              <a:noFill/>
            </a:ln>
          </p:spPr>
          <p:txBody>
            <a:bodyPr wrap="none" lIns="0" tIns="0" rIns="0" bIns="0" anchor="t" anchorCtr="0">
              <a:spAutoFit/>
            </a:bodyPr>
            <a:lstStyle/>
            <a:p>
              <a:pPr algn="l"/>
              <a:r>
                <a:rPr lang="en-US" sz="975" dirty="0">
                  <a:solidFill>
                    <a:srgbClr val="65758A"/>
                  </a:solidFill>
                  <a:latin typeface="Arial"/>
                  <a:ea typeface="Microsoft YaHei"/>
                  <a:cs typeface="Arial"/>
                </a:rPr>
                <a:t>Validation object: bounded workflows with explicit permissions, evidence receipts and structured human handoff.</a:t>
              </a:r>
            </a:p>
          </p:txBody>
        </p:sp>
      </p:grpSp>
      <p:grpSp>
        <p:nvGrpSpPr>
          <p:cNvPr id="73" name="Group 73"/>
          <p:cNvGrpSpPr/>
          <p:nvPr/>
        </p:nvGrpSpPr>
        <p:grpSpPr>
          <a:xfrm>
            <a:off x="457200" y="4514850"/>
            <a:ext cx="7086600" cy="1485900"/>
            <a:chOff x="457200" y="4514850"/>
            <a:chExt cx="7086600" cy="1485900"/>
          </a:xfrm>
        </p:grpSpPr>
        <p:sp>
          <p:nvSpPr>
            <p:cNvPr id="64" name="Rectangle 64"/>
            <p:cNvSpPr/>
            <p:nvPr/>
          </p:nvSpPr>
          <p:spPr>
            <a:xfrm>
              <a:off x="457200" y="4514850"/>
              <a:ext cx="7086600" cy="1485900"/>
            </a:xfrm>
            <a:prstGeom prst="roundRect">
              <a:avLst>
                <a:gd name="adj" fmla="val 6410"/>
              </a:avLst>
            </a:prstGeom>
            <a:solidFill>
              <a:srgbClr val="FFFFFF"/>
            </a:solidFill>
            <a:ln w="9525">
              <a:solidFill>
                <a:srgbClr val="DDE3EA"/>
              </a:solidFill>
            </a:ln>
          </p:spPr>
        </p:sp>
        <p:sp>
          <p:nvSpPr>
            <p:cNvPr id="65" name="TextBox 65"/>
            <p:cNvSpPr txBox="1"/>
            <p:nvPr/>
          </p:nvSpPr>
          <p:spPr>
            <a:xfrm>
              <a:off x="711518" y="4752499"/>
              <a:ext cx="2955331"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MEASURE WHAT “RESOLVED” REALLY MEANS</a:t>
              </a:r>
            </a:p>
          </p:txBody>
        </p:sp>
        <p:sp>
          <p:nvSpPr>
            <p:cNvPr id="66" name="TextBox 66"/>
            <p:cNvSpPr txBox="1"/>
            <p:nvPr/>
          </p:nvSpPr>
          <p:spPr>
            <a:xfrm>
              <a:off x="709612" y="5117306"/>
              <a:ext cx="1573054"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Verified completion</a:t>
              </a:r>
            </a:p>
          </p:txBody>
        </p:sp>
        <p:sp>
          <p:nvSpPr>
            <p:cNvPr id="67" name="TextBox 67"/>
            <p:cNvSpPr txBox="1"/>
            <p:nvPr/>
          </p:nvSpPr>
          <p:spPr>
            <a:xfrm>
              <a:off x="2462212" y="5117306"/>
              <a:ext cx="932259"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Re-contact</a:t>
              </a:r>
            </a:p>
          </p:txBody>
        </p:sp>
        <p:sp>
          <p:nvSpPr>
            <p:cNvPr id="68" name="TextBox 68"/>
            <p:cNvSpPr txBox="1"/>
            <p:nvPr/>
          </p:nvSpPr>
          <p:spPr>
            <a:xfrm>
              <a:off x="3700462" y="5117306"/>
              <a:ext cx="1449824"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Escalation quality</a:t>
              </a:r>
            </a:p>
          </p:txBody>
        </p:sp>
        <p:sp>
          <p:nvSpPr>
            <p:cNvPr id="69" name="TextBox 69"/>
            <p:cNvSpPr txBox="1"/>
            <p:nvPr/>
          </p:nvSpPr>
          <p:spPr>
            <a:xfrm>
              <a:off x="5414962" y="5117306"/>
              <a:ext cx="1482685"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Time to resolution</a:t>
              </a:r>
            </a:p>
          </p:txBody>
        </p:sp>
        <p:sp>
          <p:nvSpPr>
            <p:cNvPr id="70" name="TextBox 70"/>
            <p:cNvSpPr txBox="1"/>
            <p:nvPr/>
          </p:nvSpPr>
          <p:spPr>
            <a:xfrm>
              <a:off x="709612" y="5498306"/>
              <a:ext cx="2115264"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Cost per verified outcome</a:t>
              </a:r>
            </a:p>
          </p:txBody>
        </p:sp>
        <p:sp>
          <p:nvSpPr>
            <p:cNvPr id="71" name="TextBox 71"/>
            <p:cNvSpPr txBox="1"/>
            <p:nvPr/>
          </p:nvSpPr>
          <p:spPr>
            <a:xfrm>
              <a:off x="2843212" y="5498306"/>
              <a:ext cx="1655207"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Human override rate</a:t>
              </a:r>
            </a:p>
          </p:txBody>
        </p:sp>
        <p:sp>
          <p:nvSpPr>
            <p:cNvPr id="72" name="TextBox 72"/>
            <p:cNvSpPr txBox="1"/>
            <p:nvPr/>
          </p:nvSpPr>
          <p:spPr>
            <a:xfrm>
              <a:off x="4748212" y="5498306"/>
              <a:ext cx="1441609" cy="228600"/>
            </a:xfrm>
            <a:prstGeom prst="rect">
              <a:avLst/>
            </a:prstGeom>
            <a:noFill/>
            <a:ln>
              <a:noFill/>
            </a:ln>
          </p:spPr>
          <p:txBody>
            <a:bodyPr wrap="none" lIns="0" tIns="0" rIns="0" bIns="0" anchor="t" anchorCtr="0">
              <a:spAutoFit/>
            </a:bodyPr>
            <a:lstStyle/>
            <a:p>
              <a:pPr algn="l"/>
              <a:r>
                <a:rPr lang="en-US" sz="1125" dirty="0">
                  <a:solidFill>
                    <a:srgbClr val="172B3A"/>
                  </a:solidFill>
                  <a:latin typeface="Arial"/>
                  <a:ea typeface="Microsoft YaHei"/>
                  <a:cs typeface="Arial"/>
                </a:rPr>
                <a:t>Willingness to pay</a:t>
              </a:r>
            </a:p>
          </p:txBody>
        </p:sp>
      </p:grpSp>
      <p:grpSp>
        <p:nvGrpSpPr>
          <p:cNvPr id="80" name="Group 80"/>
          <p:cNvGrpSpPr/>
          <p:nvPr/>
        </p:nvGrpSpPr>
        <p:grpSpPr>
          <a:xfrm>
            <a:off x="7772400" y="4514850"/>
            <a:ext cx="3962400" cy="1528762"/>
            <a:chOff x="7772400" y="4514850"/>
            <a:chExt cx="3962400" cy="1528762"/>
          </a:xfrm>
        </p:grpSpPr>
        <p:sp>
          <p:nvSpPr>
            <p:cNvPr id="74" name="Rectangle 74"/>
            <p:cNvSpPr/>
            <p:nvPr/>
          </p:nvSpPr>
          <p:spPr>
            <a:xfrm>
              <a:off x="7772400" y="4514850"/>
              <a:ext cx="3962400" cy="1485900"/>
            </a:xfrm>
            <a:prstGeom prst="roundRect">
              <a:avLst>
                <a:gd name="adj" fmla="val 6410"/>
              </a:avLst>
            </a:prstGeom>
            <a:solidFill>
              <a:srgbClr val="092540"/>
            </a:solidFill>
            <a:ln>
              <a:noFill/>
            </a:ln>
          </p:spPr>
        </p:sp>
        <p:sp>
          <p:nvSpPr>
            <p:cNvPr id="75" name="TextBox 75"/>
            <p:cNvSpPr txBox="1"/>
            <p:nvPr/>
          </p:nvSpPr>
          <p:spPr>
            <a:xfrm>
              <a:off x="8026718" y="4752499"/>
              <a:ext cx="2275021" cy="198120"/>
            </a:xfrm>
            <a:prstGeom prst="rect">
              <a:avLst/>
            </a:prstGeom>
            <a:noFill/>
            <a:ln>
              <a:noFill/>
            </a:ln>
          </p:spPr>
          <p:txBody>
            <a:bodyPr wrap="none" lIns="0" tIns="0" rIns="0" bIns="0" anchor="t" anchorCtr="0">
              <a:spAutoFit/>
            </a:bodyPr>
            <a:lstStyle/>
            <a:p>
              <a:pPr algn="l"/>
              <a:r>
                <a:rPr lang="en-US" sz="975" b="1" dirty="0">
                  <a:solidFill>
                    <a:srgbClr val="F47B20"/>
                  </a:solidFill>
                  <a:latin typeface="Arial"/>
                  <a:ea typeface="Microsoft YaHei"/>
                  <a:cs typeface="Arial"/>
                </a:rPr>
                <a:t>PROCEED ONLY IF ALL FOUR PASS</a:t>
              </a:r>
            </a:p>
          </p:txBody>
        </p:sp>
        <p:sp>
          <p:nvSpPr>
            <p:cNvPr id="76" name="TextBox 76"/>
            <p:cNvSpPr txBox="1"/>
            <p:nvPr/>
          </p:nvSpPr>
          <p:spPr>
            <a:xfrm>
              <a:off x="8025765" y="5087302"/>
              <a:ext cx="2810018"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1. Workflow repeats across partners</a:t>
              </a:r>
            </a:p>
          </p:txBody>
        </p:sp>
        <p:sp>
          <p:nvSpPr>
            <p:cNvPr id="77" name="TextBox 77"/>
            <p:cNvSpPr txBox="1"/>
            <p:nvPr/>
          </p:nvSpPr>
          <p:spPr>
            <a:xfrm>
              <a:off x="8025765" y="5334952"/>
              <a:ext cx="2948035"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2. Outcome improvement is measurable</a:t>
              </a:r>
            </a:p>
          </p:txBody>
        </p:sp>
        <p:sp>
          <p:nvSpPr>
            <p:cNvPr id="78" name="TextBox 78"/>
            <p:cNvSpPr txBox="1"/>
            <p:nvPr/>
          </p:nvSpPr>
          <p:spPr>
            <a:xfrm>
              <a:off x="8025765" y="5582602"/>
              <a:ext cx="2687336"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3. Risk is controllable and auditable</a:t>
              </a:r>
            </a:p>
          </p:txBody>
        </p:sp>
        <p:sp>
          <p:nvSpPr>
            <p:cNvPr id="79" name="TextBox 79"/>
            <p:cNvSpPr txBox="1"/>
            <p:nvPr/>
          </p:nvSpPr>
          <p:spPr>
            <a:xfrm>
              <a:off x="8025765" y="5830252"/>
              <a:ext cx="2495645"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4. Unit economics can be positive</a:t>
              </a:r>
            </a:p>
          </p:txBody>
        </p:sp>
      </p:grpSp>
      <p:grpSp>
        <p:nvGrpSpPr>
          <p:cNvPr id="84" name="Group 84"/>
          <p:cNvGrpSpPr/>
          <p:nvPr/>
        </p:nvGrpSpPr>
        <p:grpSpPr>
          <a:xfrm>
            <a:off x="448628" y="6381750"/>
            <a:ext cx="11295697" cy="323850"/>
            <a:chOff x="448628" y="6381750"/>
            <a:chExt cx="11295697" cy="323850"/>
          </a:xfrm>
        </p:grpSpPr>
        <p:sp>
          <p:nvSpPr>
            <p:cNvPr id="81" name="Rectangle 81"/>
            <p:cNvSpPr/>
            <p:nvPr/>
          </p:nvSpPr>
          <p:spPr>
            <a:xfrm>
              <a:off x="457200" y="6381750"/>
              <a:ext cx="11277600" cy="323850"/>
            </a:xfrm>
            <a:prstGeom prst="rect">
              <a:avLst/>
            </a:prstGeom>
            <a:solidFill>
              <a:srgbClr val="FFFFFF"/>
            </a:solidFill>
            <a:ln>
              <a:noFill/>
            </a:ln>
          </p:spPr>
        </p:sp>
        <p:sp>
          <p:nvSpPr>
            <p:cNvPr id="82" name="TextBox 82"/>
            <p:cNvSpPr txBox="1"/>
            <p:nvPr/>
          </p:nvSpPr>
          <p:spPr>
            <a:xfrm>
              <a:off x="448628" y="6508909"/>
              <a:ext cx="6301859"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Recommendation is analytical. Six-week timing and partner count are proposed validation design, not sourced market benchmarks.</a:t>
              </a:r>
            </a:p>
          </p:txBody>
        </p:sp>
        <p:sp>
          <p:nvSpPr>
            <p:cNvPr id="83" name="TextBox 83"/>
            <p:cNvSpPr txBox="1"/>
            <p:nvPr/>
          </p:nvSpPr>
          <p:spPr>
            <a:xfrm>
              <a:off x="11413093" y="6500812"/>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13 / 15</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rcRect l="0" t="2381" r="0" b="2381"/>
            <a:stretch>
              <a:fillRect/>
            </a:stretch>
          </p:blipFill>
          <p:spPr>
            <a:xfrm>
              <a:off x="9525000" y="0"/>
              <a:ext cx="2667000" cy="1428750"/>
            </a:xfrm>
            <a:prstGeom prst="rect">
              <a:avLst/>
            </a:prstGeom>
          </p:spPr>
        </p:pic>
        <p:sp>
          <p:nvSpPr>
            <p:cNvPr id="4" name="Rectangle 4"/>
            <p:cNvSpPr/>
            <p:nvPr/>
          </p:nvSpPr>
          <p:spPr>
            <a:xfrm>
              <a:off x="9525000" y="0"/>
              <a:ext cx="2667000" cy="1428750"/>
            </a:xfrm>
            <a:prstGeom prst="rect">
              <a:avLst/>
            </a:prstGeom>
            <a:solidFill>
              <a:srgbClr val="FFFFFF">
                <a:alpha val="78000"/>
              </a:srgbClr>
            </a:solidFill>
            <a:ln>
              <a:noFill/>
            </a:ln>
          </p:spPr>
        </p:sp>
        <p:sp>
          <p:nvSpPr>
            <p:cNvPr id="5" name="Rectangle 5"/>
            <p:cNvSpPr/>
            <p:nvPr/>
          </p:nvSpPr>
          <p:spPr>
            <a:xfrm>
              <a:off x="0" y="0"/>
              <a:ext cx="12192000" cy="57150"/>
            </a:xfrm>
            <a:prstGeom prst="rect">
              <a:avLst/>
            </a:prstGeom>
            <a:solidFill>
              <a:srgbClr val="6757FF"/>
            </a:solidFill>
            <a:ln>
              <a:noFill/>
            </a:ln>
          </p:spPr>
        </p:sp>
      </p:grpSp>
      <p:grpSp>
        <p:nvGrpSpPr>
          <p:cNvPr id="10" name="Group 10"/>
          <p:cNvGrpSpPr/>
          <p:nvPr/>
        </p:nvGrpSpPr>
        <p:grpSpPr>
          <a:xfrm>
            <a:off x="424815" y="266700"/>
            <a:ext cx="11131453" cy="952500"/>
            <a:chOff x="424815" y="266700"/>
            <a:chExt cx="11131453" cy="952500"/>
          </a:xfrm>
        </p:grpSpPr>
        <p:sp>
          <p:nvSpPr>
            <p:cNvPr id="7" name="Rectangle 7"/>
            <p:cNvSpPr/>
            <p:nvPr/>
          </p:nvSpPr>
          <p:spPr>
            <a:xfrm>
              <a:off x="457200" y="266700"/>
              <a:ext cx="10858500" cy="952500"/>
            </a:xfrm>
            <a:prstGeom prst="rect">
              <a:avLst/>
            </a:prstGeom>
            <a:solidFill>
              <a:srgbClr val="FFFFFF"/>
            </a:solidFill>
            <a:ln>
              <a:noFill/>
            </a:ln>
          </p:spPr>
        </p:sp>
        <p:sp>
          <p:nvSpPr>
            <p:cNvPr id="8" name="TextBox 8"/>
            <p:cNvSpPr txBox="1"/>
            <p:nvPr/>
          </p:nvSpPr>
          <p:spPr>
            <a:xfrm>
              <a:off x="445770" y="398145"/>
              <a:ext cx="1817084"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RISKS AND VALIDATION GATES</a:t>
              </a:r>
            </a:p>
          </p:txBody>
        </p:sp>
        <p:sp>
          <p:nvSpPr>
            <p:cNvPr id="9" name="TextBox 9"/>
            <p:cNvSpPr txBox="1"/>
            <p:nvPr/>
          </p:nvSpPr>
          <p:spPr>
            <a:xfrm>
              <a:off x="424815" y="639128"/>
              <a:ext cx="11131453" cy="518160"/>
            </a:xfrm>
            <a:prstGeom prst="rect">
              <a:avLst/>
            </a:prstGeom>
            <a:noFill/>
            <a:ln>
              <a:noFill/>
            </a:ln>
          </p:spPr>
          <p:txBody>
            <a:bodyPr wrap="none" lIns="0" tIns="0" rIns="0" bIns="0" anchor="t" anchorCtr="0">
              <a:spAutoFit/>
            </a:bodyPr>
            <a:lstStyle/>
            <a:p>
              <a:pPr algn="l"/>
              <a:r>
                <a:rPr lang="en-US" sz="2550" b="1" dirty="0">
                  <a:solidFill>
                    <a:srgbClr val="092540"/>
                  </a:solidFill>
                  <a:latin typeface="Georgia"/>
                  <a:ea typeface="SimSun"/>
                  <a:cs typeface="Georgia"/>
                </a:rPr>
                <a:t>Four uncertainties can invalidate the wedge before launch</a:t>
              </a:r>
            </a:p>
          </p:txBody>
        </p:sp>
      </p:grpSp>
      <p:grpSp>
        <p:nvGrpSpPr>
          <p:cNvPr id="18" name="Group 18"/>
          <p:cNvGrpSpPr/>
          <p:nvPr/>
        </p:nvGrpSpPr>
        <p:grpSpPr>
          <a:xfrm>
            <a:off x="457200" y="1409700"/>
            <a:ext cx="11277600" cy="1009650"/>
            <a:chOff x="457200" y="1409700"/>
            <a:chExt cx="11277600" cy="1009650"/>
          </a:xfrm>
        </p:grpSpPr>
        <p:sp>
          <p:nvSpPr>
            <p:cNvPr id="11" name="Rectangle 11"/>
            <p:cNvSpPr/>
            <p:nvPr/>
          </p:nvSpPr>
          <p:spPr>
            <a:xfrm>
              <a:off x="1104900" y="1409700"/>
              <a:ext cx="10629900" cy="1009650"/>
            </a:xfrm>
            <a:prstGeom prst="roundRect">
              <a:avLst>
                <a:gd name="adj" fmla="val 9434"/>
              </a:avLst>
            </a:prstGeom>
            <a:solidFill>
              <a:srgbClr val="F6F8FB"/>
            </a:solidFill>
            <a:ln>
              <a:noFill/>
            </a:ln>
          </p:spPr>
        </p:sp>
        <p:sp>
          <p:nvSpPr>
            <p:cNvPr id="12" name="Ellipse 12"/>
            <p:cNvSpPr/>
            <p:nvPr/>
          </p:nvSpPr>
          <p:spPr>
            <a:xfrm>
              <a:off x="457200" y="1647825"/>
              <a:ext cx="533400" cy="533400"/>
            </a:xfrm>
            <a:prstGeom prst="ellipse">
              <a:avLst/>
            </a:prstGeom>
            <a:solidFill>
              <a:srgbClr val="6757FF"/>
            </a:solidFill>
            <a:ln>
              <a:noFill/>
            </a:ln>
          </p:spPr>
        </p:sp>
        <p:sp>
          <p:nvSpPr>
            <p:cNvPr id="13" name="TextBox 13"/>
            <p:cNvSpPr txBox="1"/>
            <p:nvPr/>
          </p:nvSpPr>
          <p:spPr>
            <a:xfrm>
              <a:off x="659635" y="1786890"/>
              <a:ext cx="128530"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1</a:t>
              </a:r>
            </a:p>
          </p:txBody>
        </p:sp>
        <p:sp>
          <p:nvSpPr>
            <p:cNvPr id="14" name="TextBox 14"/>
            <p:cNvSpPr txBox="1"/>
            <p:nvPr/>
          </p:nvSpPr>
          <p:spPr>
            <a:xfrm>
              <a:off x="1355408" y="1595914"/>
              <a:ext cx="1821434" cy="259080"/>
            </a:xfrm>
            <a:prstGeom prst="rect">
              <a:avLst/>
            </a:prstGeom>
            <a:noFill/>
            <a:ln>
              <a:noFill/>
            </a:ln>
          </p:spPr>
          <p:txBody>
            <a:bodyPr wrap="none" lIns="0" tIns="0" rIns="0" bIns="0" anchor="t" anchorCtr="0">
              <a:spAutoFit/>
            </a:bodyPr>
            <a:lstStyle/>
            <a:p>
              <a:pPr algn="l"/>
              <a:r>
                <a:rPr lang="en-US" sz="1275" b="1" dirty="0">
                  <a:solidFill>
                    <a:srgbClr val="092540"/>
                  </a:solidFill>
                  <a:latin typeface="Arial"/>
                  <a:ea typeface="Microsoft YaHei"/>
                  <a:cs typeface="Arial"/>
                </a:rPr>
                <a:t>Integration burden</a:t>
              </a:r>
            </a:p>
          </p:txBody>
        </p:sp>
        <p:sp>
          <p:nvSpPr>
            <p:cNvPr id="15" name="TextBox 15"/>
            <p:cNvSpPr txBox="1"/>
            <p:nvPr/>
          </p:nvSpPr>
          <p:spPr>
            <a:xfrm>
              <a:off x="1358265" y="1925002"/>
              <a:ext cx="9388840"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Risk: every deployment becomes bespoke. Gate: two workflows repeat across ≥3 partners with mostly reusable connectors.</a:t>
              </a:r>
            </a:p>
          </p:txBody>
        </p:sp>
        <p:sp>
          <p:nvSpPr>
            <p:cNvPr id="16" name="Rectangle 16"/>
            <p:cNvSpPr/>
            <p:nvPr/>
          </p:nvSpPr>
          <p:spPr>
            <a:xfrm>
              <a:off x="9886950" y="1676400"/>
              <a:ext cx="1581150" cy="438150"/>
            </a:xfrm>
            <a:prstGeom prst="roundRect">
              <a:avLst>
                <a:gd name="adj" fmla="val 17391"/>
              </a:avLst>
            </a:prstGeom>
            <a:solidFill>
              <a:srgbClr val="ECE9FF"/>
            </a:solidFill>
            <a:ln>
              <a:noFill/>
            </a:ln>
          </p:spPr>
        </p:sp>
        <p:sp>
          <p:nvSpPr>
            <p:cNvPr id="17" name="TextBox 17"/>
            <p:cNvSpPr txBox="1"/>
            <p:nvPr/>
          </p:nvSpPr>
          <p:spPr>
            <a:xfrm>
              <a:off x="10207188" y="1845945"/>
              <a:ext cx="940675" cy="182880"/>
            </a:xfrm>
            <a:prstGeom prst="rect">
              <a:avLst/>
            </a:prstGeom>
            <a:noFill/>
            <a:ln>
              <a:noFill/>
            </a:ln>
          </p:spPr>
          <p:txBody>
            <a:bodyPr wrap="none" lIns="0" tIns="0" rIns="0" bIns="0" anchor="t" anchorCtr="0">
              <a:spAutoFit/>
            </a:bodyPr>
            <a:lstStyle/>
            <a:p>
              <a:pPr algn="ctr"/>
              <a:r>
                <a:rPr lang="en-US" sz="900" b="1" dirty="0">
                  <a:solidFill>
                    <a:srgbClr val="6757FF"/>
                  </a:solidFill>
                  <a:latin typeface="Arial"/>
                  <a:ea typeface="Microsoft YaHei"/>
                  <a:cs typeface="Arial"/>
                </a:rPr>
                <a:t>REPEATABILITY</a:t>
              </a:r>
            </a:p>
          </p:txBody>
        </p:sp>
      </p:grpSp>
      <p:grpSp>
        <p:nvGrpSpPr>
          <p:cNvPr id="26" name="Group 26"/>
          <p:cNvGrpSpPr/>
          <p:nvPr/>
        </p:nvGrpSpPr>
        <p:grpSpPr>
          <a:xfrm>
            <a:off x="457200" y="2571750"/>
            <a:ext cx="11277600" cy="1009650"/>
            <a:chOff x="457200" y="2571750"/>
            <a:chExt cx="11277600" cy="1009650"/>
          </a:xfrm>
        </p:grpSpPr>
        <p:sp>
          <p:nvSpPr>
            <p:cNvPr id="19" name="Rectangle 19"/>
            <p:cNvSpPr/>
            <p:nvPr/>
          </p:nvSpPr>
          <p:spPr>
            <a:xfrm>
              <a:off x="1104900" y="2571750"/>
              <a:ext cx="10629900" cy="1009650"/>
            </a:xfrm>
            <a:prstGeom prst="roundRect">
              <a:avLst>
                <a:gd name="adj" fmla="val 9434"/>
              </a:avLst>
            </a:prstGeom>
            <a:solidFill>
              <a:srgbClr val="FFF0E5"/>
            </a:solidFill>
            <a:ln>
              <a:noFill/>
            </a:ln>
          </p:spPr>
        </p:sp>
        <p:sp>
          <p:nvSpPr>
            <p:cNvPr id="20" name="Ellipse 20"/>
            <p:cNvSpPr/>
            <p:nvPr/>
          </p:nvSpPr>
          <p:spPr>
            <a:xfrm>
              <a:off x="457200" y="2809875"/>
              <a:ext cx="533400" cy="533400"/>
            </a:xfrm>
            <a:prstGeom prst="ellipse">
              <a:avLst/>
            </a:prstGeom>
            <a:solidFill>
              <a:srgbClr val="F47B20"/>
            </a:solidFill>
            <a:ln>
              <a:noFill/>
            </a:ln>
          </p:spPr>
        </p:sp>
        <p:sp>
          <p:nvSpPr>
            <p:cNvPr id="21" name="TextBox 21"/>
            <p:cNvSpPr txBox="1"/>
            <p:nvPr/>
          </p:nvSpPr>
          <p:spPr>
            <a:xfrm>
              <a:off x="625131" y="2948940"/>
              <a:ext cx="197539"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2</a:t>
              </a:r>
            </a:p>
          </p:txBody>
        </p:sp>
        <p:sp>
          <p:nvSpPr>
            <p:cNvPr id="22" name="TextBox 22"/>
            <p:cNvSpPr txBox="1"/>
            <p:nvPr/>
          </p:nvSpPr>
          <p:spPr>
            <a:xfrm>
              <a:off x="1355408" y="2757964"/>
              <a:ext cx="2085392" cy="259080"/>
            </a:xfrm>
            <a:prstGeom prst="rect">
              <a:avLst/>
            </a:prstGeom>
            <a:noFill/>
            <a:ln>
              <a:noFill/>
            </a:ln>
          </p:spPr>
          <p:txBody>
            <a:bodyPr wrap="none" lIns="0" tIns="0" rIns="0" bIns="0" anchor="t" anchorCtr="0">
              <a:spAutoFit/>
            </a:bodyPr>
            <a:lstStyle/>
            <a:p>
              <a:pPr algn="l"/>
              <a:r>
                <a:rPr lang="en-US" sz="1275" b="1" dirty="0">
                  <a:solidFill>
                    <a:srgbClr val="092540"/>
                  </a:solidFill>
                  <a:latin typeface="Arial"/>
                  <a:ea typeface="Microsoft YaHei"/>
                  <a:cs typeface="Arial"/>
                </a:rPr>
                <a:t>Trust and governance</a:t>
              </a:r>
            </a:p>
          </p:txBody>
        </p:sp>
        <p:sp>
          <p:nvSpPr>
            <p:cNvPr id="23" name="TextBox 23"/>
            <p:cNvSpPr txBox="1"/>
            <p:nvPr/>
          </p:nvSpPr>
          <p:spPr>
            <a:xfrm>
              <a:off x="1358265" y="3087052"/>
              <a:ext cx="9810560"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Risk: action errors or opaque escalation destroy trust. Gate: auditable receipts, safe-stop thresholds and human override pass.</a:t>
              </a:r>
            </a:p>
          </p:txBody>
        </p:sp>
        <p:sp>
          <p:nvSpPr>
            <p:cNvPr id="24" name="Rectangle 24"/>
            <p:cNvSpPr/>
            <p:nvPr/>
          </p:nvSpPr>
          <p:spPr>
            <a:xfrm>
              <a:off x="9886950" y="2838450"/>
              <a:ext cx="1581150" cy="438150"/>
            </a:xfrm>
            <a:prstGeom prst="roundRect">
              <a:avLst>
                <a:gd name="adj" fmla="val 17391"/>
              </a:avLst>
            </a:prstGeom>
            <a:solidFill>
              <a:srgbClr val="FFFFFF"/>
            </a:solidFill>
            <a:ln>
              <a:noFill/>
            </a:ln>
          </p:spPr>
        </p:sp>
        <p:sp>
          <p:nvSpPr>
            <p:cNvPr id="25" name="TextBox 25"/>
            <p:cNvSpPr txBox="1"/>
            <p:nvPr/>
          </p:nvSpPr>
          <p:spPr>
            <a:xfrm>
              <a:off x="10372808" y="3007995"/>
              <a:ext cx="609433" cy="182880"/>
            </a:xfrm>
            <a:prstGeom prst="rect">
              <a:avLst/>
            </a:prstGeom>
            <a:noFill/>
            <a:ln>
              <a:noFill/>
            </a:ln>
          </p:spPr>
          <p:txBody>
            <a:bodyPr wrap="none" lIns="0" tIns="0" rIns="0" bIns="0" anchor="t" anchorCtr="0">
              <a:spAutoFit/>
            </a:bodyPr>
            <a:lstStyle/>
            <a:p>
              <a:pPr algn="ctr"/>
              <a:r>
                <a:rPr lang="en-US" sz="900" b="1" dirty="0">
                  <a:solidFill>
                    <a:srgbClr val="C94A3F"/>
                  </a:solidFill>
                  <a:latin typeface="Arial"/>
                  <a:ea typeface="Microsoft YaHei"/>
                  <a:cs typeface="Arial"/>
                </a:rPr>
                <a:t>CONTROL</a:t>
              </a:r>
            </a:p>
          </p:txBody>
        </p:sp>
      </p:grpSp>
      <p:grpSp>
        <p:nvGrpSpPr>
          <p:cNvPr id="34" name="Group 34"/>
          <p:cNvGrpSpPr/>
          <p:nvPr/>
        </p:nvGrpSpPr>
        <p:grpSpPr>
          <a:xfrm>
            <a:off x="457200" y="3733800"/>
            <a:ext cx="11277600" cy="1009650"/>
            <a:chOff x="457200" y="3733800"/>
            <a:chExt cx="11277600" cy="1009650"/>
          </a:xfrm>
        </p:grpSpPr>
        <p:sp>
          <p:nvSpPr>
            <p:cNvPr id="27" name="Rectangle 27"/>
            <p:cNvSpPr/>
            <p:nvPr/>
          </p:nvSpPr>
          <p:spPr>
            <a:xfrm>
              <a:off x="1104900" y="3733800"/>
              <a:ext cx="10629900" cy="1009650"/>
            </a:xfrm>
            <a:prstGeom prst="roundRect">
              <a:avLst>
                <a:gd name="adj" fmla="val 9434"/>
              </a:avLst>
            </a:prstGeom>
            <a:solidFill>
              <a:srgbClr val="F6F8FB"/>
            </a:solidFill>
            <a:ln>
              <a:noFill/>
            </a:ln>
          </p:spPr>
        </p:sp>
        <p:sp>
          <p:nvSpPr>
            <p:cNvPr id="28" name="Ellipse 28"/>
            <p:cNvSpPr/>
            <p:nvPr/>
          </p:nvSpPr>
          <p:spPr>
            <a:xfrm>
              <a:off x="457200" y="3971925"/>
              <a:ext cx="533400" cy="533400"/>
            </a:xfrm>
            <a:prstGeom prst="ellipse">
              <a:avLst/>
            </a:prstGeom>
            <a:solidFill>
              <a:srgbClr val="092540"/>
            </a:solidFill>
            <a:ln>
              <a:noFill/>
            </a:ln>
          </p:spPr>
        </p:sp>
        <p:sp>
          <p:nvSpPr>
            <p:cNvPr id="29" name="TextBox 29"/>
            <p:cNvSpPr txBox="1"/>
            <p:nvPr/>
          </p:nvSpPr>
          <p:spPr>
            <a:xfrm>
              <a:off x="625131" y="4110990"/>
              <a:ext cx="197539"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3</a:t>
              </a:r>
            </a:p>
          </p:txBody>
        </p:sp>
        <p:sp>
          <p:nvSpPr>
            <p:cNvPr id="30" name="TextBox 30"/>
            <p:cNvSpPr txBox="1"/>
            <p:nvPr/>
          </p:nvSpPr>
          <p:spPr>
            <a:xfrm>
              <a:off x="1355408" y="3920014"/>
              <a:ext cx="1909420" cy="259080"/>
            </a:xfrm>
            <a:prstGeom prst="rect">
              <a:avLst/>
            </a:prstGeom>
            <a:noFill/>
            <a:ln>
              <a:noFill/>
            </a:ln>
          </p:spPr>
          <p:txBody>
            <a:bodyPr wrap="none" lIns="0" tIns="0" rIns="0" bIns="0" anchor="t" anchorCtr="0">
              <a:spAutoFit/>
            </a:bodyPr>
            <a:lstStyle/>
            <a:p>
              <a:pPr algn="l"/>
              <a:r>
                <a:rPr lang="en-US" sz="1275" b="1" dirty="0">
                  <a:solidFill>
                    <a:srgbClr val="092540"/>
                  </a:solidFill>
                  <a:latin typeface="Arial"/>
                  <a:ea typeface="Microsoft YaHei"/>
                  <a:cs typeface="Arial"/>
                </a:rPr>
                <a:t>Incumbent response</a:t>
              </a:r>
            </a:p>
          </p:txBody>
        </p:sp>
        <p:sp>
          <p:nvSpPr>
            <p:cNvPr id="31" name="TextBox 31"/>
            <p:cNvSpPr txBox="1"/>
            <p:nvPr/>
          </p:nvSpPr>
          <p:spPr>
            <a:xfrm>
              <a:off x="1358265" y="4249102"/>
              <a:ext cx="9120473"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Risk: suites close the gap. Gate: partners still prefer a neutral layer for speed, cross-stack reach or evidence quality.</a:t>
              </a:r>
            </a:p>
          </p:txBody>
        </p:sp>
        <p:sp>
          <p:nvSpPr>
            <p:cNvPr id="32" name="Rectangle 32"/>
            <p:cNvSpPr/>
            <p:nvPr/>
          </p:nvSpPr>
          <p:spPr>
            <a:xfrm>
              <a:off x="9886950" y="4000500"/>
              <a:ext cx="1581150" cy="438150"/>
            </a:xfrm>
            <a:prstGeom prst="roundRect">
              <a:avLst>
                <a:gd name="adj" fmla="val 17391"/>
              </a:avLst>
            </a:prstGeom>
            <a:solidFill>
              <a:srgbClr val="FFFFFF"/>
            </a:solidFill>
            <a:ln>
              <a:noFill/>
            </a:ln>
          </p:spPr>
        </p:sp>
        <p:sp>
          <p:nvSpPr>
            <p:cNvPr id="33" name="TextBox 33"/>
            <p:cNvSpPr txBox="1"/>
            <p:nvPr/>
          </p:nvSpPr>
          <p:spPr>
            <a:xfrm>
              <a:off x="10134729" y="4170045"/>
              <a:ext cx="1085593" cy="182880"/>
            </a:xfrm>
            <a:prstGeom prst="rect">
              <a:avLst/>
            </a:prstGeom>
            <a:noFill/>
            <a:ln>
              <a:noFill/>
            </a:ln>
          </p:spPr>
          <p:txBody>
            <a:bodyPr wrap="none" lIns="0" tIns="0" rIns="0" bIns="0" anchor="t" anchorCtr="0">
              <a:spAutoFit/>
            </a:bodyPr>
            <a:lstStyle/>
            <a:p>
              <a:pPr algn="ctr"/>
              <a:r>
                <a:rPr lang="en-US" sz="900" b="1" dirty="0">
                  <a:solidFill>
                    <a:srgbClr val="092540"/>
                  </a:solidFill>
                  <a:latin typeface="Arial"/>
                  <a:ea typeface="Microsoft YaHei"/>
                  <a:cs typeface="Arial"/>
                </a:rPr>
                <a:t>DIFFERENTIATION</a:t>
              </a:r>
            </a:p>
          </p:txBody>
        </p:sp>
      </p:grpSp>
      <p:grpSp>
        <p:nvGrpSpPr>
          <p:cNvPr id="42" name="Group 42"/>
          <p:cNvGrpSpPr/>
          <p:nvPr/>
        </p:nvGrpSpPr>
        <p:grpSpPr>
          <a:xfrm>
            <a:off x="457200" y="4895850"/>
            <a:ext cx="11277600" cy="1009650"/>
            <a:chOff x="457200" y="4895850"/>
            <a:chExt cx="11277600" cy="1009650"/>
          </a:xfrm>
        </p:grpSpPr>
        <p:sp>
          <p:nvSpPr>
            <p:cNvPr id="35" name="Rectangle 35"/>
            <p:cNvSpPr/>
            <p:nvPr/>
          </p:nvSpPr>
          <p:spPr>
            <a:xfrm>
              <a:off x="1104900" y="4895850"/>
              <a:ext cx="10629900" cy="1009650"/>
            </a:xfrm>
            <a:prstGeom prst="roundRect">
              <a:avLst>
                <a:gd name="adj" fmla="val 9434"/>
              </a:avLst>
            </a:prstGeom>
            <a:solidFill>
              <a:srgbClr val="EAF6F2"/>
            </a:solidFill>
            <a:ln>
              <a:noFill/>
            </a:ln>
          </p:spPr>
        </p:sp>
        <p:sp>
          <p:nvSpPr>
            <p:cNvPr id="36" name="Ellipse 36"/>
            <p:cNvSpPr/>
            <p:nvPr/>
          </p:nvSpPr>
          <p:spPr>
            <a:xfrm>
              <a:off x="457200" y="5133975"/>
              <a:ext cx="533400" cy="533400"/>
            </a:xfrm>
            <a:prstGeom prst="ellipse">
              <a:avLst/>
            </a:prstGeom>
            <a:solidFill>
              <a:srgbClr val="23866B"/>
            </a:solidFill>
            <a:ln>
              <a:noFill/>
            </a:ln>
          </p:spPr>
        </p:sp>
        <p:sp>
          <p:nvSpPr>
            <p:cNvPr id="37" name="TextBox 37"/>
            <p:cNvSpPr txBox="1"/>
            <p:nvPr/>
          </p:nvSpPr>
          <p:spPr>
            <a:xfrm>
              <a:off x="625131" y="5273040"/>
              <a:ext cx="197539" cy="365760"/>
            </a:xfrm>
            <a:prstGeom prst="rect">
              <a:avLst/>
            </a:prstGeom>
            <a:noFill/>
            <a:ln>
              <a:noFill/>
            </a:ln>
          </p:spPr>
          <p:txBody>
            <a:bodyPr wrap="none" lIns="0" tIns="0" rIns="0" bIns="0" anchor="t" anchorCtr="0">
              <a:spAutoFit/>
            </a:bodyPr>
            <a:lstStyle/>
            <a:p>
              <a:pPr algn="ctr"/>
              <a:r>
                <a:rPr lang="en-US" sz="1800" b="1" dirty="0">
                  <a:solidFill>
                    <a:srgbClr val="FFFFFF"/>
                  </a:solidFill>
                  <a:latin typeface="Georgia"/>
                  <a:ea typeface="SimSun"/>
                  <a:cs typeface="Georgia"/>
                </a:rPr>
                <a:t>4</a:t>
              </a:r>
            </a:p>
          </p:txBody>
        </p:sp>
        <p:sp>
          <p:nvSpPr>
            <p:cNvPr id="38" name="TextBox 38"/>
            <p:cNvSpPr txBox="1"/>
            <p:nvPr/>
          </p:nvSpPr>
          <p:spPr>
            <a:xfrm>
              <a:off x="1355408" y="5082064"/>
              <a:ext cx="1704119" cy="259080"/>
            </a:xfrm>
            <a:prstGeom prst="rect">
              <a:avLst/>
            </a:prstGeom>
            <a:noFill/>
            <a:ln>
              <a:noFill/>
            </a:ln>
          </p:spPr>
          <p:txBody>
            <a:bodyPr wrap="none" lIns="0" tIns="0" rIns="0" bIns="0" anchor="t" anchorCtr="0">
              <a:spAutoFit/>
            </a:bodyPr>
            <a:lstStyle/>
            <a:p>
              <a:pPr algn="l"/>
              <a:r>
                <a:rPr lang="en-US" sz="1275" b="1" dirty="0">
                  <a:solidFill>
                    <a:srgbClr val="092540"/>
                  </a:solidFill>
                  <a:latin typeface="Arial"/>
                  <a:ea typeface="Microsoft YaHei"/>
                  <a:cs typeface="Arial"/>
                </a:rPr>
                <a:t>Pricing economics</a:t>
              </a:r>
            </a:p>
          </p:txBody>
        </p:sp>
        <p:sp>
          <p:nvSpPr>
            <p:cNvPr id="39" name="TextBox 39"/>
            <p:cNvSpPr txBox="1"/>
            <p:nvPr/>
          </p:nvSpPr>
          <p:spPr>
            <a:xfrm>
              <a:off x="1358265" y="5411152"/>
              <a:ext cx="9258491" cy="213360"/>
            </a:xfrm>
            <a:prstGeom prst="rect">
              <a:avLst/>
            </a:prstGeom>
            <a:noFill/>
            <a:ln>
              <a:noFill/>
            </a:ln>
          </p:spPr>
          <p:txBody>
            <a:bodyPr wrap="none" lIns="0" tIns="0" rIns="0" bIns="0" anchor="t" anchorCtr="0">
              <a:spAutoFit/>
            </a:bodyPr>
            <a:lstStyle/>
            <a:p>
              <a:pPr algn="l"/>
              <a:r>
                <a:rPr lang="en-US" sz="1050" dirty="0">
                  <a:solidFill>
                    <a:srgbClr val="65758A"/>
                  </a:solidFill>
                  <a:latin typeface="Arial"/>
                  <a:ea typeface="Microsoft YaHei"/>
                  <a:cs typeface="Arial"/>
                </a:rPr>
                <a:t>Risk: usage, support and exception handling erase margin. Gate: willingness to pay exceeds full cost per verified outcome.</a:t>
              </a:r>
            </a:p>
          </p:txBody>
        </p:sp>
        <p:sp>
          <p:nvSpPr>
            <p:cNvPr id="40" name="Rectangle 40"/>
            <p:cNvSpPr/>
            <p:nvPr/>
          </p:nvSpPr>
          <p:spPr>
            <a:xfrm>
              <a:off x="9886950" y="5162550"/>
              <a:ext cx="1581150" cy="438150"/>
            </a:xfrm>
            <a:prstGeom prst="roundRect">
              <a:avLst>
                <a:gd name="adj" fmla="val 17391"/>
              </a:avLst>
            </a:prstGeom>
            <a:solidFill>
              <a:srgbClr val="FFFFFF"/>
            </a:solidFill>
            <a:ln>
              <a:noFill/>
            </a:ln>
          </p:spPr>
        </p:sp>
        <p:sp>
          <p:nvSpPr>
            <p:cNvPr id="41" name="TextBox 41"/>
            <p:cNvSpPr txBox="1"/>
            <p:nvPr/>
          </p:nvSpPr>
          <p:spPr>
            <a:xfrm>
              <a:off x="10145080" y="5332095"/>
              <a:ext cx="1064890" cy="182880"/>
            </a:xfrm>
            <a:prstGeom prst="rect">
              <a:avLst/>
            </a:prstGeom>
            <a:noFill/>
            <a:ln>
              <a:noFill/>
            </a:ln>
          </p:spPr>
          <p:txBody>
            <a:bodyPr wrap="none" lIns="0" tIns="0" rIns="0" bIns="0" anchor="t" anchorCtr="0">
              <a:spAutoFit/>
            </a:bodyPr>
            <a:lstStyle/>
            <a:p>
              <a:pPr algn="ctr"/>
              <a:r>
                <a:rPr lang="en-US" sz="900" b="1" dirty="0">
                  <a:solidFill>
                    <a:srgbClr val="23866B"/>
                  </a:solidFill>
                  <a:latin typeface="Arial"/>
                  <a:ea typeface="Microsoft YaHei"/>
                  <a:cs typeface="Arial"/>
                </a:rPr>
                <a:t>UNIT ECONOMICS</a:t>
              </a:r>
            </a:p>
          </p:txBody>
        </p:sp>
      </p:grpSp>
      <p:grpSp>
        <p:nvGrpSpPr>
          <p:cNvPr id="46" name="Group 46"/>
          <p:cNvGrpSpPr/>
          <p:nvPr/>
        </p:nvGrpSpPr>
        <p:grpSpPr>
          <a:xfrm>
            <a:off x="448628" y="6343650"/>
            <a:ext cx="11295697" cy="381000"/>
            <a:chOff x="448628" y="6343650"/>
            <a:chExt cx="11295697" cy="381000"/>
          </a:xfrm>
        </p:grpSpPr>
        <p:sp>
          <p:nvSpPr>
            <p:cNvPr id="43" name="Rectangle 43"/>
            <p:cNvSpPr/>
            <p:nvPr/>
          </p:nvSpPr>
          <p:spPr>
            <a:xfrm>
              <a:off x="457200" y="6343650"/>
              <a:ext cx="11277600" cy="381000"/>
            </a:xfrm>
            <a:prstGeom prst="rect">
              <a:avLst/>
            </a:prstGeom>
            <a:solidFill>
              <a:srgbClr val="FFFFFF"/>
            </a:solidFill>
            <a:ln>
              <a:noFill/>
            </a:ln>
          </p:spPr>
        </p:sp>
        <p:sp>
          <p:nvSpPr>
            <p:cNvPr id="44" name="TextBox 44"/>
            <p:cNvSpPr txBox="1"/>
            <p:nvPr/>
          </p:nvSpPr>
          <p:spPr>
            <a:xfrm>
              <a:off x="448628" y="6480334"/>
              <a:ext cx="6607469" cy="137160"/>
            </a:xfrm>
            <a:prstGeom prst="rect">
              <a:avLst/>
            </a:prstGeom>
            <a:noFill/>
            <a:ln>
              <a:noFill/>
            </a:ln>
          </p:spPr>
          <p:txBody>
            <a:bodyPr wrap="none" lIns="0" tIns="0" rIns="0" bIns="0" anchor="t" anchorCtr="0">
              <a:spAutoFit/>
            </a:bodyPr>
            <a:lstStyle/>
            <a:p>
              <a:pPr algn="l"/>
              <a:r>
                <a:rPr lang="en-US" sz="675" dirty="0">
                  <a:solidFill>
                    <a:srgbClr val="8C99A8"/>
                  </a:solidFill>
                  <a:latin typeface="Arial"/>
                  <a:ea typeface="Microsoft YaHei"/>
                  <a:cs typeface="Arial"/>
                </a:rPr>
                <a:t>Fail-fast principle: any one gate can trigger a pivot or stop. Thresholds should be set with design partners before measurement begins.</a:t>
              </a:r>
            </a:p>
          </p:txBody>
        </p:sp>
        <p:sp>
          <p:nvSpPr>
            <p:cNvPr id="45" name="TextBox 45"/>
            <p:cNvSpPr txBox="1"/>
            <p:nvPr/>
          </p:nvSpPr>
          <p:spPr>
            <a:xfrm>
              <a:off x="11413093" y="6500812"/>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14 / 15</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92540"/>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92540">
                    <a:alpha val="98000"/>
                  </a:srgbClr>
                </a:gs>
                <a:gs pos="100000">
                  <a:srgbClr val="092540">
                    <a:alpha val="78000"/>
                  </a:srgbClr>
                </a:gs>
              </a:gsLst>
              <a:lin ang="0" scaled="1"/>
            </a:gradFill>
            <a:ln>
              <a:noFill/>
            </a:ln>
          </p:spPr>
        </p:sp>
      </p:grpSp>
      <p:grpSp>
        <p:nvGrpSpPr>
          <p:cNvPr id="12" name="Group 12"/>
          <p:cNvGrpSpPr/>
          <p:nvPr/>
        </p:nvGrpSpPr>
        <p:grpSpPr>
          <a:xfrm>
            <a:off x="457200" y="381000"/>
            <a:ext cx="11277600" cy="1809750"/>
            <a:chOff x="457200" y="381000"/>
            <a:chExt cx="11277600" cy="1809750"/>
          </a:xfrm>
        </p:grpSpPr>
        <p:sp>
          <p:nvSpPr>
            <p:cNvPr id="6" name="Rectangle 6"/>
            <p:cNvSpPr/>
            <p:nvPr/>
          </p:nvSpPr>
          <p:spPr>
            <a:xfrm>
              <a:off x="457200" y="381000"/>
              <a:ext cx="11277600" cy="1809750"/>
            </a:xfrm>
            <a:prstGeom prst="roundRect">
              <a:avLst>
                <a:gd name="adj" fmla="val 5263"/>
              </a:avLst>
            </a:prstGeom>
            <a:solidFill>
              <a:srgbClr val="092540">
                <a:alpha val="78000"/>
              </a:srgbClr>
            </a:solidFill>
            <a:ln>
              <a:noFill/>
            </a:ln>
          </p:spPr>
        </p:sp>
        <p:sp>
          <p:nvSpPr>
            <p:cNvPr id="7" name="Rectangle 7"/>
            <p:cNvSpPr/>
            <p:nvPr/>
          </p:nvSpPr>
          <p:spPr>
            <a:xfrm>
              <a:off x="457200" y="381000"/>
              <a:ext cx="47625" cy="1809750"/>
            </a:xfrm>
            <a:prstGeom prst="rect">
              <a:avLst/>
            </a:prstGeom>
            <a:solidFill>
              <a:srgbClr val="6757FF"/>
            </a:solidFill>
            <a:ln>
              <a:noFill/>
            </a:ln>
          </p:spPr>
        </p:sp>
        <p:sp>
          <p:nvSpPr>
            <p:cNvPr id="8" name="TextBox 8"/>
            <p:cNvSpPr txBox="1"/>
            <p:nvPr/>
          </p:nvSpPr>
          <p:spPr>
            <a:xfrm>
              <a:off x="712470" y="626745"/>
              <a:ext cx="1354726" cy="182880"/>
            </a:xfrm>
            <a:prstGeom prst="rect">
              <a:avLst/>
            </a:prstGeom>
            <a:noFill/>
            <a:ln>
              <a:noFill/>
            </a:ln>
          </p:spPr>
          <p:txBody>
            <a:bodyPr wrap="none" lIns="0" tIns="0" rIns="0" bIns="0" anchor="t" anchorCtr="0">
              <a:spAutoFit/>
            </a:bodyPr>
            <a:lstStyle/>
            <a:p>
              <a:pPr algn="l"/>
              <a:r>
                <a:rPr lang="en-US" sz="900" b="1" dirty="0">
                  <a:solidFill>
                    <a:srgbClr val="6757FF"/>
                  </a:solidFill>
                  <a:latin typeface="Arial"/>
                  <a:ea typeface="Microsoft YaHei"/>
                  <a:cs typeface="Arial"/>
                </a:rPr>
                <a:t>LEADERSHIP DECISION</a:t>
              </a:r>
            </a:p>
          </p:txBody>
        </p:sp>
        <p:sp>
          <p:nvSpPr>
            <p:cNvPr id="9" name="TextBox 9"/>
            <p:cNvSpPr txBox="1"/>
            <p:nvPr/>
          </p:nvSpPr>
          <p:spPr>
            <a:xfrm>
              <a:off x="683895" y="898208"/>
              <a:ext cx="10538267" cy="640080"/>
            </a:xfrm>
            <a:prstGeom prst="rect">
              <a:avLst/>
            </a:prstGeom>
            <a:noFill/>
            <a:ln>
              <a:noFill/>
            </a:ln>
          </p:spPr>
          <p:txBody>
            <a:bodyPr wrap="none" lIns="0" tIns="0" rIns="0" bIns="0" anchor="t" anchorCtr="0">
              <a:spAutoFit/>
            </a:bodyPr>
            <a:lstStyle/>
            <a:p>
              <a:pPr algn="l"/>
              <a:r>
                <a:rPr lang="en-US" sz="3150" b="1" dirty="0">
                  <a:solidFill>
                    <a:srgbClr val="FFFFFF"/>
                  </a:solidFill>
                  <a:latin typeface="Georgia"/>
                  <a:ea typeface="SimSun"/>
                  <a:cs typeface="Georgia"/>
                </a:rPr>
                <a:t>Approve validation; withhold launch approval</a:t>
              </a:r>
            </a:p>
          </p:txBody>
        </p:sp>
        <p:sp>
          <p:nvSpPr>
            <p:cNvPr id="10" name="TextBox 10"/>
            <p:cNvSpPr txBox="1"/>
            <p:nvPr/>
          </p:nvSpPr>
          <p:spPr>
            <a:xfrm>
              <a:off x="706755" y="1511618"/>
              <a:ext cx="9951815" cy="274320"/>
            </a:xfrm>
            <a:prstGeom prst="rect">
              <a:avLst/>
            </a:prstGeom>
            <a:noFill/>
            <a:ln>
              <a:noFill/>
            </a:ln>
          </p:spPr>
          <p:txBody>
            <a:bodyPr wrap="none" lIns="0" tIns="0" rIns="0" bIns="0" anchor="t" anchorCtr="0">
              <a:spAutoFit/>
            </a:bodyPr>
            <a:lstStyle/>
            <a:p>
              <a:pPr algn="l"/>
              <a:r>
                <a:rPr lang="en-US" sz="1350" dirty="0">
                  <a:solidFill>
                    <a:srgbClr val="DDE3EA"/>
                  </a:solidFill>
                  <a:latin typeface="Arial"/>
                  <a:ea typeface="Microsoft YaHei"/>
                  <a:cs typeface="Arial"/>
                </a:rPr>
                <a:t>Pursue a narrow, stack-neutral action layer for mid-market B2B SaaS only if the six-week gates pass.</a:t>
              </a:r>
            </a:p>
          </p:txBody>
        </p:sp>
        <p:sp>
          <p:nvSpPr>
            <p:cNvPr id="11" name="TextBox 11"/>
            <p:cNvSpPr txBox="1"/>
            <p:nvPr/>
          </p:nvSpPr>
          <p:spPr>
            <a:xfrm>
              <a:off x="706755" y="1778318"/>
              <a:ext cx="6284500" cy="274320"/>
            </a:xfrm>
            <a:prstGeom prst="rect">
              <a:avLst/>
            </a:prstGeom>
            <a:noFill/>
            <a:ln>
              <a:noFill/>
            </a:ln>
          </p:spPr>
          <p:txBody>
            <a:bodyPr wrap="none" lIns="0" tIns="0" rIns="0" bIns="0" anchor="t" anchorCtr="0">
              <a:spAutoFit/>
            </a:bodyPr>
            <a:lstStyle/>
            <a:p>
              <a:pPr algn="l"/>
              <a:r>
                <a:rPr lang="en-US" sz="1350" dirty="0">
                  <a:solidFill>
                    <a:srgbClr val="DDE3EA"/>
                  </a:solidFill>
                  <a:latin typeface="Arial"/>
                  <a:ea typeface="Microsoft YaHei"/>
                  <a:cs typeface="Arial"/>
                </a:rPr>
                <a:t>Do not enter as another horizontal help desk or generic chatbot.</a:t>
              </a:r>
            </a:p>
          </p:txBody>
        </p:sp>
      </p:grpSp>
      <p:grpSp>
        <p:nvGrpSpPr>
          <p:cNvPr id="26" name="Group 26"/>
          <p:cNvGrpSpPr/>
          <p:nvPr/>
        </p:nvGrpSpPr>
        <p:grpSpPr>
          <a:xfrm>
            <a:off x="457200" y="2400300"/>
            <a:ext cx="3429000" cy="3619500"/>
            <a:chOff x="457200" y="2400300"/>
            <a:chExt cx="3429000" cy="3619500"/>
          </a:xfrm>
        </p:grpSpPr>
        <p:sp>
          <p:nvSpPr>
            <p:cNvPr id="13" name="Rectangle 13"/>
            <p:cNvSpPr/>
            <p:nvPr/>
          </p:nvSpPr>
          <p:spPr>
            <a:xfrm>
              <a:off x="457200" y="2400300"/>
              <a:ext cx="3429000" cy="3619500"/>
            </a:xfrm>
            <a:prstGeom prst="roundRect">
              <a:avLst>
                <a:gd name="adj" fmla="val 2778"/>
              </a:avLst>
            </a:prstGeom>
            <a:solidFill>
              <a:srgbClr val="FFFFFF">
                <a:alpha val="96000"/>
              </a:srgbClr>
            </a:solidFill>
            <a:ln>
              <a:noFill/>
            </a:ln>
          </p:spPr>
        </p:sp>
        <p:sp>
          <p:nvSpPr>
            <p:cNvPr id="14" name="TextBox 14"/>
            <p:cNvSpPr txBox="1"/>
            <p:nvPr/>
          </p:nvSpPr>
          <p:spPr>
            <a:xfrm>
              <a:off x="673418" y="2656999"/>
              <a:ext cx="1362957"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METHOD AND LIMITS</a:t>
              </a:r>
            </a:p>
          </p:txBody>
        </p:sp>
        <p:sp>
          <p:nvSpPr>
            <p:cNvPr id="15" name="TextBox 15"/>
            <p:cNvSpPr txBox="1"/>
            <p:nvPr/>
          </p:nvSpPr>
          <p:spPr>
            <a:xfrm>
              <a:off x="675322" y="3054191"/>
              <a:ext cx="1689759"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28 public sources reviewed</a:t>
              </a:r>
            </a:p>
          </p:txBody>
        </p:sp>
        <p:sp>
          <p:nvSpPr>
            <p:cNvPr id="16" name="TextBox 16"/>
            <p:cNvSpPr txBox="1"/>
            <p:nvPr/>
          </p:nvSpPr>
          <p:spPr>
            <a:xfrm>
              <a:off x="675322" y="3339941"/>
              <a:ext cx="2804303"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Official pricing and product pages prioritized</a:t>
              </a:r>
            </a:p>
          </p:txBody>
        </p:sp>
        <p:sp>
          <p:nvSpPr>
            <p:cNvPr id="17" name="TextBox 17"/>
            <p:cNvSpPr txBox="1"/>
            <p:nvPr/>
          </p:nvSpPr>
          <p:spPr>
            <a:xfrm>
              <a:off x="675322" y="3625691"/>
              <a:ext cx="2738033"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Academic evidence used for measured impact</a:t>
              </a:r>
            </a:p>
          </p:txBody>
        </p:sp>
        <p:sp>
          <p:nvSpPr>
            <p:cNvPr id="18" name="TextBox 18"/>
            <p:cNvSpPr txBox="1"/>
            <p:nvPr/>
          </p:nvSpPr>
          <p:spPr>
            <a:xfrm>
              <a:off x="675322" y="3911441"/>
              <a:ext cx="2262092"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Vendor survey claims labeled as such</a:t>
              </a:r>
            </a:p>
          </p:txBody>
        </p:sp>
        <p:sp>
          <p:nvSpPr>
            <p:cNvPr id="19" name="TextBox 19"/>
            <p:cNvSpPr txBox="1"/>
            <p:nvPr/>
          </p:nvSpPr>
          <p:spPr>
            <a:xfrm>
              <a:off x="675322" y="4197191"/>
              <a:ext cx="1984962"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Market-size conflict preserved</a:t>
              </a:r>
            </a:p>
          </p:txBody>
        </p:sp>
        <p:sp>
          <p:nvSpPr>
            <p:cNvPr id="20" name="TextBox 20"/>
            <p:cNvSpPr txBox="1"/>
            <p:nvPr/>
          </p:nvSpPr>
          <p:spPr>
            <a:xfrm>
              <a:off x="675322" y="4482941"/>
              <a:ext cx="276815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 No proprietary buyer survey or internal data</a:t>
              </a:r>
            </a:p>
          </p:txBody>
        </p:sp>
        <p:sp>
          <p:nvSpPr>
            <p:cNvPr id="21" name="Line 21"/>
            <p:cNvSpPr/>
            <p:nvPr/>
          </p:nvSpPr>
          <p:spPr>
            <a:xfrm>
              <a:off x="685800" y="4876800"/>
              <a:ext cx="2971800" cy="9525"/>
            </a:xfrm>
            <a:custGeom>
              <a:avLst/>
              <a:gdLst/>
              <a:ahLst/>
              <a:cxnLst/>
              <a:rect l="l" t="t" r="r" b="b"/>
              <a:pathLst>
                <a:path w="2971800" h="9525">
                  <a:moveTo>
                    <a:pt x="0" y="0"/>
                  </a:moveTo>
                  <a:lnTo>
                    <a:pt x="2971800" y="0"/>
                  </a:lnTo>
                </a:path>
              </a:pathLst>
            </a:custGeom>
            <a:noFill/>
            <a:ln w="9525">
              <a:solidFill>
                <a:srgbClr val="DDE3EA"/>
              </a:solidFill>
            </a:ln>
          </p:spPr>
        </p:sp>
        <p:sp>
          <p:nvSpPr>
            <p:cNvPr id="22" name="TextBox 22"/>
            <p:cNvSpPr txBox="1"/>
            <p:nvPr/>
          </p:nvSpPr>
          <p:spPr>
            <a:xfrm>
              <a:off x="673418" y="5114449"/>
              <a:ext cx="802262" cy="198120"/>
            </a:xfrm>
            <a:prstGeom prst="rect">
              <a:avLst/>
            </a:prstGeom>
            <a:noFill/>
            <a:ln>
              <a:noFill/>
            </a:ln>
          </p:spPr>
          <p:txBody>
            <a:bodyPr wrap="none" lIns="0" tIns="0" rIns="0" bIns="0" anchor="t" anchorCtr="0">
              <a:spAutoFit/>
            </a:bodyPr>
            <a:lstStyle/>
            <a:p>
              <a:pPr algn="l"/>
              <a:r>
                <a:rPr lang="en-US" sz="975" b="1" dirty="0">
                  <a:solidFill>
                    <a:srgbClr val="C94A3F"/>
                  </a:solidFill>
                  <a:latin typeface="Arial"/>
                  <a:ea typeface="Microsoft YaHei"/>
                  <a:cs typeface="Arial"/>
                </a:rPr>
                <a:t>DISCLAIMER</a:t>
              </a:r>
            </a:p>
          </p:txBody>
        </p:sp>
        <p:sp>
          <p:nvSpPr>
            <p:cNvPr id="23" name="TextBox 23"/>
            <p:cNvSpPr txBox="1"/>
            <p:nvPr/>
          </p:nvSpPr>
          <p:spPr>
            <a:xfrm>
              <a:off x="674370" y="5379720"/>
              <a:ext cx="2546604"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Based on publicly available information.</a:t>
              </a:r>
            </a:p>
          </p:txBody>
        </p:sp>
        <p:sp>
          <p:nvSpPr>
            <p:cNvPr id="24" name="TextBox 24"/>
            <p:cNvSpPr txBox="1"/>
            <p:nvPr/>
          </p:nvSpPr>
          <p:spPr>
            <a:xfrm>
              <a:off x="674370" y="5579745"/>
              <a:ext cx="2638615"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Vendor-reported claims are not audited.</a:t>
              </a:r>
            </a:p>
          </p:txBody>
        </p:sp>
        <p:sp>
          <p:nvSpPr>
            <p:cNvPr id="25" name="TextBox 25"/>
            <p:cNvSpPr txBox="1"/>
            <p:nvPr/>
          </p:nvSpPr>
          <p:spPr>
            <a:xfrm>
              <a:off x="674370" y="5779770"/>
              <a:ext cx="2710910" cy="182880"/>
            </a:xfrm>
            <a:prstGeom prst="rect">
              <a:avLst/>
            </a:prstGeom>
            <a:noFill/>
            <a:ln>
              <a:noFill/>
            </a:ln>
          </p:spPr>
          <p:txBody>
            <a:bodyPr wrap="none" lIns="0" tIns="0" rIns="0" bIns="0" anchor="t" anchorCtr="0">
              <a:spAutoFit/>
            </a:bodyPr>
            <a:lstStyle/>
            <a:p>
              <a:pPr algn="l"/>
              <a:r>
                <a:rPr lang="en-US" sz="900" dirty="0">
                  <a:solidFill>
                    <a:srgbClr val="65758A"/>
                  </a:solidFill>
                  <a:latin typeface="Arial"/>
                  <a:ea typeface="Microsoft YaHei"/>
                  <a:cs typeface="Arial"/>
                </a:rPr>
                <a:t>Prices may change after the access date.</a:t>
              </a:r>
            </a:p>
          </p:txBody>
        </p:sp>
      </p:grpSp>
      <p:grpSp>
        <p:nvGrpSpPr>
          <p:cNvPr id="41" name="Group 41"/>
          <p:cNvGrpSpPr/>
          <p:nvPr/>
        </p:nvGrpSpPr>
        <p:grpSpPr>
          <a:xfrm>
            <a:off x="4114800" y="2400300"/>
            <a:ext cx="3695700" cy="3619500"/>
            <a:chOff x="4114800" y="2400300"/>
            <a:chExt cx="3695700" cy="3619500"/>
          </a:xfrm>
        </p:grpSpPr>
        <p:sp>
          <p:nvSpPr>
            <p:cNvPr id="27" name="Rectangle 27"/>
            <p:cNvSpPr/>
            <p:nvPr/>
          </p:nvSpPr>
          <p:spPr>
            <a:xfrm>
              <a:off x="4114800" y="2400300"/>
              <a:ext cx="3695700" cy="3619500"/>
            </a:xfrm>
            <a:prstGeom prst="roundRect">
              <a:avLst>
                <a:gd name="adj" fmla="val 2632"/>
              </a:avLst>
            </a:prstGeom>
            <a:solidFill>
              <a:srgbClr val="FFFFFF">
                <a:alpha val="96000"/>
              </a:srgbClr>
            </a:solidFill>
            <a:ln>
              <a:noFill/>
            </a:ln>
          </p:spPr>
        </p:sp>
        <p:sp>
          <p:nvSpPr>
            <p:cNvPr id="28" name="TextBox 28"/>
            <p:cNvSpPr txBox="1"/>
            <p:nvPr/>
          </p:nvSpPr>
          <p:spPr>
            <a:xfrm>
              <a:off x="4331018" y="2656999"/>
              <a:ext cx="2349781"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CORE MARKET AND BUYER SOURCES</a:t>
              </a:r>
            </a:p>
          </p:txBody>
        </p:sp>
        <p:sp>
          <p:nvSpPr>
            <p:cNvPr id="29" name="TextBox 29"/>
            <p:cNvSpPr txBox="1"/>
            <p:nvPr/>
          </p:nvSpPr>
          <p:spPr>
            <a:xfrm>
              <a:off x="4332922" y="3016091"/>
              <a:ext cx="3256145"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MarketsandMarkets — AI for Customer Service Market,</a:t>
              </a:r>
            </a:p>
          </p:txBody>
        </p:sp>
        <p:sp>
          <p:nvSpPr>
            <p:cNvPr id="30" name="TextBox 30"/>
            <p:cNvSpPr txBox="1"/>
            <p:nvPr/>
          </p:nvSpPr>
          <p:spPr>
            <a:xfrm>
              <a:off x="4332922" y="3187541"/>
              <a:ext cx="1460825"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Global Forecast to 2030.</a:t>
              </a:r>
            </a:p>
          </p:txBody>
        </p:sp>
        <p:sp>
          <p:nvSpPr>
            <p:cNvPr id="31" name="TextBox 31"/>
            <p:cNvSpPr txBox="1"/>
            <p:nvPr/>
          </p:nvSpPr>
          <p:spPr>
            <a:xfrm>
              <a:off x="4332922" y="3473291"/>
              <a:ext cx="2828401"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Knowledge Sourcing Intelligence — AI in Customer</a:t>
              </a:r>
            </a:p>
          </p:txBody>
        </p:sp>
        <p:sp>
          <p:nvSpPr>
            <p:cNvPr id="32" name="TextBox 32"/>
            <p:cNvSpPr txBox="1"/>
            <p:nvPr/>
          </p:nvSpPr>
          <p:spPr>
            <a:xfrm>
              <a:off x="4332922" y="3644741"/>
              <a:ext cx="1412629"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Service Market Report.</a:t>
              </a:r>
            </a:p>
          </p:txBody>
        </p:sp>
        <p:sp>
          <p:nvSpPr>
            <p:cNvPr id="33" name="TextBox 33"/>
            <p:cNvSpPr txBox="1"/>
            <p:nvPr/>
          </p:nvSpPr>
          <p:spPr>
            <a:xfrm>
              <a:off x="4332922" y="3930491"/>
              <a:ext cx="311155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Gartner — 85% of service leaders will explore or pilot</a:t>
              </a:r>
            </a:p>
          </p:txBody>
        </p:sp>
        <p:sp>
          <p:nvSpPr>
            <p:cNvPr id="34" name="TextBox 34"/>
            <p:cNvSpPr txBox="1"/>
            <p:nvPr/>
          </p:nvSpPr>
          <p:spPr>
            <a:xfrm>
              <a:off x="4332922" y="4101941"/>
              <a:ext cx="3153728"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customer-facing conversational GenAI, Dec. 9, 2024.</a:t>
              </a:r>
            </a:p>
          </p:txBody>
        </p:sp>
        <p:sp>
          <p:nvSpPr>
            <p:cNvPr id="35" name="TextBox 35"/>
            <p:cNvSpPr txBox="1"/>
            <p:nvPr/>
          </p:nvSpPr>
          <p:spPr>
            <a:xfrm>
              <a:off x="4332922" y="4387691"/>
              <a:ext cx="283442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Salesforce — State of Service, Seventh Edition.</a:t>
              </a:r>
            </a:p>
          </p:txBody>
        </p:sp>
        <p:sp>
          <p:nvSpPr>
            <p:cNvPr id="36" name="TextBox 36"/>
            <p:cNvSpPr txBox="1"/>
            <p:nvPr/>
          </p:nvSpPr>
          <p:spPr>
            <a:xfrm>
              <a:off x="4332922" y="4673441"/>
              <a:ext cx="2732008"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Brynjolfsson et al. — “Generative AI at Work,”</a:t>
              </a:r>
            </a:p>
          </p:txBody>
        </p:sp>
        <p:sp>
          <p:nvSpPr>
            <p:cNvPr id="37" name="TextBox 37"/>
            <p:cNvSpPr txBox="1"/>
            <p:nvPr/>
          </p:nvSpPr>
          <p:spPr>
            <a:xfrm>
              <a:off x="4332922" y="4844891"/>
              <a:ext cx="2713934"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Quarterly Journal of Economics 140(2), 2025.</a:t>
              </a:r>
            </a:p>
          </p:txBody>
        </p:sp>
        <p:sp>
          <p:nvSpPr>
            <p:cNvPr id="38" name="TextBox 38"/>
            <p:cNvSpPr txBox="1"/>
            <p:nvPr/>
          </p:nvSpPr>
          <p:spPr>
            <a:xfrm>
              <a:off x="4332922" y="5130641"/>
              <a:ext cx="2810327"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Twilio — Inside the Conversational AI Revolution.</a:t>
              </a:r>
            </a:p>
          </p:txBody>
        </p:sp>
        <p:sp>
          <p:nvSpPr>
            <p:cNvPr id="39" name="TextBox 39"/>
            <p:cNvSpPr txBox="1"/>
            <p:nvPr/>
          </p:nvSpPr>
          <p:spPr>
            <a:xfrm>
              <a:off x="4332922" y="5416391"/>
              <a:ext cx="3141678"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Five9 / Hanover; SurveyMonkey — consumer trust and</a:t>
              </a:r>
            </a:p>
          </p:txBody>
        </p:sp>
        <p:sp>
          <p:nvSpPr>
            <p:cNvPr id="40" name="TextBox 40"/>
            <p:cNvSpPr txBox="1"/>
            <p:nvPr/>
          </p:nvSpPr>
          <p:spPr>
            <a:xfrm>
              <a:off x="4332922" y="5587841"/>
              <a:ext cx="262356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handoff research. Accessed Sept. 14, 2026.</a:t>
              </a:r>
            </a:p>
          </p:txBody>
        </p:sp>
      </p:grpSp>
      <p:grpSp>
        <p:nvGrpSpPr>
          <p:cNvPr id="55" name="Group 55"/>
          <p:cNvGrpSpPr/>
          <p:nvPr/>
        </p:nvGrpSpPr>
        <p:grpSpPr>
          <a:xfrm>
            <a:off x="8039100" y="2400300"/>
            <a:ext cx="3695700" cy="3619500"/>
            <a:chOff x="8039100" y="2400300"/>
            <a:chExt cx="3695700" cy="3619500"/>
          </a:xfrm>
        </p:grpSpPr>
        <p:sp>
          <p:nvSpPr>
            <p:cNvPr id="42" name="Rectangle 42"/>
            <p:cNvSpPr/>
            <p:nvPr/>
          </p:nvSpPr>
          <p:spPr>
            <a:xfrm>
              <a:off x="8039100" y="2400300"/>
              <a:ext cx="3695700" cy="3619500"/>
            </a:xfrm>
            <a:prstGeom prst="roundRect">
              <a:avLst>
                <a:gd name="adj" fmla="val 2632"/>
              </a:avLst>
            </a:prstGeom>
            <a:solidFill>
              <a:srgbClr val="FFFFFF">
                <a:alpha val="96000"/>
              </a:srgbClr>
            </a:solidFill>
            <a:ln>
              <a:noFill/>
            </a:ln>
          </p:spPr>
        </p:sp>
        <p:sp>
          <p:nvSpPr>
            <p:cNvPr id="43" name="TextBox 43"/>
            <p:cNvSpPr txBox="1"/>
            <p:nvPr/>
          </p:nvSpPr>
          <p:spPr>
            <a:xfrm>
              <a:off x="8255318" y="2656999"/>
              <a:ext cx="1549856" cy="198120"/>
            </a:xfrm>
            <a:prstGeom prst="rect">
              <a:avLst/>
            </a:prstGeom>
            <a:noFill/>
            <a:ln>
              <a:noFill/>
            </a:ln>
          </p:spPr>
          <p:txBody>
            <a:bodyPr wrap="none" lIns="0" tIns="0" rIns="0" bIns="0" anchor="t" anchorCtr="0">
              <a:spAutoFit/>
            </a:bodyPr>
            <a:lstStyle/>
            <a:p>
              <a:pPr algn="l"/>
              <a:r>
                <a:rPr lang="en-US" sz="975" b="1" dirty="0">
                  <a:solidFill>
                    <a:srgbClr val="6757FF"/>
                  </a:solidFill>
                  <a:latin typeface="Arial"/>
                  <a:ea typeface="Microsoft YaHei"/>
                  <a:cs typeface="Arial"/>
                </a:rPr>
                <a:t>COMPETITOR SOURCES</a:t>
              </a:r>
            </a:p>
          </p:txBody>
        </p:sp>
        <p:sp>
          <p:nvSpPr>
            <p:cNvPr id="44" name="TextBox 44"/>
            <p:cNvSpPr txBox="1"/>
            <p:nvPr/>
          </p:nvSpPr>
          <p:spPr>
            <a:xfrm>
              <a:off x="8257222" y="3016091"/>
              <a:ext cx="276815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Intercom — Fin AI Agent; Integrations; Pricing;</a:t>
              </a:r>
            </a:p>
          </p:txBody>
        </p:sp>
        <p:sp>
          <p:nvSpPr>
            <p:cNvPr id="45" name="TextBox 45"/>
            <p:cNvSpPr txBox="1"/>
            <p:nvPr/>
          </p:nvSpPr>
          <p:spPr>
            <a:xfrm>
              <a:off x="8257222" y="3187541"/>
              <a:ext cx="1376482"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Fin AI Agent Outcomes.</a:t>
              </a:r>
            </a:p>
          </p:txBody>
        </p:sp>
        <p:sp>
          <p:nvSpPr>
            <p:cNvPr id="46" name="TextBox 46"/>
            <p:cNvSpPr txBox="1"/>
            <p:nvPr/>
          </p:nvSpPr>
          <p:spPr>
            <a:xfrm>
              <a:off x="8257222" y="3549491"/>
              <a:ext cx="2575370"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Zendesk — Pricing Plans; AI Agents; Copilot;</a:t>
              </a:r>
            </a:p>
          </p:txBody>
        </p:sp>
        <p:sp>
          <p:nvSpPr>
            <p:cNvPr id="47" name="TextBox 47"/>
            <p:cNvSpPr txBox="1"/>
            <p:nvPr/>
          </p:nvSpPr>
          <p:spPr>
            <a:xfrm>
              <a:off x="8257222" y="3720941"/>
              <a:ext cx="1045131"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App Marketplace.</a:t>
              </a:r>
            </a:p>
          </p:txBody>
        </p:sp>
        <p:sp>
          <p:nvSpPr>
            <p:cNvPr id="48" name="TextBox 48"/>
            <p:cNvSpPr txBox="1"/>
            <p:nvPr/>
          </p:nvSpPr>
          <p:spPr>
            <a:xfrm>
              <a:off x="8257222" y="4082891"/>
              <a:ext cx="276815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Salesforce — Service Cloud Pricing; Agentforce</a:t>
              </a:r>
            </a:p>
          </p:txBody>
        </p:sp>
        <p:sp>
          <p:nvSpPr>
            <p:cNvPr id="49" name="TextBox 49"/>
            <p:cNvSpPr txBox="1"/>
            <p:nvPr/>
          </p:nvSpPr>
          <p:spPr>
            <a:xfrm>
              <a:off x="8257222" y="4254341"/>
              <a:ext cx="2798278"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Pricing; Agentforce Pricing Help; AppExchange.</a:t>
              </a:r>
            </a:p>
          </p:txBody>
        </p:sp>
        <p:sp>
          <p:nvSpPr>
            <p:cNvPr id="50" name="TextBox 50"/>
            <p:cNvSpPr txBox="1"/>
            <p:nvPr/>
          </p:nvSpPr>
          <p:spPr>
            <a:xfrm>
              <a:off x="8257222" y="4616291"/>
              <a:ext cx="309950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Intercom — Customer Service Transformation Report</a:t>
              </a:r>
            </a:p>
          </p:txBody>
        </p:sp>
        <p:sp>
          <p:nvSpPr>
            <p:cNvPr id="51" name="TextBox 51"/>
            <p:cNvSpPr txBox="1"/>
            <p:nvPr/>
          </p:nvSpPr>
          <p:spPr>
            <a:xfrm>
              <a:off x="8257222" y="4787741"/>
              <a:ext cx="2147626"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2026 (vendor-sponsored research).</a:t>
              </a:r>
            </a:p>
          </p:txBody>
        </p:sp>
        <p:sp>
          <p:nvSpPr>
            <p:cNvPr id="52" name="TextBox 52"/>
            <p:cNvSpPr txBox="1"/>
            <p:nvPr/>
          </p:nvSpPr>
          <p:spPr>
            <a:xfrm>
              <a:off x="8257222" y="5149691"/>
              <a:ext cx="2292215"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All web pages accessed Sept. 14, 2026.</a:t>
              </a:r>
            </a:p>
          </p:txBody>
        </p:sp>
        <p:sp>
          <p:nvSpPr>
            <p:cNvPr id="53" name="TextBox 53"/>
            <p:cNvSpPr txBox="1"/>
            <p:nvPr/>
          </p:nvSpPr>
          <p:spPr>
            <a:xfrm>
              <a:off x="8257222" y="5435441"/>
              <a:ext cx="2707910"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Full URLs and 28-source ledger retained in the</a:t>
              </a:r>
            </a:p>
          </p:txBody>
        </p:sp>
        <p:sp>
          <p:nvSpPr>
            <p:cNvPr id="54" name="TextBox 54"/>
            <p:cNvSpPr txBox="1"/>
            <p:nvPr/>
          </p:nvSpPr>
          <p:spPr>
            <a:xfrm>
              <a:off x="8257222" y="5606891"/>
              <a:ext cx="1756029" cy="167640"/>
            </a:xfrm>
            <a:prstGeom prst="rect">
              <a:avLst/>
            </a:prstGeom>
            <a:noFill/>
            <a:ln>
              <a:noFill/>
            </a:ln>
          </p:spPr>
          <p:txBody>
            <a:bodyPr wrap="none" lIns="0" tIns="0" rIns="0" bIns="0" anchor="t" anchorCtr="0">
              <a:spAutoFit/>
            </a:bodyPr>
            <a:lstStyle/>
            <a:p>
              <a:pPr algn="l"/>
              <a:r>
                <a:rPr lang="en-US" sz="825" dirty="0">
                  <a:solidFill>
                    <a:srgbClr val="172B3A"/>
                  </a:solidFill>
                  <a:latin typeface="Arial"/>
                  <a:ea typeface="Microsoft YaHei"/>
                  <a:cs typeface="Arial"/>
                </a:rPr>
                <a:t>underlying research package.</a:t>
              </a:r>
            </a:p>
          </p:txBody>
        </p:sp>
      </p:grpSp>
      <p:grpSp>
        <p:nvGrpSpPr>
          <p:cNvPr id="59" name="Group 59"/>
          <p:cNvGrpSpPr/>
          <p:nvPr/>
        </p:nvGrpSpPr>
        <p:grpSpPr>
          <a:xfrm>
            <a:off x="457200" y="6267450"/>
            <a:ext cx="11277600" cy="457200"/>
            <a:chOff x="457200" y="6267450"/>
            <a:chExt cx="11277600" cy="457200"/>
          </a:xfrm>
        </p:grpSpPr>
        <p:sp>
          <p:nvSpPr>
            <p:cNvPr id="56" name="Rectangle 56"/>
            <p:cNvSpPr/>
            <p:nvPr/>
          </p:nvSpPr>
          <p:spPr>
            <a:xfrm>
              <a:off x="457200" y="6267450"/>
              <a:ext cx="11277600" cy="457200"/>
            </a:xfrm>
            <a:prstGeom prst="rect">
              <a:avLst/>
            </a:prstGeom>
            <a:solidFill>
              <a:srgbClr val="092540">
                <a:alpha val="50000"/>
              </a:srgbClr>
            </a:solidFill>
            <a:ln>
              <a:noFill/>
            </a:ln>
          </p:spPr>
        </p:sp>
        <p:sp>
          <p:nvSpPr>
            <p:cNvPr id="57" name="TextBox 57"/>
            <p:cNvSpPr txBox="1"/>
            <p:nvPr/>
          </p:nvSpPr>
          <p:spPr>
            <a:xfrm>
              <a:off x="676275" y="6472238"/>
              <a:ext cx="6448901" cy="152400"/>
            </a:xfrm>
            <a:prstGeom prst="rect">
              <a:avLst/>
            </a:prstGeom>
            <a:noFill/>
            <a:ln>
              <a:noFill/>
            </a:ln>
          </p:spPr>
          <p:txBody>
            <a:bodyPr wrap="none" lIns="0" tIns="0" rIns="0" bIns="0" anchor="t" anchorCtr="0">
              <a:spAutoFit/>
            </a:bodyPr>
            <a:lstStyle/>
            <a:p>
              <a:pPr algn="l"/>
              <a:r>
                <a:rPr lang="en-US" sz="750" dirty="0">
                  <a:solidFill>
                    <a:srgbClr val="8C99A8"/>
                  </a:solidFill>
                  <a:latin typeface="Arial"/>
                  <a:ea typeface="Microsoft YaHei"/>
                  <a:cs typeface="Arial"/>
                </a:rPr>
                <a:t>Trademarks and product names belong to their respective owners. Analysis prepared for a B2B SaaS leadership decision.</a:t>
              </a:r>
            </a:p>
          </p:txBody>
        </p:sp>
        <p:sp>
          <p:nvSpPr>
            <p:cNvPr id="58" name="TextBox 58"/>
            <p:cNvSpPr txBox="1"/>
            <p:nvPr/>
          </p:nvSpPr>
          <p:spPr>
            <a:xfrm>
              <a:off x="11184493" y="6472238"/>
              <a:ext cx="331232" cy="152400"/>
            </a:xfrm>
            <a:prstGeom prst="rect">
              <a:avLst/>
            </a:prstGeom>
            <a:noFill/>
            <a:ln>
              <a:noFill/>
            </a:ln>
          </p:spPr>
          <p:txBody>
            <a:bodyPr wrap="none" lIns="0" tIns="0" rIns="0" bIns="0" anchor="t" anchorCtr="0">
              <a:spAutoFit/>
            </a:bodyPr>
            <a:lstStyle/>
            <a:p>
              <a:pPr algn="r"/>
              <a:r>
                <a:rPr lang="en-US" sz="750" dirty="0">
                  <a:solidFill>
                    <a:srgbClr val="8C99A8"/>
                  </a:solidFill>
                  <a:latin typeface="Arial"/>
                  <a:ea typeface="Microsoft YaHei"/>
                  <a:cs typeface="Arial"/>
                </a:rPr>
                <a:t>15 / 15</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